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93" r:id="rId2"/>
    <p:sldId id="307" r:id="rId3"/>
    <p:sldId id="322" r:id="rId4"/>
    <p:sldId id="308" r:id="rId5"/>
    <p:sldId id="294" r:id="rId6"/>
    <p:sldId id="295" r:id="rId7"/>
    <p:sldId id="309" r:id="rId8"/>
    <p:sldId id="310" r:id="rId9"/>
    <p:sldId id="311" r:id="rId10"/>
    <p:sldId id="312" r:id="rId11"/>
    <p:sldId id="314" r:id="rId12"/>
    <p:sldId id="315" r:id="rId13"/>
    <p:sldId id="317" r:id="rId14"/>
    <p:sldId id="289" r:id="rId15"/>
    <p:sldId id="290" r:id="rId16"/>
    <p:sldId id="326" r:id="rId17"/>
    <p:sldId id="318" r:id="rId18"/>
    <p:sldId id="258" r:id="rId19"/>
    <p:sldId id="321" r:id="rId20"/>
    <p:sldId id="324" r:id="rId21"/>
    <p:sldId id="327" r:id="rId22"/>
    <p:sldId id="320" r:id="rId23"/>
    <p:sldId id="319" r:id="rId2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384" autoAdjust="0"/>
    <p:restoredTop sz="97670" autoAdjust="0"/>
  </p:normalViewPr>
  <p:slideViewPr>
    <p:cSldViewPr snapToGrid="0" snapToObjects="1">
      <p:cViewPr>
        <p:scale>
          <a:sx n="54" d="100"/>
          <a:sy n="54" d="100"/>
        </p:scale>
        <p:origin x="-1944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1" d="100"/>
        <a:sy n="201" d="100"/>
      </p:scale>
      <p:origin x="0" y="15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AAC0F-6547-9C4B-A01C-70A700E5E09E}" type="datetimeFigureOut">
              <a:rPr kumimoji="1" lang="ja-JP" altLang="en-US" smtClean="0"/>
              <a:t>14/03/07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C8C91-385C-D244-AF7E-86073C1CC9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890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A1303-64FA-A242-8D7D-35B9D45B31C3}" type="datetimeFigureOut">
              <a:rPr kumimoji="1" lang="ja-JP" altLang="en-US" smtClean="0"/>
              <a:t>14/03/07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2AF03-AE71-9346-ADD9-46DAEB70C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9441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1C524-3D80-C24C-A0B8-22A09B3764F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040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1C524-3D80-C24C-A0B8-22A09B3764F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340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1C524-3D80-C24C-A0B8-22A09B3764F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340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34CE-8400-4A4C-8B7E-6398C2F39EA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776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34CE-8400-4A4C-8B7E-6398C2F39EA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008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1C524-3D80-C24C-A0B8-22A09B3764F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191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1C524-3D80-C24C-A0B8-22A09B3764F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191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34CE-8400-4A4C-8B7E-6398C2F39EA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269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34CE-8400-4A4C-8B7E-6398C2F39EA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269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AF03-AE71-9346-ADD9-46DAEB70CA2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525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AF03-AE71-9346-ADD9-46DAEB70CA2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510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1C524-3D80-C24C-A0B8-22A09B3764F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03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AF03-AE71-9346-ADD9-46DAEB70CA2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510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AF03-AE71-9346-ADD9-46DAEB70CA2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80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34CE-8400-4A4C-8B7E-6398C2F39EA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9722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34CE-8400-4A4C-8B7E-6398C2F39EA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15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34CE-8400-4A4C-8B7E-6398C2F39EA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446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34CE-8400-4A4C-8B7E-6398C2F39EA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15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AF03-AE71-9346-ADD9-46DAEB70CA2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824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AF03-AE71-9346-ADD9-46DAEB70CA2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767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1C524-3D80-C24C-A0B8-22A09B3764F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402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34CE-8400-4A4C-8B7E-6398C2F39EA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490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1C524-3D80-C24C-A0B8-22A09B3764F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7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0B83-FC13-2541-A6D8-2C69F302B86B}" type="datetime1">
              <a:rPr kumimoji="1" lang="ja-JP" altLang="en-US" smtClean="0"/>
              <a:t>14/03/07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Sakurako Soh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03A5-8981-0A49-AEA9-383E6EEB614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17E8-2264-CA4C-B4FF-4DBCD3EDA08A}" type="datetime1">
              <a:rPr kumimoji="1" lang="ja-JP" altLang="en-US" smtClean="0"/>
              <a:t>14/03/07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Sakurako Soh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03A5-8981-0A49-AEA9-383E6EEB61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466F-B08A-1C40-A43F-AF8D517884F3}" type="datetime1">
              <a:rPr kumimoji="1" lang="ja-JP" altLang="en-US" smtClean="0"/>
              <a:t>14/03/07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Sakurako Soh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03A5-8981-0A49-AEA9-383E6EEB61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42A3-4BDF-B849-BA5A-D39A38BFAAF1}" type="datetime1">
              <a:rPr kumimoji="1" lang="ja-JP" altLang="en-US" smtClean="0"/>
              <a:t>14/03/07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Sakurako Soh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03A5-8981-0A49-AEA9-383E6EEB61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FC0D-2837-BB49-BB91-E2D3BD2281C5}" type="datetime1">
              <a:rPr kumimoji="1" lang="ja-JP" altLang="en-US" smtClean="0"/>
              <a:t>14/03/07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Sakurako Soh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03A5-8981-0A49-AEA9-383E6EEB614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E497-A128-2743-B3C4-2AC897B3F58D}" type="datetime1">
              <a:rPr kumimoji="1" lang="ja-JP" altLang="en-US" smtClean="0"/>
              <a:t>14/03/07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Sakurako Soh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03A5-8981-0A49-AEA9-383E6EEB61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3995-17D2-AA4B-B508-8EF44EB78099}" type="datetime1">
              <a:rPr kumimoji="1" lang="ja-JP" altLang="en-US" smtClean="0"/>
              <a:t>14/03/07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Sakurako Soh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03A5-8981-0A49-AEA9-383E6EEB614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2046-3EDC-A342-9A91-FEB81E65899D}" type="datetime1">
              <a:rPr kumimoji="1" lang="ja-JP" altLang="en-US" smtClean="0"/>
              <a:t>14/03/07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Sakurako Soh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03A5-8981-0A49-AEA9-383E6EEB61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38B7-15D7-E94A-BCA7-C250CA5D9CC9}" type="datetime1">
              <a:rPr kumimoji="1" lang="ja-JP" altLang="en-US" smtClean="0"/>
              <a:t>14/03/07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Sakurako Soh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03A5-8981-0A49-AEA9-383E6EEB61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D0B0-6A2F-1D45-B89D-EE05C0BE90E5}" type="datetime1">
              <a:rPr kumimoji="1" lang="ja-JP" altLang="en-US" smtClean="0"/>
              <a:t>14/03/07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Sakurako Soh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03A5-8981-0A49-AEA9-383E6EEB614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2"/>
            <a:ext cx="5904391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A94D-38F0-D34D-97C9-5094D0BB5018}" type="datetime1">
              <a:rPr kumimoji="1" lang="ja-JP" altLang="en-US" smtClean="0"/>
              <a:t>14/03/07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Sakurako Soh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03A5-8981-0A49-AEA9-383E6EEB61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39D6BDE-EF8F-B544-94D8-D90C13D466D5}" type="datetime1">
              <a:rPr kumimoji="1" lang="ja-JP" altLang="en-US" smtClean="0"/>
              <a:t>14/03/07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Sakurako Soh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E6D03A5-8981-0A49-AEA9-383E6EEB61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2335" y="1436722"/>
            <a:ext cx="8906871" cy="1927225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処理の差異と順序が記述可能な</a:t>
            </a:r>
            <a:br>
              <a:rPr lang="ja-JP" altLang="en-US" sz="4000" dirty="0"/>
            </a:br>
            <a:r>
              <a:rPr lang="ja-JP" altLang="en-US" sz="4000" dirty="0"/>
              <a:t>並列</a:t>
            </a:r>
            <a:r>
              <a:rPr lang="ja-JP" altLang="en-US" sz="4000" dirty="0" smtClean="0"/>
              <a:t>コレクション向け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Java </a:t>
            </a:r>
            <a:r>
              <a:rPr lang="ja-JP" altLang="en-US" sz="4000" dirty="0"/>
              <a:t>言語拡張の提案</a:t>
            </a:r>
            <a:endParaRPr lang="en-US" altLang="ja-JP" sz="4000" cap="none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570320"/>
            <a:ext cx="6400800" cy="1752600"/>
          </a:xfrm>
        </p:spPr>
        <p:txBody>
          <a:bodyPr/>
          <a:lstStyle/>
          <a:p>
            <a:r>
              <a:rPr kumimoji="1" lang="ja-JP" altLang="en-US" dirty="0" smtClean="0"/>
              <a:t>宗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桜子</a:t>
            </a:r>
            <a:r>
              <a:rPr kumimoji="1" lang="en-US" altLang="ja-JP" dirty="0" smtClean="0"/>
              <a:t>(48-126622)</a:t>
            </a:r>
          </a:p>
          <a:p>
            <a:r>
              <a:rPr lang="ja-JP" altLang="en-US" dirty="0" smtClean="0"/>
              <a:t>千葉滋研究室</a:t>
            </a:r>
            <a:endParaRPr lang="en-US" altLang="ja-JP" dirty="0" smtClean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Sakurako Soh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5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メソッド間の走査順序の宣言的な指定</a:t>
            </a:r>
            <a:r>
              <a:rPr lang="en-US" altLang="ja-JP" dirty="0" smtClean="0"/>
              <a:t> (1/2)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9473" y="1689069"/>
            <a:ext cx="8514527" cy="4768698"/>
          </a:xfrm>
        </p:spPr>
        <p:txBody>
          <a:bodyPr>
            <a:normAutofit/>
          </a:bodyPr>
          <a:lstStyle/>
          <a:p>
            <a:r>
              <a:rPr lang="en-US" altLang="ja-JP" b="1" dirty="0"/>
              <a:t>&lt;</a:t>
            </a:r>
            <a:r>
              <a:rPr lang="en-US" altLang="ja-JP" b="1" dirty="0" smtClean="0"/>
              <a:t>M&gt; precedes &lt;N&gt;</a:t>
            </a:r>
          </a:p>
          <a:p>
            <a:pPr lvl="1"/>
            <a:r>
              <a:rPr lang="en-US" altLang="ja-JP" sz="1600" dirty="0" smtClean="0"/>
              <a:t>&lt;M&gt;</a:t>
            </a:r>
            <a:r>
              <a:rPr lang="ja-JP" altLang="en-US" sz="1600" dirty="0" smtClean="0"/>
              <a:t>の部分メソッドが</a:t>
            </a:r>
            <a:r>
              <a:rPr lang="en-US" altLang="ja-JP" sz="1600" dirty="0" smtClean="0"/>
              <a:t>&lt;N&gt;</a:t>
            </a:r>
            <a:r>
              <a:rPr lang="ja-JP" altLang="en-US" sz="1600" dirty="0" smtClean="0"/>
              <a:t>より先に実行される</a:t>
            </a:r>
          </a:p>
          <a:p>
            <a:pPr lvl="1"/>
            <a:r>
              <a:rPr lang="en-US" altLang="ja-JP" sz="2000" dirty="0" smtClean="0"/>
              <a:t>precedes </a:t>
            </a:r>
            <a:r>
              <a:rPr lang="ja-JP" altLang="en-US" sz="2000" dirty="0" smtClean="0"/>
              <a:t>指定の無いメソッドは</a:t>
            </a:r>
            <a:r>
              <a:rPr lang="ja-JP" altLang="en-US" sz="2000" dirty="0"/>
              <a:t>スケジューラに従って実行</a:t>
            </a:r>
            <a:endParaRPr lang="en-US" altLang="ja-JP" sz="2000" dirty="0"/>
          </a:p>
          <a:p>
            <a:pPr lvl="1"/>
            <a:r>
              <a:rPr lang="ja-JP" altLang="en-US" sz="2000" dirty="0" smtClean="0"/>
              <a:t>通信オーバーラップに利用</a:t>
            </a:r>
            <a:endParaRPr lang="en-US" altLang="ja-JP" sz="2000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7482-58D7-234F-8935-39A1214C1B53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57202" y="4047754"/>
            <a:ext cx="8229600" cy="25856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0134" y="5024948"/>
            <a:ext cx="73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646B86"/>
                </a:solidFill>
              </a:rPr>
              <a:t>…</a:t>
            </a:r>
            <a:endParaRPr kumimoji="1" lang="ja-JP" altLang="en-US" sz="2800" dirty="0">
              <a:solidFill>
                <a:srgbClr val="646B86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40453" y="502494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646B86"/>
                </a:solidFill>
              </a:rPr>
              <a:t>…</a:t>
            </a:r>
            <a:endParaRPr kumimoji="1" lang="ja-JP" altLang="en-US" sz="2800" dirty="0">
              <a:solidFill>
                <a:srgbClr val="646B86"/>
              </a:solidFill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5223616" y="5257913"/>
            <a:ext cx="1058409" cy="17296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12" name="右矢印 11"/>
          <p:cNvSpPr/>
          <p:nvPr/>
        </p:nvSpPr>
        <p:spPr>
          <a:xfrm>
            <a:off x="2664974" y="5269880"/>
            <a:ext cx="1058409" cy="17296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13" name="右矢印 12"/>
          <p:cNvSpPr/>
          <p:nvPr/>
        </p:nvSpPr>
        <p:spPr>
          <a:xfrm rot="10800000">
            <a:off x="5243043" y="5535530"/>
            <a:ext cx="1058409" cy="17296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14" name="右矢印 13"/>
          <p:cNvSpPr/>
          <p:nvPr/>
        </p:nvSpPr>
        <p:spPr>
          <a:xfrm rot="10800000">
            <a:off x="2684038" y="5535531"/>
            <a:ext cx="1058409" cy="17296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grpSp>
        <p:nvGrpSpPr>
          <p:cNvPr id="68" name="図形グループ 67"/>
          <p:cNvGrpSpPr/>
          <p:nvPr/>
        </p:nvGrpSpPr>
        <p:grpSpPr>
          <a:xfrm>
            <a:off x="6436571" y="4727226"/>
            <a:ext cx="1179187" cy="1390331"/>
            <a:chOff x="3968333" y="3950682"/>
            <a:chExt cx="1081627" cy="1725121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71" name="グループ化 996"/>
            <p:cNvGrpSpPr/>
            <p:nvPr/>
          </p:nvGrpSpPr>
          <p:grpSpPr>
            <a:xfrm>
              <a:off x="3968333" y="3950682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109" name="フローチャート: 処理 108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0" name="フローチャート: 処理 109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1" name="フローチャート: 処理 110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2" name="フローチャート: 処理 111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3" name="フローチャート: 処理 112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4" name="フローチャート: 処理 113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5" name="フローチャート: 処理 114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6" name="フローチャート: 処理 115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72" name="グループ化 997"/>
            <p:cNvGrpSpPr/>
            <p:nvPr/>
          </p:nvGrpSpPr>
          <p:grpSpPr>
            <a:xfrm>
              <a:off x="4184721" y="3950764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101" name="フローチャート: 処理 100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2" name="フローチャート: 処理 101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3" name="フローチャート: 処理 102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4" name="フローチャート: 処理 103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5" name="フローチャート: 処理 104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6" name="フローチャート: 処理 105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7" name="フローチャート: 処理 106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8" name="フローチャート: 処理 107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73" name="グループ化 1006"/>
            <p:cNvGrpSpPr/>
            <p:nvPr/>
          </p:nvGrpSpPr>
          <p:grpSpPr>
            <a:xfrm>
              <a:off x="4401676" y="3950846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93" name="フローチャート: 処理 92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4" name="フローチャート: 処理 93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5" name="フローチャート: 処理 94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6" name="フローチャート: 処理 95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7" name="フローチャート: 処理 96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8" name="フローチャート: 処理 97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9" name="フローチャート: 処理 98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0" name="フローチャート: 処理 99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74" name="グループ化 1015"/>
            <p:cNvGrpSpPr/>
            <p:nvPr/>
          </p:nvGrpSpPr>
          <p:grpSpPr>
            <a:xfrm>
              <a:off x="4617626" y="3950928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85" name="フローチャート: 処理 84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6" name="フローチャート: 処理 85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7" name="フローチャート: 処理 86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8" name="フローチャート: 処理 87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9" name="フローチャート: 処理 88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0" name="フローチャート: 処理 89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1" name="フローチャート: 処理 90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2" name="フローチャート: 処理 91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75" name="グループ化 1024"/>
            <p:cNvGrpSpPr/>
            <p:nvPr/>
          </p:nvGrpSpPr>
          <p:grpSpPr>
            <a:xfrm>
              <a:off x="4833793" y="3951010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77" name="フローチャート: 処理 76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78" name="フローチャート: 処理 77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79" name="フローチャート: 処理 78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0" name="フローチャート: 処理 79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1" name="フローチャート: 処理 80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2" name="フローチャート: 処理 81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3" name="フローチャート: 処理 82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4" name="フローチャート: 処理 83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</p:grpSp>
      <p:sp>
        <p:nvSpPr>
          <p:cNvPr id="167" name="テキスト ボックス 166"/>
          <p:cNvSpPr txBox="1"/>
          <p:nvPr/>
        </p:nvSpPr>
        <p:spPr>
          <a:xfrm>
            <a:off x="6520307" y="6132253"/>
            <a:ext cx="1011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646B86"/>
                </a:solidFill>
              </a:rPr>
              <a:t>Node i+1</a:t>
            </a:r>
            <a:endParaRPr kumimoji="1" lang="ja-JP" altLang="en-US" sz="1600" dirty="0">
              <a:solidFill>
                <a:srgbClr val="646B86"/>
              </a:solidFill>
            </a:endParaRPr>
          </a:p>
        </p:txBody>
      </p:sp>
      <p:grpSp>
        <p:nvGrpSpPr>
          <p:cNvPr id="118" name="図形グループ 117"/>
          <p:cNvGrpSpPr/>
          <p:nvPr/>
        </p:nvGrpSpPr>
        <p:grpSpPr>
          <a:xfrm>
            <a:off x="1368658" y="4724967"/>
            <a:ext cx="1179187" cy="1390331"/>
            <a:chOff x="3968333" y="3950682"/>
            <a:chExt cx="1081627" cy="1725121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21" name="グループ化 996"/>
            <p:cNvGrpSpPr/>
            <p:nvPr/>
          </p:nvGrpSpPr>
          <p:grpSpPr>
            <a:xfrm>
              <a:off x="3968333" y="3950682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159" name="フローチャート: 処理 158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0" name="フローチャート: 処理 159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1" name="フローチャート: 処理 160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2" name="フローチャート: 処理 161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3" name="フローチャート: 処理 162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4" name="フローチャート: 処理 163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5" name="フローチャート: 処理 164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6" name="フローチャート: 処理 165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22" name="グループ化 997"/>
            <p:cNvGrpSpPr/>
            <p:nvPr/>
          </p:nvGrpSpPr>
          <p:grpSpPr>
            <a:xfrm>
              <a:off x="4184721" y="3950764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151" name="フローチャート: 処理 150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2" name="フローチャート: 処理 151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3" name="フローチャート: 処理 152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4" name="フローチャート: 処理 153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5" name="フローチャート: 処理 154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6" name="フローチャート: 処理 155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7" name="フローチャート: 処理 156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8" name="フローチャート: 処理 157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23" name="グループ化 1006"/>
            <p:cNvGrpSpPr/>
            <p:nvPr/>
          </p:nvGrpSpPr>
          <p:grpSpPr>
            <a:xfrm>
              <a:off x="4401676" y="3950846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143" name="フローチャート: 処理 142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44" name="フローチャート: 処理 143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45" name="フローチャート: 処理 144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46" name="フローチャート: 処理 145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47" name="フローチャート: 処理 146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48" name="フローチャート: 処理 147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49" name="フローチャート: 処理 148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0" name="フローチャート: 処理 149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24" name="グループ化 1015"/>
            <p:cNvGrpSpPr/>
            <p:nvPr/>
          </p:nvGrpSpPr>
          <p:grpSpPr>
            <a:xfrm>
              <a:off x="4617626" y="3950928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135" name="フローチャート: 処理 134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6" name="フローチャート: 処理 135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7" name="フローチャート: 処理 136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8" name="フローチャート: 処理 137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9" name="フローチャート: 処理 138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40" name="フローチャート: 処理 139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41" name="フローチャート: 処理 140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42" name="フローチャート: 処理 141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25" name="グループ化 1024"/>
            <p:cNvGrpSpPr/>
            <p:nvPr/>
          </p:nvGrpSpPr>
          <p:grpSpPr>
            <a:xfrm>
              <a:off x="4833793" y="3951010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127" name="フローチャート: 処理 126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28" name="フローチャート: 処理 127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29" name="フローチャート: 処理 128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0" name="フローチャート: 処理 129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1" name="フローチャート: 処理 130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2" name="フローチャート: 処理 131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3" name="フローチャート: 処理 132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4" name="フローチャート: 処理 133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</p:grpSp>
      <p:sp>
        <p:nvSpPr>
          <p:cNvPr id="168" name="テキスト ボックス 167"/>
          <p:cNvSpPr txBox="1"/>
          <p:nvPr/>
        </p:nvSpPr>
        <p:spPr>
          <a:xfrm>
            <a:off x="1478141" y="6114571"/>
            <a:ext cx="960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646B86"/>
                </a:solidFill>
              </a:rPr>
              <a:t>Node i-1</a:t>
            </a:r>
            <a:endParaRPr kumimoji="1" lang="ja-JP" altLang="en-US" sz="1600" dirty="0">
              <a:solidFill>
                <a:srgbClr val="646B86"/>
              </a:solidFill>
            </a:endParaRPr>
          </a:p>
        </p:txBody>
      </p:sp>
      <p:sp>
        <p:nvSpPr>
          <p:cNvPr id="173" name="テキスト ボックス 172"/>
          <p:cNvSpPr txBox="1"/>
          <p:nvPr/>
        </p:nvSpPr>
        <p:spPr>
          <a:xfrm>
            <a:off x="457201" y="4047754"/>
            <a:ext cx="2531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u="sng" dirty="0"/>
              <a:t>図：</a:t>
            </a:r>
            <a:r>
              <a:rPr lang="ja-JP" altLang="en-US" sz="1400" u="sng" dirty="0" smtClean="0"/>
              <a:t>ステンシル計算の分散実装</a:t>
            </a:r>
            <a:endParaRPr kumimoji="1" lang="ja-JP" altLang="en-US" sz="1400" u="sng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33398" y="3339136"/>
            <a:ext cx="5216585" cy="1112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sng">
            <a:solidFill>
              <a:schemeClr val="accent1"/>
            </a:solidFill>
            <a:prstDash val="solid"/>
          </a:ln>
        </p:spPr>
        <p:txBody>
          <a:bodyPr wrap="square" tIns="93600" bIns="93600" rtlCol="0">
            <a:spAutoFit/>
          </a:bodyPr>
          <a:lstStyle/>
          <a:p>
            <a:r>
              <a:rPr lang="en-US" altLang="ja-JP" sz="2000" dirty="0" smtClean="0">
                <a:solidFill>
                  <a:srgbClr val="660066"/>
                </a:solidFill>
                <a:latin typeface="Consolas"/>
                <a:cs typeface="Consolas"/>
              </a:rPr>
              <a:t>double</a:t>
            </a:r>
            <a:r>
              <a:rPr lang="en-US" altLang="ja-JP" sz="2000" dirty="0" smtClean="0">
                <a:latin typeface="Consolas"/>
                <a:cs typeface="Consolas"/>
              </a:rPr>
              <a:t> </a:t>
            </a:r>
            <a:r>
              <a:rPr lang="en-US" altLang="ja-JP" sz="2000" dirty="0" err="1" smtClean="0">
                <a:latin typeface="Consolas"/>
                <a:cs typeface="Consolas"/>
              </a:rPr>
              <a:t>calc</a:t>
            </a:r>
            <a:r>
              <a:rPr lang="en-US" altLang="ja-JP" sz="2000" dirty="0" smtClean="0">
                <a:latin typeface="Consolas"/>
                <a:cs typeface="Consolas"/>
              </a:rPr>
              <a:t>(</a:t>
            </a:r>
            <a:r>
              <a:rPr lang="en-US" altLang="ja-JP" sz="2000" dirty="0" err="1" smtClean="0">
                <a:solidFill>
                  <a:srgbClr val="660066"/>
                </a:solidFill>
                <a:latin typeface="Consolas"/>
                <a:cs typeface="Consolas"/>
              </a:rPr>
              <a:t>int</a:t>
            </a:r>
            <a:r>
              <a:rPr lang="en-US" altLang="ja-JP" sz="2000" dirty="0" smtClean="0">
                <a:latin typeface="Consolas"/>
                <a:cs typeface="Consolas"/>
              </a:rPr>
              <a:t> </a:t>
            </a:r>
            <a:r>
              <a:rPr lang="en-US" altLang="ja-JP" sz="2000" dirty="0" err="1" smtClean="0">
                <a:latin typeface="Consolas"/>
                <a:cs typeface="Consolas"/>
              </a:rPr>
              <a:t>i</a:t>
            </a:r>
            <a:r>
              <a:rPr lang="en-US" altLang="ja-JP" sz="2000" dirty="0" smtClean="0">
                <a:latin typeface="Consolas"/>
                <a:cs typeface="Consolas"/>
              </a:rPr>
              <a:t>, </a:t>
            </a:r>
            <a:r>
              <a:rPr lang="en-US" altLang="ja-JP" sz="2000" dirty="0" err="1" smtClean="0">
                <a:solidFill>
                  <a:srgbClr val="660066"/>
                </a:solidFill>
                <a:latin typeface="Consolas"/>
                <a:cs typeface="Consolas"/>
              </a:rPr>
              <a:t>int</a:t>
            </a:r>
            <a:r>
              <a:rPr lang="en-US" altLang="ja-JP" sz="2000" dirty="0" smtClean="0">
                <a:latin typeface="Consolas"/>
                <a:cs typeface="Consolas"/>
              </a:rPr>
              <a:t> j)</a:t>
            </a:r>
          </a:p>
          <a:p>
            <a:r>
              <a:rPr lang="ja-JP" altLang="en-US" sz="2000" dirty="0" smtClean="0">
                <a:latin typeface="Consolas"/>
                <a:cs typeface="Consolas"/>
              </a:rPr>
              <a:t>　　</a:t>
            </a:r>
            <a:r>
              <a:rPr lang="en-US" altLang="ja-JP" sz="2000" dirty="0" smtClean="0">
                <a:solidFill>
                  <a:srgbClr val="FF0000"/>
                </a:solidFill>
                <a:latin typeface="Consolas"/>
                <a:cs typeface="Consolas"/>
              </a:rPr>
              <a:t>&lt;MAX_X-1,?&gt; precedes &lt;MAX_X-1,*&gt;</a:t>
            </a:r>
          </a:p>
          <a:p>
            <a:r>
              <a:rPr lang="en-US" altLang="ja-JP" sz="2000" dirty="0" smtClean="0">
                <a:latin typeface="Consolas"/>
                <a:cs typeface="Consolas"/>
              </a:rPr>
              <a:t>{ </a:t>
            </a:r>
            <a:r>
              <a:rPr lang="en-US" altLang="ja-JP" sz="2000" dirty="0" smtClean="0">
                <a:solidFill>
                  <a:srgbClr val="008000"/>
                </a:solidFill>
                <a:latin typeface="Consolas"/>
                <a:cs typeface="Consolas"/>
              </a:rPr>
              <a:t>/* </a:t>
            </a:r>
            <a:r>
              <a:rPr lang="ja-JP" altLang="en-US" sz="2000" dirty="0" smtClean="0">
                <a:solidFill>
                  <a:srgbClr val="008000"/>
                </a:solidFill>
                <a:latin typeface="Consolas"/>
                <a:cs typeface="Consolas"/>
              </a:rPr>
              <a:t>通信処理とメインの計算</a:t>
            </a:r>
            <a:r>
              <a:rPr lang="en-US" altLang="ja-JP" sz="2000" dirty="0" smtClean="0">
                <a:solidFill>
                  <a:srgbClr val="008000"/>
                </a:solidFill>
                <a:latin typeface="Consolas"/>
                <a:cs typeface="Consolas"/>
              </a:rPr>
              <a:t> */</a:t>
            </a:r>
            <a:r>
              <a:rPr lang="en-US" altLang="ja-JP" sz="2000" dirty="0" smtClean="0">
                <a:latin typeface="Consolas"/>
                <a:cs typeface="Consolas"/>
              </a:rPr>
              <a:t>}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06064" y="4903333"/>
            <a:ext cx="147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D16349"/>
                </a:solidFill>
              </a:rPr>
              <a:t>overlapped</a:t>
            </a:r>
            <a:endParaRPr kumimoji="1" lang="ja-JP" altLang="en-US" b="1" i="1" dirty="0">
              <a:solidFill>
                <a:srgbClr val="D16349"/>
              </a:solidFill>
            </a:endParaRPr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4116831" y="6129719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646B86"/>
                </a:solidFill>
              </a:rPr>
              <a:t>Node </a:t>
            </a:r>
            <a:r>
              <a:rPr kumimoji="1" lang="en-US" altLang="ja-JP" sz="1600" dirty="0" err="1" smtClean="0">
                <a:solidFill>
                  <a:srgbClr val="646B86"/>
                </a:solidFill>
              </a:rPr>
              <a:t>i</a:t>
            </a:r>
            <a:endParaRPr kumimoji="1" lang="ja-JP" altLang="en-US" sz="1600" dirty="0">
              <a:solidFill>
                <a:srgbClr val="646B86"/>
              </a:solidFill>
            </a:endParaRPr>
          </a:p>
        </p:txBody>
      </p:sp>
      <p:sp>
        <p:nvSpPr>
          <p:cNvPr id="227" name="テキスト ボックス 226"/>
          <p:cNvSpPr txBox="1"/>
          <p:nvPr/>
        </p:nvSpPr>
        <p:spPr>
          <a:xfrm>
            <a:off x="5041982" y="4893306"/>
            <a:ext cx="147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D16349"/>
                </a:solidFill>
              </a:rPr>
              <a:t>overlapped</a:t>
            </a:r>
            <a:endParaRPr kumimoji="1" lang="ja-JP" altLang="en-US" b="1" i="1" dirty="0">
              <a:solidFill>
                <a:srgbClr val="D16349"/>
              </a:solidFill>
            </a:endParaRPr>
          </a:p>
        </p:txBody>
      </p:sp>
      <p:grpSp>
        <p:nvGrpSpPr>
          <p:cNvPr id="169" name="図形グループ 168"/>
          <p:cNvGrpSpPr/>
          <p:nvPr/>
        </p:nvGrpSpPr>
        <p:grpSpPr>
          <a:xfrm>
            <a:off x="3916126" y="4716193"/>
            <a:ext cx="1179187" cy="1390331"/>
            <a:chOff x="3968333" y="3950682"/>
            <a:chExt cx="1081627" cy="1725121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171" name="グループ化 996"/>
            <p:cNvGrpSpPr/>
            <p:nvPr/>
          </p:nvGrpSpPr>
          <p:grpSpPr>
            <a:xfrm>
              <a:off x="3968333" y="3950682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256" name="フローチャート: 処理 255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57" name="フローチャート: 処理 256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58" name="フローチャート: 処理 257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59" name="フローチャート: 処理 258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60" name="フローチャート: 処理 259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61" name="フローチャート: 処理 260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solidFill>
                <a:srgbClr val="D16349"/>
              </a:solidFill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62" name="フローチャート: 処理 261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63" name="フローチャート: 処理 262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72" name="グループ化 997"/>
            <p:cNvGrpSpPr/>
            <p:nvPr/>
          </p:nvGrpSpPr>
          <p:grpSpPr>
            <a:xfrm>
              <a:off x="4184721" y="3950764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248" name="フローチャート: 処理 247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49" name="フローチャート: 処理 248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50" name="フローチャート: 処理 249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51" name="フローチャート: 処理 250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52" name="フローチャート: 処理 251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53" name="フローチャート: 処理 252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54" name="フローチャート: 処理 253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55" name="フローチャート: 処理 254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74" name="グループ化 1006"/>
            <p:cNvGrpSpPr/>
            <p:nvPr/>
          </p:nvGrpSpPr>
          <p:grpSpPr>
            <a:xfrm>
              <a:off x="4401676" y="3950846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240" name="フローチャート: 処理 239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solidFill>
                <a:srgbClr val="C0C3D0"/>
              </a:solidFill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41" name="フローチャート: 処理 240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solidFill>
                <a:srgbClr val="C0C3D0"/>
              </a:solidFill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42" name="フローチャート: 処理 241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solidFill>
                <a:srgbClr val="C0C3D0"/>
              </a:solidFill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43" name="フローチャート: 処理 242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solidFill>
                <a:srgbClr val="C0C3D0"/>
              </a:solidFill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44" name="フローチャート: 処理 243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solidFill>
                <a:srgbClr val="C0C3D0"/>
              </a:solidFill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45" name="フローチャート: 処理 244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46" name="フローチャート: 処理 245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47" name="フローチャート: 処理 246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75" name="グループ化 1015"/>
            <p:cNvGrpSpPr/>
            <p:nvPr/>
          </p:nvGrpSpPr>
          <p:grpSpPr>
            <a:xfrm>
              <a:off x="4617626" y="3950928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232" name="フローチャート: 処理 231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solidFill>
                <a:srgbClr val="C0C3D0"/>
              </a:solidFill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33" name="フローチャート: 処理 232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solidFill>
                <a:srgbClr val="C0C3D0"/>
              </a:solidFill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34" name="フローチャート: 処理 233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solidFill>
                <a:srgbClr val="C0C3D0"/>
              </a:solidFill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35" name="フローチャート: 処理 234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solidFill>
                <a:srgbClr val="C0C3D0"/>
              </a:solidFill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36" name="フローチャート: 処理 235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solidFill>
                <a:srgbClr val="C0C3D0"/>
              </a:solidFill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37" name="フローチャート: 処理 236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solidFill>
                <a:srgbClr val="C0C3D0"/>
              </a:solidFill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38" name="フローチャート: 処理 237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solidFill>
                <a:srgbClr val="C0C3D0"/>
              </a:solidFill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39" name="フローチャート: 処理 238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solidFill>
                <a:srgbClr val="C0C3D0"/>
              </a:solidFill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76" name="グループ化 1024"/>
            <p:cNvGrpSpPr/>
            <p:nvPr/>
          </p:nvGrpSpPr>
          <p:grpSpPr>
            <a:xfrm>
              <a:off x="4833793" y="3951010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177" name="フローチャート: 処理 176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79" name="フローチャート: 処理 178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25" name="フローチャート: 処理 224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26" name="フローチャート: 処理 225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28" name="フローチャート: 処理 227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29" name="フローチャート: 処理 228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30" name="フローチャート: 処理 229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31" name="フローチャート: 処理 230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</p:grpSp>
      <p:sp>
        <p:nvSpPr>
          <p:cNvPr id="266" name="正方形/長方形 265"/>
          <p:cNvSpPr/>
          <p:nvPr/>
        </p:nvSpPr>
        <p:spPr>
          <a:xfrm>
            <a:off x="4833208" y="4715673"/>
            <a:ext cx="235901" cy="1407287"/>
          </a:xfrm>
          <a:prstGeom prst="rect">
            <a:avLst/>
          </a:prstGeom>
          <a:noFill/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>
            <a:endCxn id="225" idx="3"/>
          </p:cNvCxnSpPr>
          <p:nvPr/>
        </p:nvCxnSpPr>
        <p:spPr>
          <a:xfrm flipH="1">
            <a:off x="5095076" y="4451494"/>
            <a:ext cx="295368" cy="698988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正方形/長方形 266"/>
          <p:cNvSpPr/>
          <p:nvPr/>
        </p:nvSpPr>
        <p:spPr>
          <a:xfrm>
            <a:off x="3915653" y="4727226"/>
            <a:ext cx="235901" cy="1407287"/>
          </a:xfrm>
          <a:prstGeom prst="rect">
            <a:avLst/>
          </a:prstGeom>
          <a:noFill/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06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部分メソッド間の順序指定</a:t>
            </a:r>
            <a:r>
              <a:rPr lang="en-US" altLang="ja-JP" dirty="0" smtClean="0"/>
              <a:t> (2/2)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7482-58D7-234F-8935-39A1214C1B53}" type="slidenum">
              <a:rPr kumimoji="1" lang="ja-JP" altLang="en-US" smtClean="0"/>
              <a:t>11</a:t>
            </a:fld>
            <a:endParaRPr kumimoji="1" lang="ja-JP" altLang="en-US"/>
          </a:p>
        </p:txBody>
      </p:sp>
      <p:grpSp>
        <p:nvGrpSpPr>
          <p:cNvPr id="15" name="図形グループ 14"/>
          <p:cNvGrpSpPr/>
          <p:nvPr/>
        </p:nvGrpSpPr>
        <p:grpSpPr>
          <a:xfrm>
            <a:off x="251189" y="2731467"/>
            <a:ext cx="8686800" cy="1143136"/>
            <a:chOff x="228601" y="1365762"/>
            <a:chExt cx="8686800" cy="1143136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28601" y="1765872"/>
              <a:ext cx="8686800" cy="743026"/>
            </a:xfrm>
            <a:prstGeom prst="rect">
              <a:avLst/>
            </a:prstGeom>
            <a:solidFill>
              <a:srgbClr val="EDD3B6"/>
            </a:solidFill>
            <a:ln w="38100" cmpd="sng">
              <a:noFill/>
              <a:prstDash val="dash"/>
            </a:ln>
          </p:spPr>
          <p:txBody>
            <a:bodyPr wrap="square" tIns="93600" bIns="93600" rtlCol="0">
              <a:spAutoFit/>
            </a:bodyPr>
            <a:lstStyle/>
            <a:p>
              <a:r>
                <a:rPr lang="en-US" altLang="ja-JP" dirty="0" smtClean="0">
                  <a:solidFill>
                    <a:srgbClr val="660066"/>
                  </a:solidFill>
                  <a:latin typeface="Consolas"/>
                  <a:cs typeface="Consolas"/>
                </a:rPr>
                <a:t>double</a:t>
              </a:r>
              <a:r>
                <a:rPr lang="en-US" altLang="ja-JP" dirty="0" smtClean="0">
                  <a:latin typeface="Consolas"/>
                  <a:cs typeface="Consolas"/>
                </a:rPr>
                <a:t> </a:t>
              </a:r>
              <a:r>
                <a:rPr lang="en-US" altLang="ja-JP" dirty="0" err="1" smtClean="0">
                  <a:latin typeface="Consolas"/>
                  <a:cs typeface="Consolas"/>
                </a:rPr>
                <a:t>calc</a:t>
              </a:r>
              <a:r>
                <a:rPr lang="en-US" altLang="ja-JP" dirty="0" smtClean="0">
                  <a:latin typeface="Consolas"/>
                  <a:cs typeface="Consolas"/>
                </a:rPr>
                <a:t>(</a:t>
              </a:r>
              <a:r>
                <a:rPr lang="en-US" altLang="ja-JP" dirty="0" err="1">
                  <a:solidFill>
                    <a:srgbClr val="660066"/>
                  </a:solidFill>
                  <a:latin typeface="Consolas"/>
                  <a:cs typeface="Consolas"/>
                </a:rPr>
                <a:t>int</a:t>
              </a:r>
              <a:r>
                <a:rPr lang="en-US" altLang="ja-JP" dirty="0">
                  <a:latin typeface="Consolas"/>
                  <a:cs typeface="Consolas"/>
                </a:rPr>
                <a:t> </a:t>
              </a:r>
              <a:r>
                <a:rPr lang="en-US" altLang="ja-JP" dirty="0" err="1">
                  <a:latin typeface="Consolas"/>
                  <a:cs typeface="Consolas"/>
                </a:rPr>
                <a:t>i</a:t>
              </a:r>
              <a:r>
                <a:rPr lang="en-US" altLang="ja-JP" dirty="0">
                  <a:latin typeface="Consolas"/>
                  <a:cs typeface="Consolas"/>
                </a:rPr>
                <a:t>, </a:t>
              </a:r>
              <a:r>
                <a:rPr lang="en-US" altLang="ja-JP" dirty="0" err="1">
                  <a:solidFill>
                    <a:srgbClr val="660066"/>
                  </a:solidFill>
                  <a:latin typeface="Consolas"/>
                  <a:cs typeface="Consolas"/>
                </a:rPr>
                <a:t>int</a:t>
              </a:r>
              <a:r>
                <a:rPr lang="en-US" altLang="ja-JP" dirty="0">
                  <a:latin typeface="Consolas"/>
                  <a:cs typeface="Consolas"/>
                </a:rPr>
                <a:t> j</a:t>
              </a:r>
              <a:r>
                <a:rPr lang="en-US" altLang="ja-JP" dirty="0" smtClean="0">
                  <a:latin typeface="Consolas"/>
                  <a:cs typeface="Consolas"/>
                </a:rPr>
                <a:t>)</a:t>
              </a:r>
              <a:r>
                <a:rPr lang="en-US" altLang="ja-JP" dirty="0">
                  <a:latin typeface="Consolas"/>
                  <a:cs typeface="Consolas"/>
                </a:rPr>
                <a:t> </a:t>
              </a:r>
              <a:r>
                <a:rPr lang="en-US" altLang="ja-JP" dirty="0" smtClean="0">
                  <a:solidFill>
                    <a:srgbClr val="FF0000"/>
                  </a:solidFill>
                  <a:latin typeface="Consolas"/>
                  <a:cs typeface="Consolas"/>
                </a:rPr>
                <a:t>&lt;MAX_X-1,?&gt; precedes &lt;MAX_X-1,*&gt;</a:t>
              </a:r>
            </a:p>
            <a:p>
              <a:r>
                <a:rPr lang="en-US" altLang="ja-JP" dirty="0">
                  <a:solidFill>
                    <a:srgbClr val="FF0000"/>
                  </a:solidFill>
                  <a:latin typeface="Consolas"/>
                  <a:cs typeface="Consolas"/>
                </a:rPr>
                <a:t>	</a:t>
              </a:r>
              <a:r>
                <a:rPr lang="en-US" altLang="ja-JP" dirty="0" smtClean="0">
                  <a:solidFill>
                    <a:srgbClr val="FF0000"/>
                  </a:solidFill>
                  <a:latin typeface="Consolas"/>
                  <a:cs typeface="Consolas"/>
                </a:rPr>
                <a:t>									</a:t>
              </a:r>
              <a:r>
                <a:rPr lang="en-US" altLang="ja-JP" dirty="0" smtClean="0">
                  <a:latin typeface="Consolas"/>
                  <a:cs typeface="Consolas"/>
                </a:rPr>
                <a:t>{ </a:t>
              </a:r>
              <a:r>
                <a:rPr lang="en-US" altLang="ja-JP" dirty="0" smtClean="0">
                  <a:solidFill>
                    <a:srgbClr val="008000"/>
                  </a:solidFill>
                  <a:latin typeface="Consolas"/>
                  <a:cs typeface="Consolas"/>
                </a:rPr>
                <a:t>/* </a:t>
              </a:r>
              <a:r>
                <a:rPr lang="ja-JP" altLang="en-US" dirty="0" smtClean="0">
                  <a:solidFill>
                    <a:srgbClr val="008000"/>
                  </a:solidFill>
                  <a:latin typeface="Consolas"/>
                  <a:cs typeface="Consolas"/>
                </a:rPr>
                <a:t>通信処理とメインの計算</a:t>
              </a:r>
              <a:r>
                <a:rPr lang="en-US" altLang="ja-JP" dirty="0" smtClean="0">
                  <a:solidFill>
                    <a:srgbClr val="008000"/>
                  </a:solidFill>
                  <a:latin typeface="Consolas"/>
                  <a:cs typeface="Consolas"/>
                </a:rPr>
                <a:t> */</a:t>
              </a:r>
              <a:r>
                <a:rPr lang="en-US" altLang="ja-JP" dirty="0" smtClean="0">
                  <a:latin typeface="Consolas"/>
                  <a:cs typeface="Consolas"/>
                </a:rPr>
                <a:t>}</a:t>
              </a: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28601" y="1365762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袖領域</a:t>
              </a:r>
              <a:endParaRPr kumimoji="1" lang="ja-JP" altLang="en-US" sz="2000" dirty="0"/>
            </a:p>
          </p:txBody>
        </p:sp>
      </p:grpSp>
      <p:grpSp>
        <p:nvGrpSpPr>
          <p:cNvPr id="10" name="図形グループ 9"/>
          <p:cNvGrpSpPr/>
          <p:nvPr/>
        </p:nvGrpSpPr>
        <p:grpSpPr>
          <a:xfrm>
            <a:off x="2790168" y="4136459"/>
            <a:ext cx="5836579" cy="1116501"/>
            <a:chOff x="228600" y="3147460"/>
            <a:chExt cx="5836579" cy="1116501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228600" y="3520935"/>
              <a:ext cx="5836579" cy="743026"/>
            </a:xfrm>
            <a:prstGeom prst="rect">
              <a:avLst/>
            </a:prstGeom>
            <a:solidFill>
              <a:srgbClr val="BCD0BA"/>
            </a:solidFill>
            <a:ln w="38100" cmpd="sng">
              <a:noFill/>
              <a:prstDash val="dash"/>
            </a:ln>
          </p:spPr>
          <p:txBody>
            <a:bodyPr wrap="square" tIns="93600" bIns="93600" rtlCol="0">
              <a:spAutoFit/>
            </a:bodyPr>
            <a:lstStyle/>
            <a:p>
              <a:r>
                <a:rPr lang="en-US" altLang="ja-JP" dirty="0" smtClean="0">
                  <a:solidFill>
                    <a:srgbClr val="660066"/>
                  </a:solidFill>
                  <a:latin typeface="Consolas"/>
                  <a:cs typeface="Consolas"/>
                </a:rPr>
                <a:t>double</a:t>
              </a:r>
              <a:r>
                <a:rPr lang="en-US" altLang="ja-JP" dirty="0" smtClean="0">
                  <a:latin typeface="Consolas"/>
                  <a:cs typeface="Consolas"/>
                </a:rPr>
                <a:t> </a:t>
              </a:r>
              <a:r>
                <a:rPr lang="en-US" altLang="ja-JP" dirty="0" err="1" smtClean="0">
                  <a:latin typeface="Consolas"/>
                  <a:cs typeface="Consolas"/>
                </a:rPr>
                <a:t>calc</a:t>
              </a:r>
              <a:r>
                <a:rPr lang="en-US" altLang="ja-JP" dirty="0" smtClean="0">
                  <a:latin typeface="Consolas"/>
                  <a:cs typeface="Consolas"/>
                </a:rPr>
                <a:t>(</a:t>
              </a:r>
              <a:r>
                <a:rPr lang="en-US" altLang="ja-JP" dirty="0" err="1">
                  <a:solidFill>
                    <a:srgbClr val="660066"/>
                  </a:solidFill>
                  <a:latin typeface="Consolas"/>
                  <a:cs typeface="Consolas"/>
                </a:rPr>
                <a:t>int</a:t>
              </a:r>
              <a:r>
                <a:rPr lang="en-US" altLang="ja-JP" dirty="0">
                  <a:latin typeface="Consolas"/>
                  <a:cs typeface="Consolas"/>
                </a:rPr>
                <a:t> </a:t>
              </a:r>
              <a:r>
                <a:rPr lang="en-US" altLang="ja-JP" dirty="0" err="1">
                  <a:latin typeface="Consolas"/>
                  <a:cs typeface="Consolas"/>
                </a:rPr>
                <a:t>i</a:t>
              </a:r>
              <a:r>
                <a:rPr lang="en-US" altLang="ja-JP" dirty="0">
                  <a:latin typeface="Consolas"/>
                  <a:cs typeface="Consolas"/>
                </a:rPr>
                <a:t>, </a:t>
              </a:r>
              <a:r>
                <a:rPr lang="en-US" altLang="ja-JP" dirty="0" err="1">
                  <a:solidFill>
                    <a:srgbClr val="660066"/>
                  </a:solidFill>
                  <a:latin typeface="Consolas"/>
                  <a:cs typeface="Consolas"/>
                </a:rPr>
                <a:t>int</a:t>
              </a:r>
              <a:r>
                <a:rPr lang="en-US" altLang="ja-JP" dirty="0">
                  <a:latin typeface="Consolas"/>
                  <a:cs typeface="Consolas"/>
                </a:rPr>
                <a:t> j)</a:t>
              </a:r>
              <a:endParaRPr lang="en-US" altLang="ja-JP" dirty="0" smtClean="0">
                <a:latin typeface="Consolas"/>
                <a:cs typeface="Consolas"/>
              </a:endParaRPr>
            </a:p>
            <a:p>
              <a:r>
                <a:rPr lang="ja-JP" altLang="ja-JP" dirty="0">
                  <a:solidFill>
                    <a:srgbClr val="FF0000"/>
                  </a:solidFill>
                  <a:latin typeface="Consolas"/>
                  <a:cs typeface="Consolas"/>
                </a:rPr>
                <a:t>　</a:t>
              </a:r>
              <a:r>
                <a:rPr lang="ja-JP" altLang="en-US" dirty="0" smtClean="0">
                  <a:solidFill>
                    <a:srgbClr val="FF0000"/>
                  </a:solidFill>
                  <a:latin typeface="Consolas"/>
                  <a:cs typeface="Consolas"/>
                </a:rPr>
                <a:t>　</a:t>
              </a:r>
              <a:r>
                <a:rPr lang="en-US" altLang="ja-JP" dirty="0">
                  <a:solidFill>
                    <a:srgbClr val="FF0000"/>
                  </a:solidFill>
                  <a:latin typeface="Consolas"/>
                  <a:cs typeface="Consolas"/>
                </a:rPr>
                <a:t> </a:t>
              </a:r>
              <a:r>
                <a:rPr lang="en-US" altLang="ja-JP" dirty="0" smtClean="0">
                  <a:solidFill>
                    <a:srgbClr val="FF0000"/>
                  </a:solidFill>
                  <a:latin typeface="Consolas"/>
                  <a:cs typeface="Consolas"/>
                </a:rPr>
                <a:t>  &lt;[1, MAX_X-2],*&gt;</a:t>
              </a:r>
              <a:r>
                <a:rPr lang="en-US" altLang="ja-JP" dirty="0" smtClean="0">
                  <a:latin typeface="Consolas"/>
                  <a:cs typeface="Consolas"/>
                </a:rPr>
                <a:t> { </a:t>
              </a:r>
              <a:r>
                <a:rPr lang="en-US" altLang="ja-JP" dirty="0" smtClean="0">
                  <a:solidFill>
                    <a:srgbClr val="008000"/>
                  </a:solidFill>
                  <a:latin typeface="Consolas"/>
                  <a:cs typeface="Consolas"/>
                </a:rPr>
                <a:t>/* </a:t>
              </a:r>
              <a:r>
                <a:rPr lang="ja-JP" altLang="en-US" dirty="0" smtClean="0">
                  <a:solidFill>
                    <a:srgbClr val="008000"/>
                  </a:solidFill>
                  <a:latin typeface="Consolas"/>
                  <a:cs typeface="Consolas"/>
                </a:rPr>
                <a:t>メインの計算</a:t>
              </a:r>
              <a:r>
                <a:rPr lang="en-US" altLang="ja-JP" dirty="0" smtClean="0">
                  <a:solidFill>
                    <a:srgbClr val="008000"/>
                  </a:solidFill>
                  <a:latin typeface="Consolas"/>
                  <a:cs typeface="Consolas"/>
                </a:rPr>
                <a:t> */</a:t>
              </a:r>
              <a:r>
                <a:rPr lang="en-US" altLang="ja-JP" dirty="0" smtClean="0">
                  <a:latin typeface="Consolas"/>
                  <a:cs typeface="Consolas"/>
                </a:rPr>
                <a:t> }</a:t>
              </a:r>
              <a:endParaRPr kumimoji="1" lang="ja-JP" altLang="en-US" dirty="0">
                <a:latin typeface="Consolas"/>
                <a:cs typeface="Consolas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28601" y="314746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/>
                <a:t>中心</a:t>
              </a:r>
              <a:r>
                <a:rPr kumimoji="1" lang="ja-JP" altLang="en-US" sz="2000" dirty="0" smtClean="0"/>
                <a:t>領域</a:t>
              </a:r>
              <a:endParaRPr kumimoji="1" lang="ja-JP" altLang="en-US" sz="2000" dirty="0"/>
            </a:p>
          </p:txBody>
        </p:sp>
      </p:grpSp>
      <p:grpSp>
        <p:nvGrpSpPr>
          <p:cNvPr id="18" name="図形グループ 17"/>
          <p:cNvGrpSpPr/>
          <p:nvPr/>
        </p:nvGrpSpPr>
        <p:grpSpPr>
          <a:xfrm>
            <a:off x="239894" y="5260178"/>
            <a:ext cx="8698095" cy="921893"/>
            <a:chOff x="228600" y="3857469"/>
            <a:chExt cx="8698095" cy="921893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228600" y="4313335"/>
              <a:ext cx="8698095" cy="466027"/>
            </a:xfrm>
            <a:prstGeom prst="rect">
              <a:avLst/>
            </a:prstGeom>
            <a:solidFill>
              <a:srgbClr val="EDD3B6"/>
            </a:solidFill>
            <a:ln w="38100" cmpd="sng">
              <a:noFill/>
              <a:prstDash val="dash"/>
            </a:ln>
          </p:spPr>
          <p:txBody>
            <a:bodyPr wrap="square" tIns="93600" bIns="93600" rtlCol="0">
              <a:spAutoFit/>
            </a:bodyPr>
            <a:lstStyle/>
            <a:p>
              <a:r>
                <a:rPr lang="en-US" altLang="ja-JP" dirty="0" smtClean="0">
                  <a:solidFill>
                    <a:srgbClr val="660066"/>
                  </a:solidFill>
                  <a:latin typeface="Consolas"/>
                  <a:cs typeface="Consolas"/>
                </a:rPr>
                <a:t>double</a:t>
              </a:r>
              <a:r>
                <a:rPr lang="en-US" altLang="ja-JP" dirty="0" smtClean="0">
                  <a:latin typeface="Consolas"/>
                  <a:cs typeface="Consolas"/>
                </a:rPr>
                <a:t> </a:t>
              </a:r>
              <a:r>
                <a:rPr lang="en-US" altLang="ja-JP" dirty="0" err="1" smtClean="0">
                  <a:latin typeface="Consolas"/>
                  <a:cs typeface="Consolas"/>
                </a:rPr>
                <a:t>calc</a:t>
              </a:r>
              <a:r>
                <a:rPr lang="en-US" altLang="ja-JP" dirty="0" smtClean="0">
                  <a:latin typeface="Consolas"/>
                  <a:cs typeface="Consolas"/>
                </a:rPr>
                <a:t>(</a:t>
              </a:r>
              <a:r>
                <a:rPr lang="en-US" altLang="ja-JP" dirty="0" err="1">
                  <a:solidFill>
                    <a:srgbClr val="660066"/>
                  </a:solidFill>
                  <a:latin typeface="Consolas"/>
                  <a:cs typeface="Consolas"/>
                </a:rPr>
                <a:t>int</a:t>
              </a:r>
              <a:r>
                <a:rPr lang="en-US" altLang="ja-JP" dirty="0">
                  <a:latin typeface="Consolas"/>
                  <a:cs typeface="Consolas"/>
                </a:rPr>
                <a:t> </a:t>
              </a:r>
              <a:r>
                <a:rPr lang="en-US" altLang="ja-JP" dirty="0" err="1">
                  <a:latin typeface="Consolas"/>
                  <a:cs typeface="Consolas"/>
                </a:rPr>
                <a:t>i</a:t>
              </a:r>
              <a:r>
                <a:rPr lang="en-US" altLang="ja-JP" dirty="0">
                  <a:latin typeface="Consolas"/>
                  <a:cs typeface="Consolas"/>
                </a:rPr>
                <a:t>, </a:t>
              </a:r>
              <a:r>
                <a:rPr lang="en-US" altLang="ja-JP" dirty="0" err="1">
                  <a:solidFill>
                    <a:srgbClr val="660066"/>
                  </a:solidFill>
                  <a:latin typeface="Consolas"/>
                  <a:cs typeface="Consolas"/>
                </a:rPr>
                <a:t>int</a:t>
              </a:r>
              <a:r>
                <a:rPr lang="en-US" altLang="ja-JP" dirty="0">
                  <a:latin typeface="Consolas"/>
                  <a:cs typeface="Consolas"/>
                </a:rPr>
                <a:t> j) </a:t>
              </a:r>
              <a:r>
                <a:rPr lang="en-US" altLang="ja-JP" dirty="0" smtClean="0">
                  <a:solidFill>
                    <a:srgbClr val="FF0000"/>
                  </a:solidFill>
                  <a:latin typeface="Consolas"/>
                  <a:cs typeface="Consolas"/>
                </a:rPr>
                <a:t>&lt;MAX_X-1,*&gt;</a:t>
              </a:r>
              <a:r>
                <a:rPr lang="en-US" altLang="ja-JP" dirty="0" smtClean="0">
                  <a:latin typeface="Consolas"/>
                  <a:cs typeface="Consolas"/>
                </a:rPr>
                <a:t> { </a:t>
              </a:r>
              <a:r>
                <a:rPr lang="en-US" altLang="ja-JP" dirty="0" smtClean="0">
                  <a:solidFill>
                    <a:srgbClr val="008000"/>
                  </a:solidFill>
                  <a:latin typeface="Consolas"/>
                  <a:cs typeface="Consolas"/>
                </a:rPr>
                <a:t>/* </a:t>
              </a:r>
              <a:r>
                <a:rPr lang="ja-JP" altLang="en-US" dirty="0" smtClean="0">
                  <a:solidFill>
                    <a:srgbClr val="008000"/>
                  </a:solidFill>
                  <a:latin typeface="Consolas"/>
                  <a:cs typeface="Consolas"/>
                </a:rPr>
                <a:t>メインの計算</a:t>
              </a:r>
              <a:r>
                <a:rPr lang="en-US" altLang="ja-JP" dirty="0" smtClean="0">
                  <a:solidFill>
                    <a:srgbClr val="008000"/>
                  </a:solidFill>
                  <a:latin typeface="Consolas"/>
                  <a:cs typeface="Consolas"/>
                </a:rPr>
                <a:t> */</a:t>
              </a:r>
              <a:r>
                <a:rPr lang="en-US" altLang="ja-JP" dirty="0">
                  <a:solidFill>
                    <a:srgbClr val="008000"/>
                  </a:solidFill>
                  <a:latin typeface="Consolas"/>
                  <a:cs typeface="Consolas"/>
                </a:rPr>
                <a:t> </a:t>
              </a:r>
              <a:r>
                <a:rPr lang="en-US" altLang="ja-JP" dirty="0" smtClean="0">
                  <a:latin typeface="Consolas"/>
                  <a:cs typeface="Consolas"/>
                </a:rPr>
                <a:t>}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39895" y="3857469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袖領域</a:t>
              </a:r>
              <a:endParaRPr kumimoji="1" lang="ja-JP" altLang="en-US" sz="2000" dirty="0"/>
            </a:p>
          </p:txBody>
        </p:sp>
      </p:grpSp>
      <p:grpSp>
        <p:nvGrpSpPr>
          <p:cNvPr id="20" name="図形グループ 19"/>
          <p:cNvGrpSpPr/>
          <p:nvPr/>
        </p:nvGrpSpPr>
        <p:grpSpPr>
          <a:xfrm>
            <a:off x="1343102" y="3874603"/>
            <a:ext cx="1134257" cy="1804436"/>
            <a:chOff x="526665" y="2508899"/>
            <a:chExt cx="1134257" cy="180443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下矢印 15"/>
            <p:cNvSpPr/>
            <p:nvPr/>
          </p:nvSpPr>
          <p:spPr>
            <a:xfrm>
              <a:off x="765990" y="2508899"/>
              <a:ext cx="673199" cy="1804436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26665" y="3141078"/>
              <a:ext cx="11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precedes</a:t>
              </a:r>
              <a:endParaRPr kumimoji="1" lang="ja-JP" altLang="en-US" dirty="0"/>
            </a:p>
          </p:txBody>
        </p:sp>
      </p:grpSp>
      <p:sp>
        <p:nvSpPr>
          <p:cNvPr id="14" name="四角形吹き出し 13"/>
          <p:cNvSpPr/>
          <p:nvPr/>
        </p:nvSpPr>
        <p:spPr>
          <a:xfrm>
            <a:off x="5886445" y="1528479"/>
            <a:ext cx="2740302" cy="1154222"/>
          </a:xfrm>
          <a:prstGeom prst="wedgeRectCallout">
            <a:avLst>
              <a:gd name="adj1" fmla="val -42165"/>
              <a:gd name="adj2" fmla="val 8265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/>
              <a:t>袖領域での通信</a:t>
            </a:r>
            <a:r>
              <a:rPr lang="ja-JP" altLang="en-US" sz="2000" dirty="0" smtClean="0"/>
              <a:t>と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/>
              <a:t>中心</a:t>
            </a:r>
            <a:r>
              <a:rPr lang="ja-JP" altLang="en-US" sz="2000" dirty="0"/>
              <a:t>領域での計算</a:t>
            </a:r>
            <a:r>
              <a:rPr lang="ja-JP" altLang="en-US" sz="2000" dirty="0" smtClean="0"/>
              <a:t>を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/>
              <a:t>オーバーラップ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740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セルの論理位置と物理位置の対応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39732"/>
            <a:ext cx="8229600" cy="2254624"/>
          </a:xfrm>
        </p:spPr>
        <p:txBody>
          <a:bodyPr>
            <a:normAutofit/>
          </a:bodyPr>
          <a:lstStyle/>
          <a:p>
            <a:pPr marL="182880" lvl="1"/>
            <a:r>
              <a:rPr lang="ja-JP" altLang="en-US" sz="2400" b="1" dirty="0" smtClean="0"/>
              <a:t>メソッド引数の関数としてセルの物理位置を定義</a:t>
            </a:r>
            <a:endParaRPr lang="en-US" altLang="ja-JP" sz="2400" b="1" dirty="0" smtClean="0"/>
          </a:p>
          <a:p>
            <a:pPr lvl="1"/>
            <a:r>
              <a:rPr lang="ja-JP" altLang="en-US" dirty="0" smtClean="0"/>
              <a:t>位置と時刻</a:t>
            </a:r>
            <a:r>
              <a:rPr kumimoji="1" lang="ja-JP" altLang="en-US" sz="2000" dirty="0" smtClean="0"/>
              <a:t>に</a:t>
            </a:r>
            <a:r>
              <a:rPr lang="ja-JP" altLang="en-US" dirty="0" smtClean="0"/>
              <a:t>よって変わる</a:t>
            </a:r>
            <a:r>
              <a:rPr lang="ja-JP" altLang="en-US" sz="2000" dirty="0" smtClean="0"/>
              <a:t>実行</a:t>
            </a:r>
            <a:r>
              <a:rPr kumimoji="1" lang="ja-JP" altLang="en-US" sz="2000" dirty="0" smtClean="0"/>
              <a:t>順序も</a:t>
            </a:r>
            <a:r>
              <a:rPr lang="ja-JP" altLang="en-US" dirty="0" smtClean="0"/>
              <a:t>指定可能</a:t>
            </a:r>
            <a:endParaRPr lang="en-US" altLang="ja-JP" dirty="0" smtClean="0"/>
          </a:p>
          <a:p>
            <a:r>
              <a:rPr lang="ja-JP" altLang="en-US" dirty="0" smtClean="0"/>
              <a:t>空間方向、時間方向の</a:t>
            </a:r>
            <a:r>
              <a:rPr lang="ja-JP" altLang="en-US" dirty="0"/>
              <a:t>ブロッキングに利用</a:t>
            </a:r>
            <a:r>
              <a:rPr lang="en-US" altLang="ja-JP" dirty="0"/>
              <a:t> </a:t>
            </a:r>
            <a:r>
              <a:rPr lang="en-US" altLang="ja-JP" sz="2200" dirty="0"/>
              <a:t>[1</a:t>
            </a:r>
            <a:r>
              <a:rPr lang="en-US" altLang="ja-JP" sz="2200" dirty="0" smtClean="0"/>
              <a:t>]</a:t>
            </a:r>
          </a:p>
          <a:p>
            <a:pPr lvl="1"/>
            <a:r>
              <a:rPr lang="ja-JP" altLang="en-US" sz="2000" dirty="0" smtClean="0"/>
              <a:t>シフト計算による単方向通信</a:t>
            </a:r>
            <a:endParaRPr lang="ja-JP" altLang="en-US" sz="2000" dirty="0"/>
          </a:p>
          <a:p>
            <a:endParaRPr lang="ja-JP" altLang="en-US" dirty="0"/>
          </a:p>
        </p:txBody>
      </p:sp>
      <p:sp>
        <p:nvSpPr>
          <p:cNvPr id="75" name="スライド番号プレースホルダー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FC94-0740-594D-8D99-A439A4003EE5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457202" y="3791064"/>
            <a:ext cx="8229600" cy="25856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20134" y="4788414"/>
            <a:ext cx="73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646B86"/>
                </a:solidFill>
              </a:rPr>
              <a:t>…</a:t>
            </a:r>
            <a:endParaRPr kumimoji="1" lang="ja-JP" altLang="en-US" sz="2800" dirty="0">
              <a:solidFill>
                <a:srgbClr val="646B86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740453" y="478841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646B86"/>
                </a:solidFill>
              </a:rPr>
              <a:t>…</a:t>
            </a:r>
            <a:endParaRPr kumimoji="1" lang="ja-JP" altLang="en-US" sz="2800" dirty="0">
              <a:solidFill>
                <a:srgbClr val="646B86"/>
              </a:solidFill>
            </a:endParaRPr>
          </a:p>
        </p:txBody>
      </p:sp>
      <p:sp>
        <p:nvSpPr>
          <p:cNvPr id="52" name="右矢印 51"/>
          <p:cNvSpPr/>
          <p:nvPr/>
        </p:nvSpPr>
        <p:spPr>
          <a:xfrm rot="10800000">
            <a:off x="5243043" y="5076190"/>
            <a:ext cx="1058409" cy="17296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53" name="右矢印 52"/>
          <p:cNvSpPr/>
          <p:nvPr/>
        </p:nvSpPr>
        <p:spPr>
          <a:xfrm rot="10800000">
            <a:off x="2684038" y="5076191"/>
            <a:ext cx="1058409" cy="17296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grpSp>
        <p:nvGrpSpPr>
          <p:cNvPr id="57" name="図形グループ 56"/>
          <p:cNvGrpSpPr/>
          <p:nvPr/>
        </p:nvGrpSpPr>
        <p:grpSpPr>
          <a:xfrm>
            <a:off x="6436571" y="4470536"/>
            <a:ext cx="1179187" cy="1390331"/>
            <a:chOff x="3968333" y="3950682"/>
            <a:chExt cx="1081627" cy="1725121"/>
          </a:xfrm>
          <a:solidFill>
            <a:srgbClr val="C0C3D0"/>
          </a:solidFill>
        </p:grpSpPr>
        <p:grpSp>
          <p:nvGrpSpPr>
            <p:cNvPr id="70" name="グループ化 996"/>
            <p:cNvGrpSpPr/>
            <p:nvPr/>
          </p:nvGrpSpPr>
          <p:grpSpPr>
            <a:xfrm>
              <a:off x="3968333" y="3950682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112" name="フローチャート: 処理 111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3" name="フローチャート: 処理 112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4" name="フローチャート: 処理 113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5" name="フローチャート: 処理 114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6" name="フローチャート: 処理 115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7" name="フローチャート: 処理 116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8" name="フローチャート: 処理 117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9" name="フローチャート: 処理 118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76" name="グループ化 997"/>
            <p:cNvGrpSpPr/>
            <p:nvPr/>
          </p:nvGrpSpPr>
          <p:grpSpPr>
            <a:xfrm>
              <a:off x="4184721" y="3950764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104" name="フローチャート: 処理 103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5" name="フローチャート: 処理 104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6" name="フローチャート: 処理 105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7" name="フローチャート: 処理 106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8" name="フローチャート: 処理 107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9" name="フローチャート: 処理 108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0" name="フローチャート: 処理 109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1" name="フローチャート: 処理 110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77" name="グループ化 1006"/>
            <p:cNvGrpSpPr/>
            <p:nvPr/>
          </p:nvGrpSpPr>
          <p:grpSpPr>
            <a:xfrm>
              <a:off x="4401676" y="3950846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96" name="フローチャート: 処理 95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7" name="フローチャート: 処理 96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8" name="フローチャート: 処理 97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9" name="フローチャート: 処理 98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0" name="フローチャート: 処理 99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1" name="フローチャート: 処理 100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2" name="フローチャート: 処理 101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3" name="フローチャート: 処理 102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78" name="グループ化 1015"/>
            <p:cNvGrpSpPr/>
            <p:nvPr/>
          </p:nvGrpSpPr>
          <p:grpSpPr>
            <a:xfrm>
              <a:off x="4617626" y="3950928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88" name="フローチャート: 処理 87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9" name="フローチャート: 処理 88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0" name="フローチャート: 処理 89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1" name="フローチャート: 処理 90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2" name="フローチャート: 処理 91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3" name="フローチャート: 処理 92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4" name="フローチャート: 処理 93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5" name="フローチャート: 処理 94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79" name="グループ化 1024"/>
            <p:cNvGrpSpPr/>
            <p:nvPr/>
          </p:nvGrpSpPr>
          <p:grpSpPr>
            <a:xfrm>
              <a:off x="4833793" y="3951010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80" name="フローチャート: 処理 79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1" name="フローチャート: 処理 80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2" name="フローチャート: 処理 81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3" name="フローチャート: 処理 82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4" name="フローチャート: 処理 83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5" name="フローチャート: 処理 84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6" name="フローチャート: 処理 85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7" name="フローチャート: 処理 86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</p:grpSp>
      <p:sp>
        <p:nvSpPr>
          <p:cNvPr id="56" name="テキスト ボックス 55"/>
          <p:cNvSpPr txBox="1"/>
          <p:nvPr/>
        </p:nvSpPr>
        <p:spPr>
          <a:xfrm>
            <a:off x="6520307" y="5875563"/>
            <a:ext cx="1011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646B86"/>
                </a:solidFill>
              </a:rPr>
              <a:t>Node i+1</a:t>
            </a:r>
            <a:endParaRPr kumimoji="1" lang="ja-JP" altLang="en-US" sz="1600" dirty="0">
              <a:solidFill>
                <a:srgbClr val="646B86"/>
              </a:solidFill>
            </a:endParaRPr>
          </a:p>
        </p:txBody>
      </p:sp>
      <p:grpSp>
        <p:nvGrpSpPr>
          <p:cNvPr id="123" name="図形グループ 122"/>
          <p:cNvGrpSpPr/>
          <p:nvPr/>
        </p:nvGrpSpPr>
        <p:grpSpPr>
          <a:xfrm>
            <a:off x="1368658" y="4468277"/>
            <a:ext cx="1179187" cy="1390331"/>
            <a:chOff x="3968333" y="3950682"/>
            <a:chExt cx="1081627" cy="1725121"/>
          </a:xfrm>
          <a:solidFill>
            <a:srgbClr val="C0C3D0"/>
          </a:solidFill>
        </p:grpSpPr>
        <p:grpSp>
          <p:nvGrpSpPr>
            <p:cNvPr id="125" name="グループ化 996"/>
            <p:cNvGrpSpPr/>
            <p:nvPr/>
          </p:nvGrpSpPr>
          <p:grpSpPr>
            <a:xfrm>
              <a:off x="3968333" y="3950682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162" name="フローチャート: 処理 161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3" name="フローチャート: 処理 162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4" name="フローチャート: 処理 163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5" name="フローチャート: 処理 164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6" name="フローチャート: 処理 165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7" name="フローチャート: 処理 166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8" name="フローチャート: 処理 167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9" name="フローチャート: 処理 168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26" name="グループ化 997"/>
            <p:cNvGrpSpPr/>
            <p:nvPr/>
          </p:nvGrpSpPr>
          <p:grpSpPr>
            <a:xfrm>
              <a:off x="4184721" y="3950764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154" name="フローチャート: 処理 153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5" name="フローチャート: 処理 154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6" name="フローチャート: 処理 155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7" name="フローチャート: 処理 156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8" name="フローチャート: 処理 157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9" name="フローチャート: 処理 158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0" name="フローチャート: 処理 159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1" name="フローチャート: 処理 160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27" name="グループ化 1006"/>
            <p:cNvGrpSpPr/>
            <p:nvPr/>
          </p:nvGrpSpPr>
          <p:grpSpPr>
            <a:xfrm>
              <a:off x="4401676" y="3950846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146" name="フローチャート: 処理 145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47" name="フローチャート: 処理 146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48" name="フローチャート: 処理 147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49" name="フローチャート: 処理 148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0" name="フローチャート: 処理 149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1" name="フローチャート: 処理 150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2" name="フローチャート: 処理 151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3" name="フローチャート: 処理 152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28" name="グループ化 1015"/>
            <p:cNvGrpSpPr/>
            <p:nvPr/>
          </p:nvGrpSpPr>
          <p:grpSpPr>
            <a:xfrm>
              <a:off x="4617626" y="3950928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138" name="フローチャート: 処理 137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9" name="フローチャート: 処理 138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40" name="フローチャート: 処理 139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41" name="フローチャート: 処理 140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42" name="フローチャート: 処理 141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43" name="フローチャート: 処理 142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44" name="フローチャート: 処理 143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45" name="フローチャート: 処理 144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29" name="グループ化 1024"/>
            <p:cNvGrpSpPr/>
            <p:nvPr/>
          </p:nvGrpSpPr>
          <p:grpSpPr>
            <a:xfrm>
              <a:off x="4833793" y="3951010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130" name="フローチャート: 処理 129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1" name="フローチャート: 処理 130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2" name="フローチャート: 処理 131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3" name="フローチャート: 処理 132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4" name="フローチャート: 処理 133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5" name="フローチャート: 処理 134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6" name="フローチャート: 処理 135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7" name="フローチャート: 処理 136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</p:grpSp>
      <p:sp>
        <p:nvSpPr>
          <p:cNvPr id="122" name="テキスト ボックス 121"/>
          <p:cNvSpPr txBox="1"/>
          <p:nvPr/>
        </p:nvSpPr>
        <p:spPr>
          <a:xfrm>
            <a:off x="1478141" y="5857881"/>
            <a:ext cx="960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646B86"/>
                </a:solidFill>
              </a:rPr>
              <a:t>Node i-1</a:t>
            </a:r>
            <a:endParaRPr kumimoji="1" lang="ja-JP" altLang="en-US" sz="1600" dirty="0">
              <a:solidFill>
                <a:srgbClr val="646B86"/>
              </a:solidFill>
            </a:endParaRPr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457201" y="3791064"/>
            <a:ext cx="2531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u="sng" dirty="0"/>
              <a:t>図：</a:t>
            </a:r>
            <a:r>
              <a:rPr lang="ja-JP" altLang="en-US" sz="1400" u="sng" dirty="0" smtClean="0"/>
              <a:t>ステンシル計算の分散実装</a:t>
            </a:r>
            <a:endParaRPr kumimoji="1" lang="ja-JP" altLang="en-US" sz="1400" u="sng" dirty="0"/>
          </a:p>
        </p:txBody>
      </p:sp>
      <p:sp>
        <p:nvSpPr>
          <p:cNvPr id="172" name="テキスト ボックス 171"/>
          <p:cNvSpPr txBox="1"/>
          <p:nvPr/>
        </p:nvSpPr>
        <p:spPr>
          <a:xfrm>
            <a:off x="4116831" y="5873029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646B86"/>
                </a:solidFill>
              </a:rPr>
              <a:t>Node </a:t>
            </a:r>
            <a:r>
              <a:rPr kumimoji="1" lang="en-US" altLang="ja-JP" sz="1600" dirty="0" err="1" smtClean="0">
                <a:solidFill>
                  <a:srgbClr val="646B86"/>
                </a:solidFill>
              </a:rPr>
              <a:t>i</a:t>
            </a:r>
            <a:endParaRPr kumimoji="1" lang="ja-JP" altLang="en-US" sz="1600" dirty="0">
              <a:solidFill>
                <a:srgbClr val="646B86"/>
              </a:solidFill>
            </a:endParaRPr>
          </a:p>
        </p:txBody>
      </p:sp>
      <p:grpSp>
        <p:nvGrpSpPr>
          <p:cNvPr id="174" name="図形グループ 173"/>
          <p:cNvGrpSpPr/>
          <p:nvPr/>
        </p:nvGrpSpPr>
        <p:grpSpPr>
          <a:xfrm>
            <a:off x="3916126" y="4475498"/>
            <a:ext cx="1179187" cy="1390331"/>
            <a:chOff x="3968333" y="3950682"/>
            <a:chExt cx="1081627" cy="1725121"/>
          </a:xfrm>
          <a:solidFill>
            <a:srgbClr val="C0C3D0"/>
          </a:solidFill>
        </p:grpSpPr>
        <p:grpSp>
          <p:nvGrpSpPr>
            <p:cNvPr id="176" name="グループ化 996"/>
            <p:cNvGrpSpPr/>
            <p:nvPr/>
          </p:nvGrpSpPr>
          <p:grpSpPr>
            <a:xfrm>
              <a:off x="3968333" y="3950682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213" name="フローチャート: 処理 212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14" name="フローチャート: 処理 213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15" name="フローチャート: 処理 214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16" name="フローチャート: 処理 215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17" name="フローチャート: 処理 216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18" name="フローチャート: 処理 217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19" name="フローチャート: 処理 218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20" name="フローチャート: 処理 219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77" name="グループ化 997"/>
            <p:cNvGrpSpPr/>
            <p:nvPr/>
          </p:nvGrpSpPr>
          <p:grpSpPr>
            <a:xfrm>
              <a:off x="4184721" y="3950764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205" name="フローチャート: 処理 204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06" name="フローチャート: 処理 205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07" name="フローチャート: 処理 206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08" name="フローチャート: 処理 207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09" name="フローチャート: 処理 208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10" name="フローチャート: 処理 209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11" name="フローチャート: 処理 210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12" name="フローチャート: 処理 211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78" name="グループ化 1006"/>
            <p:cNvGrpSpPr/>
            <p:nvPr/>
          </p:nvGrpSpPr>
          <p:grpSpPr>
            <a:xfrm>
              <a:off x="4401676" y="3950846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197" name="フローチャート: 処理 196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98" name="フローチャート: 処理 197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99" name="フローチャート: 処理 198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00" name="フローチャート: 処理 199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01" name="フローチャート: 処理 200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02" name="フローチャート: 処理 201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03" name="フローチャート: 処理 202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04" name="フローチャート: 処理 203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79" name="グループ化 1015"/>
            <p:cNvGrpSpPr/>
            <p:nvPr/>
          </p:nvGrpSpPr>
          <p:grpSpPr>
            <a:xfrm>
              <a:off x="4617626" y="3950928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189" name="フローチャート: 処理 188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90" name="フローチャート: 処理 189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91" name="フローチャート: 処理 190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92" name="フローチャート: 処理 191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93" name="フローチャート: 処理 192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94" name="フローチャート: 処理 193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95" name="フローチャート: 処理 194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96" name="フローチャート: 処理 195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80" name="グループ化 1024"/>
            <p:cNvGrpSpPr/>
            <p:nvPr/>
          </p:nvGrpSpPr>
          <p:grpSpPr>
            <a:xfrm>
              <a:off x="4833793" y="3951010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181" name="フローチャート: 処理 180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82" name="フローチャート: 処理 181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83" name="フローチャート: 処理 182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84" name="フローチャート: 処理 183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85" name="フローチャート: 処理 184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86" name="フローチャート: 処理 185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87" name="フローチャート: 処理 186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88" name="フローチャート: 処理 187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</p:grpSp>
      <p:sp>
        <p:nvSpPr>
          <p:cNvPr id="221" name="正方形/長方形 220"/>
          <p:cNvSpPr/>
          <p:nvPr/>
        </p:nvSpPr>
        <p:spPr>
          <a:xfrm>
            <a:off x="68651" y="6334780"/>
            <a:ext cx="6839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[1] </a:t>
            </a:r>
            <a:r>
              <a:rPr lang="en-US" altLang="ja-JP" sz="1400" dirty="0"/>
              <a:t>Optimized stencil computation using in-place </a:t>
            </a:r>
            <a:endParaRPr lang="en-US" altLang="ja-JP" sz="1400" dirty="0" smtClean="0"/>
          </a:p>
          <a:p>
            <a:r>
              <a:rPr lang="en-US" altLang="ja-JP" sz="1400" dirty="0" smtClean="0"/>
              <a:t>calculation on modern </a:t>
            </a:r>
            <a:r>
              <a:rPr lang="en-US" altLang="ja-JP" sz="1400" dirty="0"/>
              <a:t>multicore systems</a:t>
            </a:r>
            <a:r>
              <a:rPr lang="ja-JP" altLang="ja-JP" sz="1400" dirty="0" smtClean="0">
                <a:effectLst/>
              </a:rPr>
              <a:t> </a:t>
            </a:r>
            <a:r>
              <a:rPr lang="en-US" altLang="ja-JP" sz="1400" dirty="0" smtClean="0"/>
              <a:t> </a:t>
            </a:r>
            <a:r>
              <a:rPr lang="en-US" altLang="ja-JP" sz="1400" dirty="0"/>
              <a:t>[W. </a:t>
            </a:r>
            <a:r>
              <a:rPr lang="en-US" altLang="ja-JP" sz="1400" dirty="0" err="1"/>
              <a:t>Augustin</a:t>
            </a:r>
            <a:r>
              <a:rPr lang="en-US" altLang="ja-JP" sz="1400" dirty="0"/>
              <a:t> et al. 2009]</a:t>
            </a:r>
            <a:endParaRPr lang="ja-JP" altLang="en-US" sz="1400" dirty="0"/>
          </a:p>
        </p:txBody>
      </p:sp>
      <p:sp>
        <p:nvSpPr>
          <p:cNvPr id="222" name="フリーフォーム 221"/>
          <p:cNvSpPr/>
          <p:nvPr/>
        </p:nvSpPr>
        <p:spPr>
          <a:xfrm>
            <a:off x="3967231" y="4587771"/>
            <a:ext cx="481066" cy="310710"/>
          </a:xfrm>
          <a:custGeom>
            <a:avLst/>
            <a:gdLst>
              <a:gd name="connsiteX0" fmla="*/ 0 w 540465"/>
              <a:gd name="connsiteY0" fmla="*/ 0 h 445829"/>
              <a:gd name="connsiteX1" fmla="*/ 540465 w 540465"/>
              <a:gd name="connsiteY1" fmla="*/ 0 h 445829"/>
              <a:gd name="connsiteX2" fmla="*/ 40535 w 540465"/>
              <a:gd name="connsiteY2" fmla="*/ 445829 h 445829"/>
              <a:gd name="connsiteX3" fmla="*/ 540465 w 540465"/>
              <a:gd name="connsiteY3" fmla="*/ 445829 h 44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465" h="445829">
                <a:moveTo>
                  <a:pt x="0" y="0"/>
                </a:moveTo>
                <a:lnTo>
                  <a:pt x="540465" y="0"/>
                </a:lnTo>
                <a:lnTo>
                  <a:pt x="40535" y="445829"/>
                </a:lnTo>
                <a:lnTo>
                  <a:pt x="540465" y="445829"/>
                </a:lnTo>
              </a:path>
            </a:pathLst>
          </a:custGeom>
          <a:ln w="76200" cmpd="sng"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/>
          <p:cNvSpPr/>
          <p:nvPr/>
        </p:nvSpPr>
        <p:spPr>
          <a:xfrm>
            <a:off x="4535907" y="4587771"/>
            <a:ext cx="481066" cy="310710"/>
          </a:xfrm>
          <a:custGeom>
            <a:avLst/>
            <a:gdLst>
              <a:gd name="connsiteX0" fmla="*/ 0 w 540465"/>
              <a:gd name="connsiteY0" fmla="*/ 0 h 445829"/>
              <a:gd name="connsiteX1" fmla="*/ 540465 w 540465"/>
              <a:gd name="connsiteY1" fmla="*/ 0 h 445829"/>
              <a:gd name="connsiteX2" fmla="*/ 40535 w 540465"/>
              <a:gd name="connsiteY2" fmla="*/ 445829 h 445829"/>
              <a:gd name="connsiteX3" fmla="*/ 540465 w 540465"/>
              <a:gd name="connsiteY3" fmla="*/ 445829 h 44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465" h="445829">
                <a:moveTo>
                  <a:pt x="0" y="0"/>
                </a:moveTo>
                <a:lnTo>
                  <a:pt x="540465" y="0"/>
                </a:lnTo>
                <a:lnTo>
                  <a:pt x="40535" y="445829"/>
                </a:lnTo>
                <a:lnTo>
                  <a:pt x="540465" y="445829"/>
                </a:lnTo>
              </a:path>
            </a:pathLst>
          </a:custGeom>
          <a:ln w="76200" cmpd="sng"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/>
          <p:cNvSpPr/>
          <p:nvPr/>
        </p:nvSpPr>
        <p:spPr>
          <a:xfrm>
            <a:off x="3956688" y="5072045"/>
            <a:ext cx="481066" cy="310710"/>
          </a:xfrm>
          <a:custGeom>
            <a:avLst/>
            <a:gdLst>
              <a:gd name="connsiteX0" fmla="*/ 0 w 540465"/>
              <a:gd name="connsiteY0" fmla="*/ 0 h 445829"/>
              <a:gd name="connsiteX1" fmla="*/ 540465 w 540465"/>
              <a:gd name="connsiteY1" fmla="*/ 0 h 445829"/>
              <a:gd name="connsiteX2" fmla="*/ 40535 w 540465"/>
              <a:gd name="connsiteY2" fmla="*/ 445829 h 445829"/>
              <a:gd name="connsiteX3" fmla="*/ 540465 w 540465"/>
              <a:gd name="connsiteY3" fmla="*/ 445829 h 44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465" h="445829">
                <a:moveTo>
                  <a:pt x="0" y="0"/>
                </a:moveTo>
                <a:lnTo>
                  <a:pt x="540465" y="0"/>
                </a:lnTo>
                <a:lnTo>
                  <a:pt x="40535" y="445829"/>
                </a:lnTo>
                <a:lnTo>
                  <a:pt x="540465" y="445829"/>
                </a:lnTo>
              </a:path>
            </a:pathLst>
          </a:custGeom>
          <a:ln w="76200" cmpd="sng"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テキスト ボックス 224"/>
          <p:cNvSpPr txBox="1"/>
          <p:nvPr/>
        </p:nvSpPr>
        <p:spPr>
          <a:xfrm rot="2854047">
            <a:off x="4545874" y="5133454"/>
            <a:ext cx="77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accent1"/>
                </a:solidFill>
              </a:rPr>
              <a:t>…</a:t>
            </a:r>
            <a:endParaRPr kumimoji="1" lang="ja-JP" altLang="en-US" sz="3600" dirty="0">
              <a:solidFill>
                <a:schemeClr val="accent1"/>
              </a:solidFill>
            </a:endParaRPr>
          </a:p>
        </p:txBody>
      </p:sp>
      <p:sp>
        <p:nvSpPr>
          <p:cNvPr id="226" name="テキスト ボックス 225"/>
          <p:cNvSpPr txBox="1"/>
          <p:nvPr/>
        </p:nvSpPr>
        <p:spPr>
          <a:xfrm>
            <a:off x="5367084" y="6273457"/>
            <a:ext cx="3492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※ </a:t>
            </a:r>
            <a:r>
              <a:rPr kumimoji="1" lang="ja-JP" altLang="en-US" dirty="0" smtClean="0"/>
              <a:t>時間方向のブロッキングも可能</a:t>
            </a:r>
            <a:endParaRPr kumimoji="1" lang="ja-JP" altLang="en-US" dirty="0"/>
          </a:p>
        </p:txBody>
      </p:sp>
      <p:sp>
        <p:nvSpPr>
          <p:cNvPr id="227" name="テキスト ボックス 226"/>
          <p:cNvSpPr txBox="1"/>
          <p:nvPr/>
        </p:nvSpPr>
        <p:spPr>
          <a:xfrm>
            <a:off x="4402189" y="3329399"/>
            <a:ext cx="458062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660066"/>
                </a:solidFill>
                <a:latin typeface="Consolas"/>
                <a:cs typeface="Consolas"/>
              </a:rPr>
              <a:t>double</a:t>
            </a:r>
            <a:r>
              <a:rPr lang="en-US" altLang="ja-JP" dirty="0">
                <a:latin typeface="Consolas"/>
                <a:cs typeface="Consolas"/>
              </a:rPr>
              <a:t> </a:t>
            </a:r>
            <a:r>
              <a:rPr lang="en-US" altLang="ja-JP" dirty="0" err="1" smtClean="0">
                <a:latin typeface="Consolas"/>
                <a:cs typeface="Consolas"/>
              </a:rPr>
              <a:t>calc</a:t>
            </a:r>
            <a:r>
              <a:rPr lang="en-US" altLang="ja-JP" dirty="0" smtClean="0">
                <a:latin typeface="Consolas"/>
                <a:cs typeface="Consolas"/>
              </a:rPr>
              <a:t>(</a:t>
            </a:r>
            <a:r>
              <a:rPr lang="en-US" altLang="ja-JP" dirty="0" err="1">
                <a:solidFill>
                  <a:srgbClr val="660066"/>
                </a:solidFill>
                <a:latin typeface="Consolas"/>
                <a:cs typeface="Consolas"/>
              </a:rPr>
              <a:t>int</a:t>
            </a:r>
            <a:r>
              <a:rPr lang="en-US" altLang="ja-JP" dirty="0">
                <a:latin typeface="Consolas"/>
                <a:cs typeface="Consolas"/>
              </a:rPr>
              <a:t> x, </a:t>
            </a:r>
            <a:r>
              <a:rPr lang="en-US" altLang="ja-JP" dirty="0" err="1">
                <a:solidFill>
                  <a:srgbClr val="660066"/>
                </a:solidFill>
                <a:latin typeface="Consolas"/>
                <a:cs typeface="Consolas"/>
              </a:rPr>
              <a:t>int</a:t>
            </a:r>
            <a:r>
              <a:rPr lang="en-US" altLang="ja-JP" dirty="0">
                <a:latin typeface="Consolas"/>
                <a:cs typeface="Consolas"/>
              </a:rPr>
              <a:t> t)</a:t>
            </a:r>
            <a:endParaRPr lang="ja-JP" altLang="ja-JP" dirty="0">
              <a:latin typeface="Consolas"/>
              <a:cs typeface="Consolas"/>
            </a:endParaRPr>
          </a:p>
          <a:p>
            <a:r>
              <a:rPr lang="en-US" altLang="ja-JP" dirty="0">
                <a:latin typeface="Consolas"/>
                <a:cs typeface="Consolas"/>
              </a:rPr>
              <a:t>	</a:t>
            </a:r>
            <a:r>
              <a:rPr lang="en-US" altLang="ja-JP" dirty="0" smtClean="0">
                <a:solidFill>
                  <a:srgbClr val="FF0000"/>
                </a:solidFill>
                <a:latin typeface="Consolas"/>
                <a:cs typeface="Consolas"/>
              </a:rPr>
              <a:t>&lt;</a:t>
            </a:r>
            <a:r>
              <a:rPr lang="en-US" altLang="ja-JP" dirty="0">
                <a:solidFill>
                  <a:srgbClr val="FF0000"/>
                </a:solidFill>
                <a:latin typeface="Consolas"/>
                <a:cs typeface="Consolas"/>
              </a:rPr>
              <a:t>[x, x+2], t&gt; precedes &lt;x, t+1</a:t>
            </a:r>
            <a:r>
              <a:rPr lang="en-US" altLang="ja-JP" dirty="0" smtClean="0">
                <a:solidFill>
                  <a:srgbClr val="FF0000"/>
                </a:solidFill>
                <a:latin typeface="Consolas"/>
                <a:cs typeface="Consolas"/>
              </a:rPr>
              <a:t>&gt; </a:t>
            </a:r>
          </a:p>
          <a:p>
            <a:r>
              <a:rPr lang="en-US" altLang="ja-JP" dirty="0" smtClean="0">
                <a:latin typeface="Consolas"/>
                <a:cs typeface="Consolas"/>
              </a:rPr>
              <a:t>{</a:t>
            </a:r>
            <a:r>
              <a:rPr lang="en-US" altLang="ja-JP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altLang="ja-JP" dirty="0" smtClean="0">
                <a:solidFill>
                  <a:srgbClr val="008000"/>
                </a:solidFill>
                <a:latin typeface="Consolas"/>
                <a:cs typeface="Consolas"/>
              </a:rPr>
              <a:t>/* </a:t>
            </a:r>
            <a:r>
              <a:rPr lang="ja-JP" altLang="en-US" dirty="0" smtClean="0">
                <a:solidFill>
                  <a:srgbClr val="008000"/>
                </a:solidFill>
                <a:latin typeface="Consolas"/>
                <a:cs typeface="Consolas"/>
              </a:rPr>
              <a:t>メインの計算</a:t>
            </a:r>
            <a:r>
              <a:rPr lang="en-US" altLang="ja-JP" dirty="0" smtClean="0">
                <a:solidFill>
                  <a:srgbClr val="008000"/>
                </a:solidFill>
                <a:latin typeface="Consolas"/>
                <a:cs typeface="Consolas"/>
              </a:rPr>
              <a:t> */</a:t>
            </a:r>
            <a:r>
              <a:rPr lang="en-US" altLang="ja-JP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altLang="ja-JP" dirty="0" smtClean="0">
                <a:latin typeface="Consolas"/>
                <a:cs typeface="Consolas"/>
              </a:rPr>
              <a:t>}</a:t>
            </a:r>
            <a:endParaRPr kumimoji="1" lang="ja-JP" altLang="en-US" dirty="0">
              <a:latin typeface="Consolas"/>
              <a:cs typeface="Consolas"/>
            </a:endParaRPr>
          </a:p>
        </p:txBody>
      </p:sp>
      <p:sp>
        <p:nvSpPr>
          <p:cNvPr id="228" name="テキスト ボックス 227"/>
          <p:cNvSpPr txBox="1"/>
          <p:nvPr/>
        </p:nvSpPr>
        <p:spPr>
          <a:xfrm>
            <a:off x="2777897" y="4741213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i="1" dirty="0" smtClean="0">
                <a:solidFill>
                  <a:srgbClr val="D16349"/>
                </a:solidFill>
              </a:rPr>
              <a:t>単方向</a:t>
            </a:r>
            <a:endParaRPr kumimoji="1" lang="ja-JP" altLang="en-US" b="1" i="1" dirty="0">
              <a:solidFill>
                <a:srgbClr val="D16349"/>
              </a:solidFill>
            </a:endParaRPr>
          </a:p>
        </p:txBody>
      </p:sp>
      <p:sp>
        <p:nvSpPr>
          <p:cNvPr id="229" name="テキスト ボックス 228"/>
          <p:cNvSpPr txBox="1"/>
          <p:nvPr/>
        </p:nvSpPr>
        <p:spPr>
          <a:xfrm>
            <a:off x="5326587" y="4741213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i="1" dirty="0" smtClean="0">
                <a:solidFill>
                  <a:srgbClr val="D16349"/>
                </a:solidFill>
              </a:rPr>
              <a:t>単方向</a:t>
            </a:r>
            <a:endParaRPr kumimoji="1" lang="ja-JP" altLang="en-US" b="1" i="1" dirty="0">
              <a:solidFill>
                <a:srgbClr val="D16349"/>
              </a:solidFill>
            </a:endParaRPr>
          </a:p>
        </p:txBody>
      </p:sp>
      <p:sp>
        <p:nvSpPr>
          <p:cNvPr id="4" name="四角形吹き出し 3"/>
          <p:cNvSpPr/>
          <p:nvPr/>
        </p:nvSpPr>
        <p:spPr>
          <a:xfrm>
            <a:off x="6785095" y="2814543"/>
            <a:ext cx="1499097" cy="431574"/>
          </a:xfrm>
          <a:prstGeom prst="wedgeRectCallout">
            <a:avLst>
              <a:gd name="adj1" fmla="val -50743"/>
              <a:gd name="adj2" fmla="val 9470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位置と</a:t>
            </a:r>
            <a:r>
              <a:rPr lang="en-US" altLang="en-US" dirty="0" smtClean="0"/>
              <a:t>時刻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749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4159636" y="1432660"/>
            <a:ext cx="4822220" cy="52716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空間・時間ブロッキング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6694" y="1706586"/>
            <a:ext cx="4053726" cy="4876800"/>
          </a:xfrm>
        </p:spPr>
        <p:txBody>
          <a:bodyPr/>
          <a:lstStyle/>
          <a:p>
            <a:r>
              <a:rPr lang="ja-JP" altLang="en-US" dirty="0"/>
              <a:t>時間ブロッキング</a:t>
            </a:r>
            <a:endParaRPr lang="en-US" altLang="ja-JP" dirty="0"/>
          </a:p>
          <a:p>
            <a:pPr lvl="1"/>
            <a:r>
              <a:rPr lang="ja-JP" altLang="en-US" sz="2000" dirty="0"/>
              <a:t>できるだけ</a:t>
            </a:r>
            <a:r>
              <a:rPr lang="en-US" altLang="ja-JP" sz="2000" dirty="0"/>
              <a:t> [</a:t>
            </a:r>
            <a:r>
              <a:rPr lang="ja-JP" altLang="en-US" sz="2000" b="1" dirty="0"/>
              <a:t>ステップ数</a:t>
            </a:r>
            <a:r>
              <a:rPr lang="en-US" altLang="ja-JP" sz="2000" dirty="0"/>
              <a:t>] </a:t>
            </a:r>
            <a:r>
              <a:rPr lang="ja-JP" altLang="en-US" sz="2000" dirty="0" smtClean="0"/>
              <a:t>まで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先に</a:t>
            </a:r>
            <a:r>
              <a:rPr lang="ja-JP" altLang="en-US" sz="2000" dirty="0"/>
              <a:t>計算</a:t>
            </a:r>
            <a:endParaRPr lang="en-US" altLang="ja-JP" sz="2000" dirty="0"/>
          </a:p>
          <a:p>
            <a:pPr lvl="1"/>
            <a:r>
              <a:rPr lang="ja-JP" altLang="en-US" sz="2000" dirty="0"/>
              <a:t>データの揃った箇所を</a:t>
            </a:r>
            <a:r>
              <a:rPr lang="ja-JP" altLang="en-US" sz="2000" dirty="0" smtClean="0"/>
              <a:t>優先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通信回数削減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高キャッシュヒット率</a:t>
            </a:r>
            <a:endParaRPr lang="en-US" altLang="ja-JP" sz="2000" dirty="0" smtClean="0"/>
          </a:p>
          <a:p>
            <a:pPr lvl="1"/>
            <a:endParaRPr lang="en-US" altLang="ja-JP" sz="2000" dirty="0"/>
          </a:p>
          <a:p>
            <a:r>
              <a:rPr lang="ja-JP" altLang="en-US" dirty="0"/>
              <a:t>空間ブロッキング</a:t>
            </a:r>
            <a:endParaRPr lang="en-US" altLang="ja-JP" dirty="0"/>
          </a:p>
          <a:p>
            <a:pPr lvl="1"/>
            <a:r>
              <a:rPr lang="ja-JP" altLang="en-US" sz="2000" dirty="0"/>
              <a:t>できるだけ</a:t>
            </a:r>
            <a:r>
              <a:rPr lang="en-US" altLang="ja-JP" sz="2000" dirty="0"/>
              <a:t> [</a:t>
            </a:r>
            <a:r>
              <a:rPr lang="ja-JP" altLang="en-US" sz="2000" b="1" dirty="0"/>
              <a:t>ブロックサイズ</a:t>
            </a:r>
            <a:r>
              <a:rPr lang="en-US" altLang="ja-JP" sz="2000" dirty="0"/>
              <a:t>] </a:t>
            </a:r>
            <a:r>
              <a:rPr lang="ja-JP" altLang="en-US" sz="2000" dirty="0"/>
              <a:t>分まとめて</a:t>
            </a:r>
            <a:r>
              <a:rPr lang="ja-JP" altLang="en-US" sz="2000" dirty="0" smtClean="0"/>
              <a:t>計算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高キャッシュヒット率</a:t>
            </a:r>
            <a:endParaRPr lang="en-US" altLang="ja-JP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FC94-0740-594D-8D99-A439A4003EE5}" type="slidenum">
              <a:rPr kumimoji="1" lang="ja-JP" altLang="en-US" smtClean="0"/>
              <a:t>13</a:t>
            </a:fld>
            <a:endParaRPr kumimoji="1" lang="ja-JP" altLang="en-US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4291368" y="1793633"/>
            <a:ext cx="4504703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H="1">
            <a:off x="4494568" y="1529814"/>
            <a:ext cx="17930" cy="253551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8349857" y="143266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endParaRPr kumimoji="1" lang="ja-JP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233090" y="3595439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endParaRPr kumimoji="1" lang="ja-JP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16" name="図形グループ 115"/>
          <p:cNvGrpSpPr/>
          <p:nvPr/>
        </p:nvGrpSpPr>
        <p:grpSpPr>
          <a:xfrm>
            <a:off x="4968476" y="4616940"/>
            <a:ext cx="3427264" cy="1724428"/>
            <a:chOff x="253999" y="1937408"/>
            <a:chExt cx="3812908" cy="1918465"/>
          </a:xfrm>
        </p:grpSpPr>
        <p:grpSp>
          <p:nvGrpSpPr>
            <p:cNvPr id="76" name="図形グループ 75"/>
            <p:cNvGrpSpPr/>
            <p:nvPr/>
          </p:nvGrpSpPr>
          <p:grpSpPr>
            <a:xfrm>
              <a:off x="624383" y="1937408"/>
              <a:ext cx="3056880" cy="1918465"/>
              <a:chOff x="624383" y="1937408"/>
              <a:chExt cx="3056880" cy="1918465"/>
            </a:xfrm>
          </p:grpSpPr>
          <p:grpSp>
            <p:nvGrpSpPr>
              <p:cNvPr id="12" name="図形グループ 11"/>
              <p:cNvGrpSpPr/>
              <p:nvPr/>
            </p:nvGrpSpPr>
            <p:grpSpPr>
              <a:xfrm>
                <a:off x="624383" y="1937408"/>
                <a:ext cx="3056880" cy="412382"/>
                <a:chOff x="2405317" y="2729291"/>
                <a:chExt cx="3056880" cy="412382"/>
              </a:xfrm>
            </p:grpSpPr>
            <p:sp>
              <p:nvSpPr>
                <p:cNvPr id="5" name="正方形/長方形 4"/>
                <p:cNvSpPr/>
                <p:nvPr/>
              </p:nvSpPr>
              <p:spPr>
                <a:xfrm>
                  <a:off x="2405317" y="2729291"/>
                  <a:ext cx="507940" cy="4034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rtlCol="0" anchor="ctr" anchorCtr="0"/>
                <a:lstStyle/>
                <a:p>
                  <a:pPr algn="ctr"/>
                  <a:endParaRPr kumimoji="1" lang="ja-JP" altLang="en-US" sz="2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" name="正方形/長方形 5"/>
                <p:cNvSpPr/>
                <p:nvPr/>
              </p:nvSpPr>
              <p:spPr>
                <a:xfrm>
                  <a:off x="2916301" y="2732281"/>
                  <a:ext cx="507940" cy="4034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rtlCol="0" anchor="ctr" anchorCtr="0"/>
                <a:lstStyle/>
                <a:p>
                  <a:pPr algn="ctr"/>
                  <a:endParaRPr kumimoji="1" lang="ja-JP" altLang="en-US" sz="2400" baseline="-25000" dirty="0"/>
                </a:p>
              </p:txBody>
            </p:sp>
            <p:sp>
              <p:nvSpPr>
                <p:cNvPr id="7" name="正方形/長方形 6"/>
                <p:cNvSpPr/>
                <p:nvPr/>
              </p:nvSpPr>
              <p:spPr>
                <a:xfrm>
                  <a:off x="3427285" y="2735271"/>
                  <a:ext cx="507940" cy="4034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rtlCol="0" anchor="ctr" anchorCtr="0"/>
                <a:lstStyle/>
                <a:p>
                  <a:pPr algn="ctr"/>
                  <a:endParaRPr kumimoji="1" lang="ja-JP" altLang="en-US" sz="2400" baseline="-25000" dirty="0"/>
                </a:p>
              </p:txBody>
            </p:sp>
            <p:sp>
              <p:nvSpPr>
                <p:cNvPr id="8" name="正方形/長方形 7"/>
                <p:cNvSpPr/>
                <p:nvPr/>
              </p:nvSpPr>
              <p:spPr>
                <a:xfrm>
                  <a:off x="3932289" y="2732281"/>
                  <a:ext cx="507940" cy="4034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rtlCol="0" anchor="ctr" anchorCtr="0"/>
                <a:lstStyle/>
                <a:p>
                  <a:pPr algn="ctr"/>
                  <a:endParaRPr kumimoji="1" lang="ja-JP" altLang="en-US" sz="2400" baseline="-25000" dirty="0"/>
                </a:p>
              </p:txBody>
            </p:sp>
            <p:sp>
              <p:nvSpPr>
                <p:cNvPr id="9" name="正方形/長方形 8"/>
                <p:cNvSpPr/>
                <p:nvPr/>
              </p:nvSpPr>
              <p:spPr>
                <a:xfrm>
                  <a:off x="4443273" y="2735271"/>
                  <a:ext cx="507940" cy="4034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rtlCol="0" anchor="ctr" anchorCtr="0"/>
                <a:lstStyle/>
                <a:p>
                  <a:pPr algn="ctr"/>
                  <a:endParaRPr kumimoji="1" lang="ja-JP" altLang="en-US" sz="2400" baseline="-25000" dirty="0"/>
                </a:p>
              </p:txBody>
            </p:sp>
            <p:sp>
              <p:nvSpPr>
                <p:cNvPr id="10" name="正方形/長方形 9"/>
                <p:cNvSpPr/>
                <p:nvPr/>
              </p:nvSpPr>
              <p:spPr>
                <a:xfrm>
                  <a:off x="4954257" y="2738261"/>
                  <a:ext cx="507940" cy="4034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rtlCol="0" anchor="ctr" anchorCtr="0"/>
                <a:lstStyle/>
                <a:p>
                  <a:pPr algn="ctr"/>
                  <a:endParaRPr kumimoji="1" lang="ja-JP" altLang="en-US" sz="2400" baseline="-25000" dirty="0"/>
                </a:p>
              </p:txBody>
            </p:sp>
          </p:grpSp>
          <p:grpSp>
            <p:nvGrpSpPr>
              <p:cNvPr id="13" name="図形グループ 12"/>
              <p:cNvGrpSpPr/>
              <p:nvPr/>
            </p:nvGrpSpPr>
            <p:grpSpPr>
              <a:xfrm>
                <a:off x="624383" y="2439436"/>
                <a:ext cx="3056880" cy="412382"/>
                <a:chOff x="2405317" y="2729291"/>
                <a:chExt cx="3056880" cy="412382"/>
              </a:xfrm>
            </p:grpSpPr>
            <p:sp>
              <p:nvSpPr>
                <p:cNvPr id="14" name="正方形/長方形 13"/>
                <p:cNvSpPr/>
                <p:nvPr/>
              </p:nvSpPr>
              <p:spPr>
                <a:xfrm>
                  <a:off x="2405317" y="2729291"/>
                  <a:ext cx="507940" cy="4034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rtlCol="0" anchor="ctr" anchorCtr="0"/>
                <a:lstStyle/>
                <a:p>
                  <a:pPr algn="ctr"/>
                  <a:endParaRPr kumimoji="1" lang="ja-JP" altLang="en-US" sz="2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正方形/長方形 14"/>
                <p:cNvSpPr/>
                <p:nvPr/>
              </p:nvSpPr>
              <p:spPr>
                <a:xfrm>
                  <a:off x="2916301" y="2732281"/>
                  <a:ext cx="507940" cy="4034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rtlCol="0" anchor="ctr" anchorCtr="0"/>
                <a:lstStyle/>
                <a:p>
                  <a:pPr algn="ctr"/>
                  <a:endParaRPr kumimoji="1" lang="ja-JP" altLang="en-US" sz="2400" baseline="-25000" dirty="0"/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>
                <a:xfrm>
                  <a:off x="3427285" y="2735271"/>
                  <a:ext cx="507940" cy="4034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rtlCol="0" anchor="ctr" anchorCtr="0"/>
                <a:lstStyle/>
                <a:p>
                  <a:pPr algn="ctr"/>
                  <a:endParaRPr kumimoji="1" lang="ja-JP" altLang="en-US" sz="2400" baseline="-25000" dirty="0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3932289" y="2732281"/>
                  <a:ext cx="507940" cy="4034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rtlCol="0" anchor="ctr" anchorCtr="0"/>
                <a:lstStyle/>
                <a:p>
                  <a:pPr algn="ctr"/>
                  <a:endParaRPr kumimoji="1" lang="ja-JP" altLang="en-US" sz="2400" baseline="-25000" dirty="0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4443273" y="2735271"/>
                  <a:ext cx="507940" cy="4034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rtlCol="0" anchor="ctr" anchorCtr="0"/>
                <a:lstStyle/>
                <a:p>
                  <a:pPr algn="ctr"/>
                  <a:endParaRPr kumimoji="1" lang="ja-JP" altLang="en-US" sz="2400" baseline="-25000" dirty="0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4954257" y="2738261"/>
                  <a:ext cx="507940" cy="4034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rtlCol="0" anchor="ctr" anchorCtr="0"/>
                <a:lstStyle/>
                <a:p>
                  <a:pPr algn="ctr"/>
                  <a:endParaRPr kumimoji="1" lang="ja-JP" altLang="en-US" sz="2400" baseline="-25000" dirty="0"/>
                </a:p>
              </p:txBody>
            </p:sp>
          </p:grpSp>
          <p:grpSp>
            <p:nvGrpSpPr>
              <p:cNvPr id="20" name="図形グループ 19"/>
              <p:cNvGrpSpPr/>
              <p:nvPr/>
            </p:nvGrpSpPr>
            <p:grpSpPr>
              <a:xfrm>
                <a:off x="624383" y="2941464"/>
                <a:ext cx="3056880" cy="412382"/>
                <a:chOff x="2405317" y="2729291"/>
                <a:chExt cx="3056880" cy="412382"/>
              </a:xfrm>
            </p:grpSpPr>
            <p:sp>
              <p:nvSpPr>
                <p:cNvPr id="21" name="正方形/長方形 20"/>
                <p:cNvSpPr/>
                <p:nvPr/>
              </p:nvSpPr>
              <p:spPr>
                <a:xfrm>
                  <a:off x="2405317" y="2729291"/>
                  <a:ext cx="507940" cy="4034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rtlCol="0" anchor="ctr" anchorCtr="0"/>
                <a:lstStyle/>
                <a:p>
                  <a:pPr algn="ctr"/>
                  <a:endParaRPr kumimoji="1" lang="ja-JP" altLang="en-US" sz="2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正方形/長方形 21"/>
                <p:cNvSpPr/>
                <p:nvPr/>
              </p:nvSpPr>
              <p:spPr>
                <a:xfrm>
                  <a:off x="2916301" y="2732281"/>
                  <a:ext cx="507940" cy="4034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rtlCol="0" anchor="ctr" anchorCtr="0"/>
                <a:lstStyle/>
                <a:p>
                  <a:pPr algn="ctr"/>
                  <a:endParaRPr kumimoji="1" lang="ja-JP" altLang="en-US" sz="2400" baseline="-25000" dirty="0"/>
                </a:p>
              </p:txBody>
            </p:sp>
            <p:sp>
              <p:nvSpPr>
                <p:cNvPr id="23" name="正方形/長方形 22"/>
                <p:cNvSpPr/>
                <p:nvPr/>
              </p:nvSpPr>
              <p:spPr>
                <a:xfrm>
                  <a:off x="3427285" y="2735271"/>
                  <a:ext cx="507940" cy="4034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rtlCol="0" anchor="ctr" anchorCtr="0"/>
                <a:lstStyle/>
                <a:p>
                  <a:pPr algn="ctr"/>
                  <a:endParaRPr kumimoji="1" lang="ja-JP" altLang="en-US" sz="2400" baseline="-25000" dirty="0"/>
                </a:p>
              </p:txBody>
            </p:sp>
            <p:sp>
              <p:nvSpPr>
                <p:cNvPr id="24" name="正方形/長方形 23"/>
                <p:cNvSpPr/>
                <p:nvPr/>
              </p:nvSpPr>
              <p:spPr>
                <a:xfrm>
                  <a:off x="3932289" y="2732281"/>
                  <a:ext cx="507940" cy="4034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rtlCol="0" anchor="ctr" anchorCtr="0"/>
                <a:lstStyle/>
                <a:p>
                  <a:pPr algn="ctr"/>
                  <a:endParaRPr kumimoji="1" lang="ja-JP" altLang="en-US" sz="2400" baseline="-25000" dirty="0"/>
                </a:p>
              </p:txBody>
            </p:sp>
            <p:sp>
              <p:nvSpPr>
                <p:cNvPr id="25" name="正方形/長方形 24"/>
                <p:cNvSpPr/>
                <p:nvPr/>
              </p:nvSpPr>
              <p:spPr>
                <a:xfrm>
                  <a:off x="4443273" y="2735271"/>
                  <a:ext cx="507940" cy="4034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rtlCol="0" anchor="ctr" anchorCtr="0"/>
                <a:lstStyle/>
                <a:p>
                  <a:pPr algn="ctr"/>
                  <a:endParaRPr kumimoji="1" lang="ja-JP" altLang="en-US" sz="2400" baseline="-25000" dirty="0"/>
                </a:p>
              </p:txBody>
            </p:sp>
            <p:sp>
              <p:nvSpPr>
                <p:cNvPr id="26" name="正方形/長方形 25"/>
                <p:cNvSpPr/>
                <p:nvPr/>
              </p:nvSpPr>
              <p:spPr>
                <a:xfrm>
                  <a:off x="4954257" y="2738261"/>
                  <a:ext cx="507940" cy="4034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rtlCol="0" anchor="ctr" anchorCtr="0"/>
                <a:lstStyle/>
                <a:p>
                  <a:pPr algn="ctr"/>
                  <a:endParaRPr kumimoji="1" lang="ja-JP" altLang="en-US" sz="2400" baseline="-25000" dirty="0"/>
                </a:p>
              </p:txBody>
            </p:sp>
          </p:grpSp>
          <p:grpSp>
            <p:nvGrpSpPr>
              <p:cNvPr id="27" name="図形グループ 26"/>
              <p:cNvGrpSpPr/>
              <p:nvPr/>
            </p:nvGrpSpPr>
            <p:grpSpPr>
              <a:xfrm>
                <a:off x="624383" y="3443491"/>
                <a:ext cx="3056880" cy="412382"/>
                <a:chOff x="2405317" y="2729291"/>
                <a:chExt cx="3056880" cy="412382"/>
              </a:xfrm>
            </p:grpSpPr>
            <p:sp>
              <p:nvSpPr>
                <p:cNvPr id="28" name="正方形/長方形 27"/>
                <p:cNvSpPr/>
                <p:nvPr/>
              </p:nvSpPr>
              <p:spPr>
                <a:xfrm>
                  <a:off x="2405317" y="2729291"/>
                  <a:ext cx="507940" cy="4034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rtlCol="0" anchor="ctr" anchorCtr="0"/>
                <a:lstStyle/>
                <a:p>
                  <a:pPr algn="ctr"/>
                  <a:endParaRPr kumimoji="1" lang="ja-JP" altLang="en-US" sz="2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正方形/長方形 28"/>
                <p:cNvSpPr/>
                <p:nvPr/>
              </p:nvSpPr>
              <p:spPr>
                <a:xfrm>
                  <a:off x="2916301" y="2732281"/>
                  <a:ext cx="507940" cy="4034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rtlCol="0" anchor="ctr" anchorCtr="0"/>
                <a:lstStyle/>
                <a:p>
                  <a:pPr algn="ctr"/>
                  <a:endParaRPr kumimoji="1" lang="ja-JP" altLang="en-US" sz="2400" baseline="-25000" dirty="0"/>
                </a:p>
              </p:txBody>
            </p:sp>
            <p:sp>
              <p:nvSpPr>
                <p:cNvPr id="30" name="正方形/長方形 29"/>
                <p:cNvSpPr/>
                <p:nvPr/>
              </p:nvSpPr>
              <p:spPr>
                <a:xfrm>
                  <a:off x="3427285" y="2735271"/>
                  <a:ext cx="507940" cy="4034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rtlCol="0" anchor="ctr" anchorCtr="0"/>
                <a:lstStyle/>
                <a:p>
                  <a:pPr algn="ctr"/>
                  <a:endParaRPr kumimoji="1" lang="ja-JP" altLang="en-US" sz="2400" baseline="-25000" dirty="0"/>
                </a:p>
              </p:txBody>
            </p:sp>
            <p:sp>
              <p:nvSpPr>
                <p:cNvPr id="31" name="正方形/長方形 30"/>
                <p:cNvSpPr/>
                <p:nvPr/>
              </p:nvSpPr>
              <p:spPr>
                <a:xfrm>
                  <a:off x="3932289" y="2732281"/>
                  <a:ext cx="507940" cy="4034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rtlCol="0" anchor="ctr" anchorCtr="0"/>
                <a:lstStyle/>
                <a:p>
                  <a:pPr algn="ctr"/>
                  <a:endParaRPr kumimoji="1" lang="ja-JP" altLang="en-US" sz="2400" baseline="-25000" dirty="0"/>
                </a:p>
              </p:txBody>
            </p:sp>
            <p:sp>
              <p:nvSpPr>
                <p:cNvPr id="32" name="正方形/長方形 31"/>
                <p:cNvSpPr/>
                <p:nvPr/>
              </p:nvSpPr>
              <p:spPr>
                <a:xfrm>
                  <a:off x="4443273" y="2735271"/>
                  <a:ext cx="507940" cy="4034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rtlCol="0" anchor="ctr" anchorCtr="0"/>
                <a:lstStyle/>
                <a:p>
                  <a:pPr algn="ctr"/>
                  <a:endParaRPr kumimoji="1" lang="ja-JP" altLang="en-US" sz="2400" baseline="-25000" dirty="0"/>
                </a:p>
              </p:txBody>
            </p:sp>
            <p:sp>
              <p:nvSpPr>
                <p:cNvPr id="33" name="正方形/長方形 32"/>
                <p:cNvSpPr/>
                <p:nvPr/>
              </p:nvSpPr>
              <p:spPr>
                <a:xfrm>
                  <a:off x="4954257" y="2738261"/>
                  <a:ext cx="507940" cy="40341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rtlCol="0" anchor="ctr" anchorCtr="0"/>
                <a:lstStyle/>
                <a:p>
                  <a:pPr algn="ctr"/>
                  <a:endParaRPr kumimoji="1" lang="ja-JP" altLang="en-US" sz="2400" baseline="-25000" dirty="0"/>
                </a:p>
              </p:txBody>
            </p:sp>
          </p:grpSp>
        </p:grpSp>
        <p:sp>
          <p:nvSpPr>
            <p:cNvPr id="106" name="右矢印 105"/>
            <p:cNvSpPr/>
            <p:nvPr/>
          </p:nvSpPr>
          <p:spPr>
            <a:xfrm>
              <a:off x="725538" y="2032001"/>
              <a:ext cx="2860966" cy="219173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右矢印 106"/>
            <p:cNvSpPr/>
            <p:nvPr/>
          </p:nvSpPr>
          <p:spPr>
            <a:xfrm>
              <a:off x="725538" y="2528493"/>
              <a:ext cx="2860966" cy="219173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右矢印 107"/>
            <p:cNvSpPr/>
            <p:nvPr/>
          </p:nvSpPr>
          <p:spPr>
            <a:xfrm>
              <a:off x="725538" y="3024985"/>
              <a:ext cx="2860966" cy="219173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右矢印 108"/>
            <p:cNvSpPr/>
            <p:nvPr/>
          </p:nvSpPr>
          <p:spPr>
            <a:xfrm>
              <a:off x="725538" y="3521478"/>
              <a:ext cx="2860966" cy="219173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U ターン矢印 109"/>
            <p:cNvSpPr/>
            <p:nvPr/>
          </p:nvSpPr>
          <p:spPr>
            <a:xfrm rot="5400000">
              <a:off x="3715967" y="2131309"/>
              <a:ext cx="370266" cy="331613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9915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U ターン矢印 110"/>
            <p:cNvSpPr/>
            <p:nvPr/>
          </p:nvSpPr>
          <p:spPr>
            <a:xfrm rot="5400000">
              <a:off x="3701702" y="2631623"/>
              <a:ext cx="371981" cy="331613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9915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2" name="U ターン矢印 111"/>
            <p:cNvSpPr/>
            <p:nvPr/>
          </p:nvSpPr>
          <p:spPr>
            <a:xfrm rot="5400000">
              <a:off x="3715110" y="3113191"/>
              <a:ext cx="371981" cy="331613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9915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U ターン矢印 112"/>
            <p:cNvSpPr/>
            <p:nvPr/>
          </p:nvSpPr>
          <p:spPr>
            <a:xfrm rot="5400000" flipV="1">
              <a:off x="241377" y="2377197"/>
              <a:ext cx="370266" cy="345021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9915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U ターン矢印 113"/>
            <p:cNvSpPr/>
            <p:nvPr/>
          </p:nvSpPr>
          <p:spPr>
            <a:xfrm rot="5400000" flipV="1">
              <a:off x="241377" y="2863218"/>
              <a:ext cx="370266" cy="345021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9915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5" name="U ターン矢印 114"/>
            <p:cNvSpPr/>
            <p:nvPr/>
          </p:nvSpPr>
          <p:spPr>
            <a:xfrm rot="5400000" flipV="1">
              <a:off x="241378" y="3371413"/>
              <a:ext cx="370266" cy="345021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9915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図形グループ 33"/>
          <p:cNvGrpSpPr/>
          <p:nvPr/>
        </p:nvGrpSpPr>
        <p:grpSpPr>
          <a:xfrm>
            <a:off x="4886451" y="1956980"/>
            <a:ext cx="3582752" cy="2055851"/>
            <a:chOff x="4971338" y="4453804"/>
            <a:chExt cx="3582752" cy="2055851"/>
          </a:xfrm>
        </p:grpSpPr>
        <p:grpSp>
          <p:nvGrpSpPr>
            <p:cNvPr id="157" name="図形グループ 156"/>
            <p:cNvGrpSpPr/>
            <p:nvPr/>
          </p:nvGrpSpPr>
          <p:grpSpPr>
            <a:xfrm>
              <a:off x="4973209" y="4453804"/>
              <a:ext cx="1120818" cy="995984"/>
              <a:chOff x="773697" y="4282467"/>
              <a:chExt cx="1120818" cy="995984"/>
            </a:xfrm>
          </p:grpSpPr>
          <p:sp>
            <p:nvSpPr>
              <p:cNvPr id="100" name="正方形/長方形 99"/>
              <p:cNvSpPr/>
              <p:nvPr/>
            </p:nvSpPr>
            <p:spPr>
              <a:xfrm>
                <a:off x="824644" y="4327739"/>
                <a:ext cx="507940" cy="4034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rtlCol="0" anchor="ctr" anchorCtr="0"/>
              <a:lstStyle/>
              <a:p>
                <a:pPr algn="ctr"/>
                <a:endParaRPr kumimoji="1" lang="ja-JP" altLang="en-US" sz="2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正方形/長方形 100"/>
              <p:cNvSpPr/>
              <p:nvPr/>
            </p:nvSpPr>
            <p:spPr>
              <a:xfrm>
                <a:off x="1335628" y="4330729"/>
                <a:ext cx="507940" cy="4034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rtlCol="0" anchor="ctr" anchorCtr="0"/>
              <a:lstStyle/>
              <a:p>
                <a:pPr algn="ctr"/>
                <a:endParaRPr kumimoji="1" lang="ja-JP" altLang="en-US" sz="2400" baseline="-25000" dirty="0"/>
              </a:p>
            </p:txBody>
          </p:sp>
          <p:sp>
            <p:nvSpPr>
              <p:cNvPr id="94" name="正方形/長方形 93"/>
              <p:cNvSpPr/>
              <p:nvPr/>
            </p:nvSpPr>
            <p:spPr>
              <a:xfrm>
                <a:off x="824644" y="4829767"/>
                <a:ext cx="507940" cy="4034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rtlCol="0" anchor="ctr" anchorCtr="0"/>
              <a:lstStyle/>
              <a:p>
                <a:pPr algn="ctr"/>
                <a:endParaRPr kumimoji="1" lang="ja-JP" altLang="en-US" sz="2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正方形/長方形 94"/>
              <p:cNvSpPr/>
              <p:nvPr/>
            </p:nvSpPr>
            <p:spPr>
              <a:xfrm>
                <a:off x="1335628" y="4832757"/>
                <a:ext cx="507940" cy="4034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rtlCol="0" anchor="ctr" anchorCtr="0"/>
              <a:lstStyle/>
              <a:p>
                <a:pPr algn="ctr"/>
                <a:endParaRPr kumimoji="1" lang="ja-JP" altLang="en-US" sz="2400" baseline="-25000" dirty="0"/>
              </a:p>
            </p:txBody>
          </p:sp>
          <p:grpSp>
            <p:nvGrpSpPr>
              <p:cNvPr id="122" name="図形グループ 121"/>
              <p:cNvGrpSpPr/>
              <p:nvPr/>
            </p:nvGrpSpPr>
            <p:grpSpPr>
              <a:xfrm>
                <a:off x="773697" y="4282467"/>
                <a:ext cx="1120818" cy="995984"/>
                <a:chOff x="773697" y="4282467"/>
                <a:chExt cx="1120818" cy="995984"/>
              </a:xfrm>
            </p:grpSpPr>
            <p:sp>
              <p:nvSpPr>
                <p:cNvPr id="119" name="正方形/長方形 118"/>
                <p:cNvSpPr/>
                <p:nvPr/>
              </p:nvSpPr>
              <p:spPr>
                <a:xfrm>
                  <a:off x="773697" y="4282467"/>
                  <a:ext cx="1120818" cy="995984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" name="フリーフォーム 119"/>
                <p:cNvSpPr/>
                <p:nvPr/>
              </p:nvSpPr>
              <p:spPr>
                <a:xfrm>
                  <a:off x="970194" y="4579881"/>
                  <a:ext cx="759295" cy="445829"/>
                </a:xfrm>
                <a:custGeom>
                  <a:avLst/>
                  <a:gdLst>
                    <a:gd name="connsiteX0" fmla="*/ 0 w 540465"/>
                    <a:gd name="connsiteY0" fmla="*/ 0 h 445829"/>
                    <a:gd name="connsiteX1" fmla="*/ 540465 w 540465"/>
                    <a:gd name="connsiteY1" fmla="*/ 0 h 445829"/>
                    <a:gd name="connsiteX2" fmla="*/ 40535 w 540465"/>
                    <a:gd name="connsiteY2" fmla="*/ 445829 h 445829"/>
                    <a:gd name="connsiteX3" fmla="*/ 540465 w 540465"/>
                    <a:gd name="connsiteY3" fmla="*/ 445829 h 445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0465" h="445829">
                      <a:moveTo>
                        <a:pt x="0" y="0"/>
                      </a:moveTo>
                      <a:lnTo>
                        <a:pt x="540465" y="0"/>
                      </a:lnTo>
                      <a:lnTo>
                        <a:pt x="40535" y="445829"/>
                      </a:lnTo>
                      <a:lnTo>
                        <a:pt x="540465" y="445829"/>
                      </a:lnTo>
                    </a:path>
                  </a:pathLst>
                </a:custGeom>
                <a:ln w="76200" cmpd="sng"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62" name="図形グループ 161"/>
            <p:cNvGrpSpPr/>
            <p:nvPr/>
          </p:nvGrpSpPr>
          <p:grpSpPr>
            <a:xfrm>
              <a:off x="4971338" y="5513671"/>
              <a:ext cx="1120818" cy="995984"/>
              <a:chOff x="771826" y="5342334"/>
              <a:chExt cx="1120818" cy="995984"/>
            </a:xfrm>
          </p:grpSpPr>
          <p:sp>
            <p:nvSpPr>
              <p:cNvPr id="88" name="正方形/長方形 87"/>
              <p:cNvSpPr/>
              <p:nvPr/>
            </p:nvSpPr>
            <p:spPr>
              <a:xfrm>
                <a:off x="824644" y="5385835"/>
                <a:ext cx="507940" cy="4034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rtlCol="0" anchor="ctr" anchorCtr="0"/>
              <a:lstStyle/>
              <a:p>
                <a:pPr algn="ctr"/>
                <a:endParaRPr kumimoji="1" lang="ja-JP" altLang="en-US" sz="2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正方形/長方形 88"/>
              <p:cNvSpPr/>
              <p:nvPr/>
            </p:nvSpPr>
            <p:spPr>
              <a:xfrm>
                <a:off x="1335628" y="5388825"/>
                <a:ext cx="507940" cy="4034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rtlCol="0" anchor="ctr" anchorCtr="0"/>
              <a:lstStyle/>
              <a:p>
                <a:pPr algn="ctr"/>
                <a:endParaRPr kumimoji="1" lang="ja-JP" altLang="en-US" sz="2400" baseline="-25000" dirty="0"/>
              </a:p>
            </p:txBody>
          </p:sp>
          <p:sp>
            <p:nvSpPr>
              <p:cNvPr id="82" name="正方形/長方形 81"/>
              <p:cNvSpPr/>
              <p:nvPr/>
            </p:nvSpPr>
            <p:spPr>
              <a:xfrm>
                <a:off x="824644" y="5887862"/>
                <a:ext cx="507940" cy="4034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rtlCol="0" anchor="ctr" anchorCtr="0"/>
              <a:lstStyle/>
              <a:p>
                <a:pPr algn="ctr"/>
                <a:endParaRPr kumimoji="1" lang="ja-JP" altLang="en-US" sz="2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正方形/長方形 82"/>
              <p:cNvSpPr/>
              <p:nvPr/>
            </p:nvSpPr>
            <p:spPr>
              <a:xfrm>
                <a:off x="1335628" y="5890852"/>
                <a:ext cx="507940" cy="4034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rtlCol="0" anchor="ctr" anchorCtr="0"/>
              <a:lstStyle/>
              <a:p>
                <a:pPr algn="ctr"/>
                <a:endParaRPr kumimoji="1" lang="ja-JP" altLang="en-US" sz="2400" baseline="-25000" dirty="0"/>
              </a:p>
            </p:txBody>
          </p:sp>
          <p:grpSp>
            <p:nvGrpSpPr>
              <p:cNvPr id="123" name="図形グループ 122"/>
              <p:cNvGrpSpPr/>
              <p:nvPr/>
            </p:nvGrpSpPr>
            <p:grpSpPr>
              <a:xfrm>
                <a:off x="771826" y="5342334"/>
                <a:ext cx="1120818" cy="995984"/>
                <a:chOff x="773697" y="4282467"/>
                <a:chExt cx="1120818" cy="995984"/>
              </a:xfrm>
            </p:grpSpPr>
            <p:sp>
              <p:nvSpPr>
                <p:cNvPr id="124" name="正方形/長方形 123"/>
                <p:cNvSpPr/>
                <p:nvPr/>
              </p:nvSpPr>
              <p:spPr>
                <a:xfrm>
                  <a:off x="773697" y="4282467"/>
                  <a:ext cx="1120818" cy="995984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" name="フリーフォーム 124"/>
                <p:cNvSpPr/>
                <p:nvPr/>
              </p:nvSpPr>
              <p:spPr>
                <a:xfrm>
                  <a:off x="970194" y="4579881"/>
                  <a:ext cx="759295" cy="445829"/>
                </a:xfrm>
                <a:custGeom>
                  <a:avLst/>
                  <a:gdLst>
                    <a:gd name="connsiteX0" fmla="*/ 0 w 540465"/>
                    <a:gd name="connsiteY0" fmla="*/ 0 h 445829"/>
                    <a:gd name="connsiteX1" fmla="*/ 540465 w 540465"/>
                    <a:gd name="connsiteY1" fmla="*/ 0 h 445829"/>
                    <a:gd name="connsiteX2" fmla="*/ 40535 w 540465"/>
                    <a:gd name="connsiteY2" fmla="*/ 445829 h 445829"/>
                    <a:gd name="connsiteX3" fmla="*/ 540465 w 540465"/>
                    <a:gd name="connsiteY3" fmla="*/ 445829 h 445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0465" h="445829">
                      <a:moveTo>
                        <a:pt x="0" y="0"/>
                      </a:moveTo>
                      <a:lnTo>
                        <a:pt x="540465" y="0"/>
                      </a:lnTo>
                      <a:lnTo>
                        <a:pt x="40535" y="445829"/>
                      </a:lnTo>
                      <a:lnTo>
                        <a:pt x="540465" y="445829"/>
                      </a:lnTo>
                    </a:path>
                  </a:pathLst>
                </a:custGeom>
                <a:ln w="76200" cmpd="sng"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58" name="図形グループ 157"/>
            <p:cNvGrpSpPr/>
            <p:nvPr/>
          </p:nvGrpSpPr>
          <p:grpSpPr>
            <a:xfrm>
              <a:off x="6203240" y="4453804"/>
              <a:ext cx="1120818" cy="995984"/>
              <a:chOff x="1964521" y="4282467"/>
              <a:chExt cx="1120818" cy="995984"/>
            </a:xfrm>
          </p:grpSpPr>
          <p:sp>
            <p:nvSpPr>
              <p:cNvPr id="102" name="正方形/長方形 101"/>
              <p:cNvSpPr/>
              <p:nvPr/>
            </p:nvSpPr>
            <p:spPr>
              <a:xfrm>
                <a:off x="2022268" y="4333719"/>
                <a:ext cx="507940" cy="4034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rtlCol="0" anchor="ctr" anchorCtr="0"/>
              <a:lstStyle/>
              <a:p>
                <a:pPr algn="ctr"/>
                <a:endParaRPr kumimoji="1" lang="ja-JP" altLang="en-US" sz="2400" baseline="-25000" dirty="0"/>
              </a:p>
            </p:txBody>
          </p:sp>
          <p:sp>
            <p:nvSpPr>
              <p:cNvPr id="103" name="正方形/長方形 102"/>
              <p:cNvSpPr/>
              <p:nvPr/>
            </p:nvSpPr>
            <p:spPr>
              <a:xfrm>
                <a:off x="2527272" y="4330729"/>
                <a:ext cx="507940" cy="4034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rtlCol="0" anchor="ctr" anchorCtr="0"/>
              <a:lstStyle/>
              <a:p>
                <a:pPr algn="ctr"/>
                <a:endParaRPr kumimoji="1" lang="ja-JP" altLang="en-US" sz="2400" baseline="-25000" dirty="0"/>
              </a:p>
            </p:txBody>
          </p:sp>
          <p:sp>
            <p:nvSpPr>
              <p:cNvPr id="96" name="正方形/長方形 95"/>
              <p:cNvSpPr/>
              <p:nvPr/>
            </p:nvSpPr>
            <p:spPr>
              <a:xfrm>
                <a:off x="2022268" y="4835747"/>
                <a:ext cx="507940" cy="4034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rtlCol="0" anchor="ctr" anchorCtr="0"/>
              <a:lstStyle/>
              <a:p>
                <a:pPr algn="ctr"/>
                <a:endParaRPr kumimoji="1" lang="ja-JP" altLang="en-US" sz="2400" baseline="-25000" dirty="0"/>
              </a:p>
            </p:txBody>
          </p:sp>
          <p:sp>
            <p:nvSpPr>
              <p:cNvPr id="97" name="正方形/長方形 96"/>
              <p:cNvSpPr/>
              <p:nvPr/>
            </p:nvSpPr>
            <p:spPr>
              <a:xfrm>
                <a:off x="2527272" y="4832757"/>
                <a:ext cx="507940" cy="4034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rtlCol="0" anchor="ctr" anchorCtr="0"/>
              <a:lstStyle/>
              <a:p>
                <a:pPr algn="ctr"/>
                <a:endParaRPr kumimoji="1" lang="ja-JP" altLang="en-US" sz="2400" baseline="-25000" dirty="0"/>
              </a:p>
            </p:txBody>
          </p:sp>
          <p:grpSp>
            <p:nvGrpSpPr>
              <p:cNvPr id="126" name="図形グループ 125"/>
              <p:cNvGrpSpPr/>
              <p:nvPr/>
            </p:nvGrpSpPr>
            <p:grpSpPr>
              <a:xfrm>
                <a:off x="1964521" y="4282467"/>
                <a:ext cx="1120818" cy="995984"/>
                <a:chOff x="773697" y="4282467"/>
                <a:chExt cx="1120818" cy="995984"/>
              </a:xfrm>
            </p:grpSpPr>
            <p:sp>
              <p:nvSpPr>
                <p:cNvPr id="127" name="正方形/長方形 126"/>
                <p:cNvSpPr/>
                <p:nvPr/>
              </p:nvSpPr>
              <p:spPr>
                <a:xfrm>
                  <a:off x="773697" y="4282467"/>
                  <a:ext cx="1120818" cy="995984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" name="フリーフォーム 127"/>
                <p:cNvSpPr/>
                <p:nvPr/>
              </p:nvSpPr>
              <p:spPr>
                <a:xfrm>
                  <a:off x="970194" y="4579881"/>
                  <a:ext cx="759295" cy="445829"/>
                </a:xfrm>
                <a:custGeom>
                  <a:avLst/>
                  <a:gdLst>
                    <a:gd name="connsiteX0" fmla="*/ 0 w 540465"/>
                    <a:gd name="connsiteY0" fmla="*/ 0 h 445829"/>
                    <a:gd name="connsiteX1" fmla="*/ 540465 w 540465"/>
                    <a:gd name="connsiteY1" fmla="*/ 0 h 445829"/>
                    <a:gd name="connsiteX2" fmla="*/ 40535 w 540465"/>
                    <a:gd name="connsiteY2" fmla="*/ 445829 h 445829"/>
                    <a:gd name="connsiteX3" fmla="*/ 540465 w 540465"/>
                    <a:gd name="connsiteY3" fmla="*/ 445829 h 445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0465" h="445829">
                      <a:moveTo>
                        <a:pt x="0" y="0"/>
                      </a:moveTo>
                      <a:lnTo>
                        <a:pt x="540465" y="0"/>
                      </a:lnTo>
                      <a:lnTo>
                        <a:pt x="40535" y="445829"/>
                      </a:lnTo>
                      <a:lnTo>
                        <a:pt x="540465" y="445829"/>
                      </a:lnTo>
                    </a:path>
                  </a:pathLst>
                </a:custGeom>
                <a:ln w="76200" cmpd="sng"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61" name="図形グループ 160"/>
            <p:cNvGrpSpPr/>
            <p:nvPr/>
          </p:nvGrpSpPr>
          <p:grpSpPr>
            <a:xfrm>
              <a:off x="6202305" y="5512403"/>
              <a:ext cx="1120818" cy="995984"/>
              <a:chOff x="1964521" y="5341066"/>
              <a:chExt cx="1120818" cy="995984"/>
            </a:xfrm>
          </p:grpSpPr>
          <p:sp>
            <p:nvSpPr>
              <p:cNvPr id="90" name="正方形/長方形 89"/>
              <p:cNvSpPr/>
              <p:nvPr/>
            </p:nvSpPr>
            <p:spPr>
              <a:xfrm>
                <a:off x="2022268" y="5391815"/>
                <a:ext cx="507940" cy="4034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rtlCol="0" anchor="ctr" anchorCtr="0"/>
              <a:lstStyle/>
              <a:p>
                <a:pPr algn="ctr"/>
                <a:endParaRPr kumimoji="1" lang="ja-JP" altLang="en-US" sz="2400" baseline="-25000" dirty="0"/>
              </a:p>
            </p:txBody>
          </p:sp>
          <p:sp>
            <p:nvSpPr>
              <p:cNvPr id="91" name="正方形/長方形 90"/>
              <p:cNvSpPr/>
              <p:nvPr/>
            </p:nvSpPr>
            <p:spPr>
              <a:xfrm>
                <a:off x="2527272" y="5388825"/>
                <a:ext cx="507940" cy="4034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rtlCol="0" anchor="ctr" anchorCtr="0"/>
              <a:lstStyle/>
              <a:p>
                <a:pPr algn="ctr"/>
                <a:endParaRPr kumimoji="1" lang="ja-JP" altLang="en-US" sz="2400" baseline="-25000" dirty="0"/>
              </a:p>
            </p:txBody>
          </p:sp>
          <p:sp>
            <p:nvSpPr>
              <p:cNvPr id="84" name="正方形/長方形 83"/>
              <p:cNvSpPr/>
              <p:nvPr/>
            </p:nvSpPr>
            <p:spPr>
              <a:xfrm>
                <a:off x="2022268" y="5893842"/>
                <a:ext cx="507940" cy="4034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rtlCol="0" anchor="ctr" anchorCtr="0"/>
              <a:lstStyle/>
              <a:p>
                <a:pPr algn="ctr"/>
                <a:endParaRPr kumimoji="1" lang="ja-JP" altLang="en-US" sz="2400" baseline="-25000" dirty="0"/>
              </a:p>
            </p:txBody>
          </p:sp>
          <p:sp>
            <p:nvSpPr>
              <p:cNvPr id="85" name="正方形/長方形 84"/>
              <p:cNvSpPr/>
              <p:nvPr/>
            </p:nvSpPr>
            <p:spPr>
              <a:xfrm>
                <a:off x="2527272" y="5890852"/>
                <a:ext cx="507940" cy="4034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rtlCol="0" anchor="ctr" anchorCtr="0"/>
              <a:lstStyle/>
              <a:p>
                <a:pPr algn="ctr"/>
                <a:endParaRPr kumimoji="1" lang="ja-JP" altLang="en-US" sz="2400" baseline="-25000" dirty="0"/>
              </a:p>
            </p:txBody>
          </p:sp>
          <p:grpSp>
            <p:nvGrpSpPr>
              <p:cNvPr id="129" name="図形グループ 128"/>
              <p:cNvGrpSpPr/>
              <p:nvPr/>
            </p:nvGrpSpPr>
            <p:grpSpPr>
              <a:xfrm>
                <a:off x="1964521" y="5341066"/>
                <a:ext cx="1120818" cy="995984"/>
                <a:chOff x="773697" y="4282467"/>
                <a:chExt cx="1120818" cy="995984"/>
              </a:xfrm>
            </p:grpSpPr>
            <p:sp>
              <p:nvSpPr>
                <p:cNvPr id="130" name="正方形/長方形 129"/>
                <p:cNvSpPr/>
                <p:nvPr/>
              </p:nvSpPr>
              <p:spPr>
                <a:xfrm>
                  <a:off x="773697" y="4282467"/>
                  <a:ext cx="1120818" cy="995984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" name="フリーフォーム 130"/>
                <p:cNvSpPr/>
                <p:nvPr/>
              </p:nvSpPr>
              <p:spPr>
                <a:xfrm>
                  <a:off x="970194" y="4579881"/>
                  <a:ext cx="759295" cy="445829"/>
                </a:xfrm>
                <a:custGeom>
                  <a:avLst/>
                  <a:gdLst>
                    <a:gd name="connsiteX0" fmla="*/ 0 w 540465"/>
                    <a:gd name="connsiteY0" fmla="*/ 0 h 445829"/>
                    <a:gd name="connsiteX1" fmla="*/ 540465 w 540465"/>
                    <a:gd name="connsiteY1" fmla="*/ 0 h 445829"/>
                    <a:gd name="connsiteX2" fmla="*/ 40535 w 540465"/>
                    <a:gd name="connsiteY2" fmla="*/ 445829 h 445829"/>
                    <a:gd name="connsiteX3" fmla="*/ 540465 w 540465"/>
                    <a:gd name="connsiteY3" fmla="*/ 445829 h 445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0465" h="445829">
                      <a:moveTo>
                        <a:pt x="0" y="0"/>
                      </a:moveTo>
                      <a:lnTo>
                        <a:pt x="540465" y="0"/>
                      </a:lnTo>
                      <a:lnTo>
                        <a:pt x="40535" y="445829"/>
                      </a:lnTo>
                      <a:lnTo>
                        <a:pt x="540465" y="445829"/>
                      </a:lnTo>
                    </a:path>
                  </a:pathLst>
                </a:custGeom>
                <a:ln w="76200" cmpd="sng"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59" name="図形グループ 158"/>
            <p:cNvGrpSpPr/>
            <p:nvPr/>
          </p:nvGrpSpPr>
          <p:grpSpPr>
            <a:xfrm>
              <a:off x="7433272" y="4453804"/>
              <a:ext cx="1120818" cy="995984"/>
              <a:chOff x="3164487" y="4282467"/>
              <a:chExt cx="1120818" cy="995984"/>
            </a:xfrm>
          </p:grpSpPr>
          <p:sp>
            <p:nvSpPr>
              <p:cNvPr id="104" name="正方形/長方形 103"/>
              <p:cNvSpPr/>
              <p:nvPr/>
            </p:nvSpPr>
            <p:spPr>
              <a:xfrm>
                <a:off x="3213912" y="4333719"/>
                <a:ext cx="507940" cy="4034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rtlCol="0" anchor="ctr" anchorCtr="0"/>
              <a:lstStyle/>
              <a:p>
                <a:pPr algn="ctr"/>
                <a:endParaRPr kumimoji="1" lang="ja-JP" altLang="en-US" sz="2400" baseline="-25000" dirty="0"/>
              </a:p>
            </p:txBody>
          </p:sp>
          <p:sp>
            <p:nvSpPr>
              <p:cNvPr id="105" name="正方形/長方形 104"/>
              <p:cNvSpPr/>
              <p:nvPr/>
            </p:nvSpPr>
            <p:spPr>
              <a:xfrm>
                <a:off x="3724896" y="4336709"/>
                <a:ext cx="507940" cy="4034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rtlCol="0" anchor="ctr" anchorCtr="0"/>
              <a:lstStyle/>
              <a:p>
                <a:pPr algn="ctr"/>
                <a:endParaRPr kumimoji="1" lang="ja-JP" altLang="en-US" sz="2400" baseline="-25000" dirty="0"/>
              </a:p>
            </p:txBody>
          </p:sp>
          <p:sp>
            <p:nvSpPr>
              <p:cNvPr id="98" name="正方形/長方形 97"/>
              <p:cNvSpPr/>
              <p:nvPr/>
            </p:nvSpPr>
            <p:spPr>
              <a:xfrm>
                <a:off x="3213912" y="4835747"/>
                <a:ext cx="507940" cy="4034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rtlCol="0" anchor="ctr" anchorCtr="0"/>
              <a:lstStyle/>
              <a:p>
                <a:pPr algn="ctr"/>
                <a:endParaRPr kumimoji="1" lang="ja-JP" altLang="en-US" sz="2400" baseline="-25000" dirty="0"/>
              </a:p>
            </p:txBody>
          </p:sp>
          <p:sp>
            <p:nvSpPr>
              <p:cNvPr id="99" name="正方形/長方形 98"/>
              <p:cNvSpPr/>
              <p:nvPr/>
            </p:nvSpPr>
            <p:spPr>
              <a:xfrm>
                <a:off x="3724896" y="4838737"/>
                <a:ext cx="507940" cy="4034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rtlCol="0" anchor="ctr" anchorCtr="0"/>
              <a:lstStyle/>
              <a:p>
                <a:pPr algn="ctr"/>
                <a:endParaRPr kumimoji="1" lang="ja-JP" altLang="en-US" sz="2400" baseline="-25000" dirty="0"/>
              </a:p>
            </p:txBody>
          </p:sp>
          <p:grpSp>
            <p:nvGrpSpPr>
              <p:cNvPr id="132" name="図形グループ 131"/>
              <p:cNvGrpSpPr/>
              <p:nvPr/>
            </p:nvGrpSpPr>
            <p:grpSpPr>
              <a:xfrm>
                <a:off x="3164487" y="4282467"/>
                <a:ext cx="1120818" cy="995984"/>
                <a:chOff x="773697" y="4282467"/>
                <a:chExt cx="1120818" cy="995984"/>
              </a:xfrm>
            </p:grpSpPr>
            <p:sp>
              <p:nvSpPr>
                <p:cNvPr id="133" name="正方形/長方形 132"/>
                <p:cNvSpPr/>
                <p:nvPr/>
              </p:nvSpPr>
              <p:spPr>
                <a:xfrm>
                  <a:off x="773697" y="4282467"/>
                  <a:ext cx="1120818" cy="995984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34" name="フリーフォーム 133"/>
                <p:cNvSpPr/>
                <p:nvPr/>
              </p:nvSpPr>
              <p:spPr>
                <a:xfrm>
                  <a:off x="970194" y="4579881"/>
                  <a:ext cx="759295" cy="445829"/>
                </a:xfrm>
                <a:custGeom>
                  <a:avLst/>
                  <a:gdLst>
                    <a:gd name="connsiteX0" fmla="*/ 0 w 540465"/>
                    <a:gd name="connsiteY0" fmla="*/ 0 h 445829"/>
                    <a:gd name="connsiteX1" fmla="*/ 540465 w 540465"/>
                    <a:gd name="connsiteY1" fmla="*/ 0 h 445829"/>
                    <a:gd name="connsiteX2" fmla="*/ 40535 w 540465"/>
                    <a:gd name="connsiteY2" fmla="*/ 445829 h 445829"/>
                    <a:gd name="connsiteX3" fmla="*/ 540465 w 540465"/>
                    <a:gd name="connsiteY3" fmla="*/ 445829 h 445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0465" h="445829">
                      <a:moveTo>
                        <a:pt x="0" y="0"/>
                      </a:moveTo>
                      <a:lnTo>
                        <a:pt x="540465" y="0"/>
                      </a:lnTo>
                      <a:lnTo>
                        <a:pt x="40535" y="445829"/>
                      </a:lnTo>
                      <a:lnTo>
                        <a:pt x="540465" y="445829"/>
                      </a:lnTo>
                    </a:path>
                  </a:pathLst>
                </a:custGeom>
                <a:ln w="76200" cmpd="sng"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60" name="図形グループ 159"/>
            <p:cNvGrpSpPr/>
            <p:nvPr/>
          </p:nvGrpSpPr>
          <p:grpSpPr>
            <a:xfrm>
              <a:off x="7433272" y="5512403"/>
              <a:ext cx="1120818" cy="995984"/>
              <a:chOff x="3164487" y="5341066"/>
              <a:chExt cx="1120818" cy="995984"/>
            </a:xfrm>
          </p:grpSpPr>
          <p:sp>
            <p:nvSpPr>
              <p:cNvPr id="92" name="正方形/長方形 91"/>
              <p:cNvSpPr/>
              <p:nvPr/>
            </p:nvSpPr>
            <p:spPr>
              <a:xfrm>
                <a:off x="3213912" y="5391815"/>
                <a:ext cx="507940" cy="4034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rtlCol="0" anchor="ctr" anchorCtr="0"/>
              <a:lstStyle/>
              <a:p>
                <a:pPr algn="ctr"/>
                <a:endParaRPr kumimoji="1" lang="ja-JP" altLang="en-US" sz="2400" baseline="-25000" dirty="0"/>
              </a:p>
            </p:txBody>
          </p:sp>
          <p:sp>
            <p:nvSpPr>
              <p:cNvPr id="93" name="正方形/長方形 92"/>
              <p:cNvSpPr/>
              <p:nvPr/>
            </p:nvSpPr>
            <p:spPr>
              <a:xfrm>
                <a:off x="3724896" y="5394805"/>
                <a:ext cx="507940" cy="4034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rtlCol="0" anchor="ctr" anchorCtr="0"/>
              <a:lstStyle/>
              <a:p>
                <a:pPr algn="ctr"/>
                <a:endParaRPr kumimoji="1" lang="ja-JP" altLang="en-US" sz="2400" baseline="-25000" dirty="0"/>
              </a:p>
            </p:txBody>
          </p:sp>
          <p:sp>
            <p:nvSpPr>
              <p:cNvPr id="86" name="正方形/長方形 85"/>
              <p:cNvSpPr/>
              <p:nvPr/>
            </p:nvSpPr>
            <p:spPr>
              <a:xfrm>
                <a:off x="3213912" y="5893842"/>
                <a:ext cx="507940" cy="4034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rtlCol="0" anchor="ctr" anchorCtr="0"/>
              <a:lstStyle/>
              <a:p>
                <a:pPr algn="ctr"/>
                <a:endParaRPr kumimoji="1" lang="ja-JP" altLang="en-US" sz="2400" baseline="-25000" dirty="0"/>
              </a:p>
            </p:txBody>
          </p:sp>
          <p:sp>
            <p:nvSpPr>
              <p:cNvPr id="87" name="正方形/長方形 86"/>
              <p:cNvSpPr/>
              <p:nvPr/>
            </p:nvSpPr>
            <p:spPr>
              <a:xfrm>
                <a:off x="3724896" y="5896832"/>
                <a:ext cx="507940" cy="4034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rtlCol="0" anchor="ctr" anchorCtr="0"/>
              <a:lstStyle/>
              <a:p>
                <a:pPr algn="ctr"/>
                <a:endParaRPr kumimoji="1" lang="ja-JP" altLang="en-US" sz="2400" baseline="-25000" dirty="0"/>
              </a:p>
            </p:txBody>
          </p:sp>
          <p:grpSp>
            <p:nvGrpSpPr>
              <p:cNvPr id="135" name="図形グループ 134"/>
              <p:cNvGrpSpPr/>
              <p:nvPr/>
            </p:nvGrpSpPr>
            <p:grpSpPr>
              <a:xfrm>
                <a:off x="3164487" y="5341066"/>
                <a:ext cx="1120818" cy="995984"/>
                <a:chOff x="773697" y="4282467"/>
                <a:chExt cx="1120818" cy="995984"/>
              </a:xfrm>
            </p:grpSpPr>
            <p:sp>
              <p:nvSpPr>
                <p:cNvPr id="136" name="正方形/長方形 135"/>
                <p:cNvSpPr/>
                <p:nvPr/>
              </p:nvSpPr>
              <p:spPr>
                <a:xfrm>
                  <a:off x="773697" y="4282467"/>
                  <a:ext cx="1120818" cy="995984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" name="フリーフォーム 136"/>
                <p:cNvSpPr/>
                <p:nvPr/>
              </p:nvSpPr>
              <p:spPr>
                <a:xfrm>
                  <a:off x="970194" y="4579881"/>
                  <a:ext cx="759295" cy="445829"/>
                </a:xfrm>
                <a:custGeom>
                  <a:avLst/>
                  <a:gdLst>
                    <a:gd name="connsiteX0" fmla="*/ 0 w 540465"/>
                    <a:gd name="connsiteY0" fmla="*/ 0 h 445829"/>
                    <a:gd name="connsiteX1" fmla="*/ 540465 w 540465"/>
                    <a:gd name="connsiteY1" fmla="*/ 0 h 445829"/>
                    <a:gd name="connsiteX2" fmla="*/ 40535 w 540465"/>
                    <a:gd name="connsiteY2" fmla="*/ 445829 h 445829"/>
                    <a:gd name="connsiteX3" fmla="*/ 540465 w 540465"/>
                    <a:gd name="connsiteY3" fmla="*/ 445829 h 445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0465" h="445829">
                      <a:moveTo>
                        <a:pt x="0" y="0"/>
                      </a:moveTo>
                      <a:lnTo>
                        <a:pt x="540465" y="0"/>
                      </a:lnTo>
                      <a:lnTo>
                        <a:pt x="40535" y="445829"/>
                      </a:lnTo>
                      <a:lnTo>
                        <a:pt x="540465" y="445829"/>
                      </a:lnTo>
                    </a:path>
                  </a:pathLst>
                </a:custGeom>
                <a:ln w="76200" cmpd="sng"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67" name="右矢印 166"/>
            <p:cNvSpPr/>
            <p:nvPr/>
          </p:nvSpPr>
          <p:spPr>
            <a:xfrm>
              <a:off x="6004595" y="4887337"/>
              <a:ext cx="311584" cy="157048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右矢印 167"/>
            <p:cNvSpPr/>
            <p:nvPr/>
          </p:nvSpPr>
          <p:spPr>
            <a:xfrm>
              <a:off x="7241981" y="4878367"/>
              <a:ext cx="311584" cy="157048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右矢印 168"/>
            <p:cNvSpPr/>
            <p:nvPr/>
          </p:nvSpPr>
          <p:spPr>
            <a:xfrm>
              <a:off x="6004595" y="5936463"/>
              <a:ext cx="311584" cy="157048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右矢印 169"/>
            <p:cNvSpPr/>
            <p:nvPr/>
          </p:nvSpPr>
          <p:spPr>
            <a:xfrm>
              <a:off x="7241981" y="5937736"/>
              <a:ext cx="311584" cy="157048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2" name="カギ線コネクタ 171"/>
            <p:cNvCxnSpPr>
              <a:stCxn id="133" idx="3"/>
              <a:endCxn id="124" idx="1"/>
            </p:cNvCxnSpPr>
            <p:nvPr/>
          </p:nvCxnSpPr>
          <p:spPr>
            <a:xfrm flipH="1">
              <a:off x="4971338" y="4951796"/>
              <a:ext cx="3582752" cy="1059867"/>
            </a:xfrm>
            <a:prstGeom prst="bentConnector5">
              <a:avLst>
                <a:gd name="adj1" fmla="val -6381"/>
                <a:gd name="adj2" fmla="val 50000"/>
                <a:gd name="adj3" fmla="val 106381"/>
              </a:avLst>
            </a:prstGeom>
            <a:ln w="57150" cmpd="sng"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テキスト ボックス 37"/>
          <p:cNvSpPr txBox="1"/>
          <p:nvPr/>
        </p:nvSpPr>
        <p:spPr>
          <a:xfrm>
            <a:off x="5004470" y="4012831"/>
            <a:ext cx="3351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空間・時間ブロッキングした実行順序</a:t>
            </a:r>
            <a:endParaRPr kumimoji="1" lang="ja-JP" altLang="en-US" sz="1600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5270148" y="6357222"/>
            <a:ext cx="2800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/>
              <a:t>for</a:t>
            </a:r>
            <a:r>
              <a:rPr kumimoji="1" lang="ja-JP" altLang="en-US" sz="1600" dirty="0" smtClean="0"/>
              <a:t>文を使った場合の実行順序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8456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拡散方程式のプログラム例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Sakurako Soh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7482-58D7-234F-8935-39A1214C1B53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3323" y="2251797"/>
            <a:ext cx="7707488" cy="1297024"/>
          </a:xfrm>
          <a:prstGeom prst="rect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 wrap="square" tIns="93600" bIns="93600" rtlCol="0">
            <a:spAutoFit/>
          </a:bodyPr>
          <a:lstStyle/>
          <a:p>
            <a:r>
              <a:rPr lang="en-US" altLang="ja-JP" dirty="0">
                <a:latin typeface="Consolas"/>
                <a:cs typeface="Consolas"/>
              </a:rPr>
              <a:t>Grid&lt;Cell&gt; </a:t>
            </a:r>
            <a:r>
              <a:rPr lang="en-US" altLang="ja-JP" dirty="0" smtClean="0">
                <a:latin typeface="Consolas"/>
                <a:cs typeface="Consolas"/>
              </a:rPr>
              <a:t>grid </a:t>
            </a:r>
            <a:r>
              <a:rPr lang="en-US" altLang="ja-JP" dirty="0">
                <a:latin typeface="Consolas"/>
                <a:cs typeface="Consolas"/>
              </a:rPr>
              <a:t>= </a:t>
            </a:r>
            <a:r>
              <a:rPr lang="en-US" altLang="ja-JP" dirty="0">
                <a:solidFill>
                  <a:srgbClr val="660066"/>
                </a:solidFill>
                <a:latin typeface="Consolas"/>
                <a:cs typeface="Consolas"/>
              </a:rPr>
              <a:t>new</a:t>
            </a:r>
            <a:r>
              <a:rPr lang="en-US" altLang="ja-JP" dirty="0">
                <a:latin typeface="Consolas"/>
                <a:cs typeface="Consolas"/>
              </a:rPr>
              <a:t> Grid&lt;Cell&gt;(...);</a:t>
            </a:r>
          </a:p>
          <a:p>
            <a:r>
              <a:rPr lang="en-US" altLang="ja-JP" dirty="0">
                <a:solidFill>
                  <a:srgbClr val="660066"/>
                </a:solidFill>
                <a:latin typeface="Consolas"/>
                <a:cs typeface="Consolas"/>
              </a:rPr>
              <a:t>double</a:t>
            </a:r>
            <a:r>
              <a:rPr lang="en-US" altLang="ja-JP" dirty="0">
                <a:latin typeface="Consolas"/>
                <a:cs typeface="Consolas"/>
              </a:rPr>
              <a:t> max = </a:t>
            </a:r>
            <a:r>
              <a:rPr lang="en-US" altLang="ja-JP" dirty="0" err="1" smtClean="0">
                <a:latin typeface="Consolas"/>
                <a:cs typeface="Consolas"/>
              </a:rPr>
              <a:t>grid.parallel</a:t>
            </a:r>
            <a:r>
              <a:rPr lang="en-US" altLang="ja-JP" dirty="0" smtClean="0">
                <a:latin typeface="Consolas"/>
                <a:cs typeface="Consolas"/>
              </a:rPr>
              <a:t>()</a:t>
            </a:r>
          </a:p>
          <a:p>
            <a:r>
              <a:rPr lang="en-US" altLang="ja-JP" dirty="0" smtClean="0">
                <a:latin typeface="Consolas"/>
                <a:cs typeface="Consolas"/>
              </a:rPr>
              <a:t>                 .map(</a:t>
            </a:r>
            <a:r>
              <a:rPr lang="en-US" altLang="ja-JP" dirty="0" err="1" smtClean="0">
                <a:solidFill>
                  <a:schemeClr val="accent1"/>
                </a:solidFill>
                <a:latin typeface="Consolas"/>
                <a:cs typeface="Consolas"/>
              </a:rPr>
              <a:t>Cell#calc</a:t>
            </a:r>
            <a:r>
              <a:rPr lang="en-US" altLang="ja-JP" dirty="0" smtClean="0">
                <a:latin typeface="Consolas"/>
                <a:cs typeface="Consolas"/>
              </a:rPr>
              <a:t>)</a:t>
            </a:r>
          </a:p>
          <a:p>
            <a:r>
              <a:rPr lang="en-US" altLang="ja-JP" dirty="0">
                <a:latin typeface="Consolas"/>
                <a:cs typeface="Consolas"/>
              </a:rPr>
              <a:t> </a:t>
            </a:r>
            <a:r>
              <a:rPr lang="en-US" altLang="ja-JP" dirty="0" smtClean="0">
                <a:latin typeface="Consolas"/>
                <a:cs typeface="Consolas"/>
              </a:rPr>
              <a:t>                .</a:t>
            </a:r>
            <a:r>
              <a:rPr lang="en-US" altLang="ja-JP" dirty="0">
                <a:latin typeface="Consolas"/>
                <a:cs typeface="Consolas"/>
              </a:rPr>
              <a:t>max()</a:t>
            </a:r>
            <a:r>
              <a:rPr lang="en-US" altLang="ja-JP" dirty="0" smtClean="0">
                <a:latin typeface="Consolas"/>
                <a:cs typeface="Consolas"/>
              </a:rPr>
              <a:t>;</a:t>
            </a:r>
            <a:endParaRPr lang="ja-JP" altLang="en-US" dirty="0">
              <a:latin typeface="Consolas"/>
              <a:cs typeface="Consola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5762" y="1748666"/>
            <a:ext cx="2216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tx2"/>
                </a:solidFill>
              </a:rPr>
              <a:t>Client code</a:t>
            </a:r>
            <a:endParaRPr kumimoji="1" lang="ja-JP" altLang="en-US" sz="2800" b="1" dirty="0">
              <a:solidFill>
                <a:schemeClr val="tx2"/>
              </a:solidFill>
            </a:endParaRPr>
          </a:p>
        </p:txBody>
      </p:sp>
      <p:grpSp>
        <p:nvGrpSpPr>
          <p:cNvPr id="8" name="図形グループ 7"/>
          <p:cNvGrpSpPr/>
          <p:nvPr/>
        </p:nvGrpSpPr>
        <p:grpSpPr>
          <a:xfrm>
            <a:off x="457202" y="4287584"/>
            <a:ext cx="8296035" cy="2128021"/>
            <a:chOff x="539047" y="1112283"/>
            <a:chExt cx="8296036" cy="2128021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539047" y="1112283"/>
              <a:ext cx="8296036" cy="2128021"/>
            </a:xfrm>
            <a:prstGeom prst="rect">
              <a:avLst/>
            </a:prstGeom>
            <a:noFill/>
            <a:ln w="38100" cmpd="sng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txBody>
            <a:bodyPr wrap="square" tIns="93600" bIns="93600" rtlCol="0">
              <a:spAutoFit/>
            </a:bodyPr>
            <a:lstStyle/>
            <a:p>
              <a:r>
                <a:rPr lang="en-US" altLang="ja-JP" dirty="0" smtClean="0">
                  <a:solidFill>
                    <a:srgbClr val="660066"/>
                  </a:solidFill>
                  <a:latin typeface="Consolas"/>
                  <a:cs typeface="Consolas"/>
                </a:rPr>
                <a:t>double</a:t>
              </a:r>
              <a:r>
                <a:rPr lang="en-US" altLang="ja-JP" dirty="0" smtClean="0">
                  <a:latin typeface="Consolas"/>
                  <a:cs typeface="Consolas"/>
                </a:rPr>
                <a:t> </a:t>
              </a:r>
              <a:r>
                <a:rPr lang="en-US" altLang="ja-JP" dirty="0" err="1" smtClean="0">
                  <a:latin typeface="Consolas"/>
                  <a:cs typeface="Consolas"/>
                </a:rPr>
                <a:t>calc</a:t>
              </a:r>
              <a:r>
                <a:rPr lang="en-US" altLang="ja-JP" dirty="0" smtClean="0">
                  <a:latin typeface="Consolas"/>
                  <a:cs typeface="Consolas"/>
                </a:rPr>
                <a:t>(</a:t>
              </a:r>
              <a:r>
                <a:rPr lang="en-US" altLang="ja-JP" dirty="0" err="1" smtClean="0">
                  <a:solidFill>
                    <a:srgbClr val="660066"/>
                  </a:solidFill>
                  <a:latin typeface="Consolas"/>
                  <a:cs typeface="Consolas"/>
                </a:rPr>
                <a:t>int</a:t>
              </a:r>
              <a:r>
                <a:rPr lang="en-US" altLang="ja-JP" dirty="0" smtClean="0">
                  <a:latin typeface="Consolas"/>
                  <a:cs typeface="Consolas"/>
                </a:rPr>
                <a:t> </a:t>
              </a:r>
              <a:r>
                <a:rPr lang="en-US" altLang="ja-JP" dirty="0" err="1" smtClean="0">
                  <a:latin typeface="Consolas"/>
                  <a:cs typeface="Consolas"/>
                </a:rPr>
                <a:t>i</a:t>
              </a:r>
              <a:r>
                <a:rPr lang="en-US" altLang="ja-JP" dirty="0" smtClean="0">
                  <a:latin typeface="Consolas"/>
                  <a:cs typeface="Consolas"/>
                </a:rPr>
                <a:t>, </a:t>
              </a:r>
              <a:r>
                <a:rPr lang="en-US" altLang="ja-JP" dirty="0" err="1" smtClean="0">
                  <a:solidFill>
                    <a:srgbClr val="660066"/>
                  </a:solidFill>
                  <a:latin typeface="Consolas"/>
                  <a:cs typeface="Consolas"/>
                </a:rPr>
                <a:t>int</a:t>
              </a:r>
              <a:r>
                <a:rPr lang="en-US" altLang="ja-JP" dirty="0" smtClean="0">
                  <a:latin typeface="Consolas"/>
                  <a:cs typeface="Consolas"/>
                </a:rPr>
                <a:t> j) </a:t>
              </a:r>
              <a:r>
                <a:rPr lang="en-US" altLang="ja-JP" dirty="0" smtClean="0">
                  <a:solidFill>
                    <a:srgbClr val="FF0000"/>
                  </a:solidFill>
                  <a:latin typeface="Consolas"/>
                  <a:cs typeface="Consolas"/>
                </a:rPr>
                <a:t>&lt;*, *&gt;</a:t>
              </a:r>
              <a:r>
                <a:rPr lang="en-US" altLang="ja-JP" dirty="0" smtClean="0">
                  <a:latin typeface="Consolas"/>
                  <a:cs typeface="Consolas"/>
                </a:rPr>
                <a:t> {</a:t>
              </a:r>
            </a:p>
            <a:p>
              <a:r>
                <a:rPr lang="en-US" altLang="ja-JP" dirty="0">
                  <a:latin typeface="Consolas"/>
                  <a:cs typeface="Consolas"/>
                </a:rPr>
                <a:t>	</a:t>
              </a:r>
              <a:r>
                <a:rPr lang="en-US" altLang="ja-JP" dirty="0" smtClean="0">
                  <a:latin typeface="Consolas"/>
                  <a:cs typeface="Consolas"/>
                </a:rPr>
                <a:t>……</a:t>
              </a:r>
            </a:p>
            <a:p>
              <a:r>
                <a:rPr lang="en-US" altLang="ja-JP" dirty="0" smtClean="0">
                  <a:latin typeface="Consolas"/>
                  <a:cs typeface="Consolas"/>
                </a:rPr>
                <a:t>	</a:t>
              </a:r>
              <a:r>
                <a:rPr lang="en-US" altLang="ja-JP" dirty="0" smtClean="0">
                  <a:solidFill>
                    <a:srgbClr val="660066"/>
                  </a:solidFill>
                  <a:latin typeface="Consolas"/>
                  <a:cs typeface="Consolas"/>
                </a:rPr>
                <a:t>double</a:t>
              </a:r>
              <a:r>
                <a:rPr lang="en-US" altLang="ja-JP" dirty="0" smtClean="0">
                  <a:latin typeface="Consolas"/>
                  <a:cs typeface="Consolas"/>
                </a:rPr>
                <a:t> </a:t>
              </a:r>
              <a:r>
                <a:rPr lang="en-US" altLang="ja-JP" dirty="0" err="1" smtClean="0">
                  <a:latin typeface="Consolas"/>
                  <a:cs typeface="Consolas"/>
                </a:rPr>
                <a:t>curr</a:t>
              </a:r>
              <a:r>
                <a:rPr lang="en-US" altLang="ja-JP" dirty="0" smtClean="0">
                  <a:latin typeface="Consolas"/>
                  <a:cs typeface="Consolas"/>
                </a:rPr>
                <a:t> = </a:t>
              </a:r>
              <a:r>
                <a:rPr lang="en-US" altLang="ja-JP" dirty="0" err="1" smtClean="0">
                  <a:latin typeface="Consolas"/>
                  <a:cs typeface="Consolas"/>
                </a:rPr>
                <a:t>grid.cell</a:t>
              </a:r>
              <a:r>
                <a:rPr lang="en-US" altLang="ja-JP" dirty="0" smtClean="0">
                  <a:latin typeface="Consolas"/>
                  <a:cs typeface="Consolas"/>
                </a:rPr>
                <a:t>(</a:t>
              </a:r>
              <a:r>
                <a:rPr lang="en-US" altLang="ja-JP" dirty="0" err="1" smtClean="0">
                  <a:latin typeface="Consolas"/>
                  <a:cs typeface="Consolas"/>
                </a:rPr>
                <a:t>i</a:t>
              </a:r>
              <a:r>
                <a:rPr lang="en-US" altLang="ja-JP" dirty="0" smtClean="0">
                  <a:latin typeface="Consolas"/>
                  <a:cs typeface="Consolas"/>
                </a:rPr>
                <a:t>, j</a:t>
              </a:r>
              <a:r>
                <a:rPr lang="en-US" altLang="ja-JP" dirty="0">
                  <a:latin typeface="Consolas"/>
                  <a:cs typeface="Consolas"/>
                </a:rPr>
                <a:t>)</a:t>
              </a:r>
              <a:r>
                <a:rPr lang="en-US" altLang="ja-JP" dirty="0" smtClean="0">
                  <a:latin typeface="Consolas"/>
                  <a:cs typeface="Consolas"/>
                </a:rPr>
                <a:t>;</a:t>
              </a:r>
            </a:p>
            <a:p>
              <a:r>
                <a:rPr lang="en-US" altLang="ja-JP" dirty="0">
                  <a:latin typeface="Consolas"/>
                  <a:cs typeface="Consolas"/>
                </a:rPr>
                <a:t>	</a:t>
              </a:r>
              <a:r>
                <a:rPr lang="en-US" altLang="ja-JP" dirty="0" smtClean="0">
                  <a:solidFill>
                    <a:srgbClr val="660066"/>
                  </a:solidFill>
                  <a:latin typeface="Consolas"/>
                  <a:cs typeface="Consolas"/>
                </a:rPr>
                <a:t>double</a:t>
              </a:r>
              <a:r>
                <a:rPr lang="en-US" altLang="ja-JP" dirty="0" smtClean="0">
                  <a:latin typeface="Consolas"/>
                  <a:cs typeface="Consolas"/>
                </a:rPr>
                <a:t> next = (</a:t>
              </a:r>
              <a:r>
                <a:rPr lang="en-US" altLang="ja-JP" dirty="0" err="1" smtClean="0">
                  <a:latin typeface="Consolas"/>
                  <a:cs typeface="Consolas"/>
                </a:rPr>
                <a:t>grid.cell</a:t>
              </a:r>
              <a:r>
                <a:rPr lang="en-US" altLang="ja-JP" dirty="0">
                  <a:latin typeface="Consolas"/>
                  <a:cs typeface="Consolas"/>
                </a:rPr>
                <a:t>(</a:t>
              </a:r>
              <a:r>
                <a:rPr lang="en-US" altLang="ja-JP" dirty="0" smtClean="0">
                  <a:latin typeface="Consolas"/>
                  <a:cs typeface="Consolas"/>
                </a:rPr>
                <a:t>i+1, j</a:t>
              </a:r>
              <a:r>
                <a:rPr lang="en-US" altLang="ja-JP" dirty="0">
                  <a:latin typeface="Consolas"/>
                  <a:cs typeface="Consolas"/>
                </a:rPr>
                <a:t>)</a:t>
              </a:r>
              <a:r>
                <a:rPr lang="en-US" altLang="ja-JP" dirty="0" smtClean="0">
                  <a:latin typeface="Consolas"/>
                  <a:cs typeface="Consolas"/>
                </a:rPr>
                <a:t> + …… + </a:t>
              </a:r>
              <a:r>
                <a:rPr lang="en-US" altLang="ja-JP" dirty="0" err="1" smtClean="0">
                  <a:latin typeface="Consolas"/>
                  <a:cs typeface="Consolas"/>
                </a:rPr>
                <a:t>grid.cell</a:t>
              </a:r>
              <a:r>
                <a:rPr lang="en-US" altLang="ja-JP" dirty="0" smtClean="0">
                  <a:latin typeface="Consolas"/>
                  <a:cs typeface="Consolas"/>
                </a:rPr>
                <a:t>(</a:t>
              </a:r>
              <a:r>
                <a:rPr lang="en-US" altLang="ja-JP" dirty="0" err="1" smtClean="0">
                  <a:latin typeface="Consolas"/>
                  <a:cs typeface="Consolas"/>
                </a:rPr>
                <a:t>i</a:t>
              </a:r>
              <a:r>
                <a:rPr lang="en-US" altLang="ja-JP" dirty="0" smtClean="0">
                  <a:latin typeface="Consolas"/>
                  <a:cs typeface="Consolas"/>
                </a:rPr>
                <a:t>, j-1))/4;</a:t>
              </a:r>
            </a:p>
            <a:p>
              <a:r>
                <a:rPr lang="en-US" altLang="ja-JP" dirty="0">
                  <a:latin typeface="Consolas"/>
                  <a:cs typeface="Consolas"/>
                </a:rPr>
                <a:t>	</a:t>
              </a:r>
              <a:r>
                <a:rPr lang="en-US" altLang="ja-JP" dirty="0" err="1" smtClean="0">
                  <a:latin typeface="Consolas"/>
                  <a:cs typeface="Consolas"/>
                </a:rPr>
                <a:t>grid.setNextVal</a:t>
              </a:r>
              <a:r>
                <a:rPr lang="en-US" altLang="ja-JP" dirty="0" smtClean="0">
                  <a:latin typeface="Consolas"/>
                  <a:cs typeface="Consolas"/>
                </a:rPr>
                <a:t>(next);</a:t>
              </a:r>
            </a:p>
            <a:p>
              <a:r>
                <a:rPr lang="en-US" altLang="ja-JP" dirty="0">
                  <a:latin typeface="Consolas"/>
                  <a:cs typeface="Consolas"/>
                </a:rPr>
                <a:t>	</a:t>
              </a:r>
              <a:r>
                <a:rPr lang="en-US" altLang="ja-JP" dirty="0" smtClean="0">
                  <a:solidFill>
                    <a:srgbClr val="660066"/>
                  </a:solidFill>
                  <a:latin typeface="Consolas"/>
                  <a:cs typeface="Consolas"/>
                </a:rPr>
                <a:t>return</a:t>
              </a:r>
              <a:r>
                <a:rPr lang="en-US" altLang="ja-JP" dirty="0" smtClean="0">
                  <a:latin typeface="Consolas"/>
                  <a:cs typeface="Consolas"/>
                </a:rPr>
                <a:t> </a:t>
              </a:r>
              <a:r>
                <a:rPr lang="en-US" altLang="ja-JP" dirty="0" err="1" smtClean="0">
                  <a:latin typeface="Consolas"/>
                  <a:cs typeface="Consolas"/>
                </a:rPr>
                <a:t>Math.abs</a:t>
              </a:r>
              <a:r>
                <a:rPr lang="en-US" altLang="ja-JP" dirty="0" smtClean="0">
                  <a:latin typeface="Consolas"/>
                  <a:cs typeface="Consolas"/>
                </a:rPr>
                <a:t>(</a:t>
              </a:r>
              <a:r>
                <a:rPr lang="en-US" altLang="ja-JP" dirty="0" err="1" smtClean="0">
                  <a:latin typeface="Consolas"/>
                  <a:cs typeface="Consolas"/>
                </a:rPr>
                <a:t>curr</a:t>
              </a:r>
              <a:r>
                <a:rPr lang="en-US" altLang="ja-JP" dirty="0" smtClean="0">
                  <a:latin typeface="Consolas"/>
                  <a:cs typeface="Consolas"/>
                </a:rPr>
                <a:t>-next);</a:t>
              </a:r>
            </a:p>
            <a:p>
              <a:r>
                <a:rPr lang="en-US" altLang="ja-JP" dirty="0" smtClean="0">
                  <a:latin typeface="Consolas"/>
                  <a:cs typeface="Consolas"/>
                </a:rPr>
                <a:t>}</a:t>
              </a:r>
              <a:endParaRPr kumimoji="1" lang="ja-JP" altLang="en-US" dirty="0">
                <a:latin typeface="Consolas"/>
                <a:cs typeface="Consolas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137680" y="2625503"/>
              <a:ext cx="367800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b="1" dirty="0" smtClean="0">
                  <a:solidFill>
                    <a:schemeClr val="tx2">
                      <a:lumMod val="75000"/>
                    </a:schemeClr>
                  </a:solidFill>
                  <a:cs typeface="Consolas"/>
                </a:rPr>
                <a:t>中心領域</a:t>
              </a:r>
              <a:r>
                <a:rPr lang="en-US" altLang="ja-JP" sz="3200" b="1" dirty="0" smtClean="0">
                  <a:solidFill>
                    <a:schemeClr val="tx2">
                      <a:lumMod val="75000"/>
                    </a:schemeClr>
                  </a:solidFill>
                  <a:cs typeface="Consolas"/>
                </a:rPr>
                <a:t> </a:t>
              </a:r>
              <a:r>
                <a:rPr kumimoji="1" lang="en-US" altLang="ja-JP" sz="3200" b="1" dirty="0" smtClean="0">
                  <a:solidFill>
                    <a:schemeClr val="tx2">
                      <a:lumMod val="75000"/>
                    </a:schemeClr>
                  </a:solidFill>
                  <a:cs typeface="Consolas"/>
                </a:rPr>
                <a:t>(Default)</a:t>
              </a:r>
              <a:endParaRPr kumimoji="1" lang="ja-JP" altLang="en-US" sz="3200" b="1" dirty="0">
                <a:solidFill>
                  <a:schemeClr val="tx2">
                    <a:lumMod val="75000"/>
                  </a:schemeClr>
                </a:solidFill>
                <a:cs typeface="Consolas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349106" y="3757363"/>
            <a:ext cx="2784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646B86"/>
                </a:solidFill>
              </a:rPr>
              <a:t>Kernel function</a:t>
            </a:r>
            <a:endParaRPr kumimoji="1" lang="ja-JP" altLang="en-US" sz="2800" b="1" dirty="0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7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539048" y="1076031"/>
            <a:ext cx="8296037" cy="3236017"/>
          </a:xfrm>
          <a:prstGeom prst="rect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 wrap="square" tIns="93600" bIns="93600" rtlCol="0">
            <a:spAutoFit/>
          </a:bodyPr>
          <a:lstStyle/>
          <a:p>
            <a:r>
              <a:rPr lang="en-US" altLang="ja-JP" dirty="0" smtClean="0">
                <a:solidFill>
                  <a:srgbClr val="660066"/>
                </a:solidFill>
                <a:latin typeface="Consolas"/>
                <a:cs typeface="Consolas"/>
              </a:rPr>
              <a:t>double</a:t>
            </a:r>
            <a:r>
              <a:rPr lang="en-US" altLang="ja-JP" dirty="0" smtClean="0">
                <a:latin typeface="Consolas"/>
                <a:cs typeface="Consolas"/>
              </a:rPr>
              <a:t> </a:t>
            </a:r>
            <a:r>
              <a:rPr lang="en-US" altLang="ja-JP" dirty="0" err="1" smtClean="0">
                <a:latin typeface="Consolas"/>
                <a:cs typeface="Consolas"/>
              </a:rPr>
              <a:t>calc</a:t>
            </a:r>
            <a:r>
              <a:rPr lang="en-US" altLang="ja-JP" dirty="0" smtClean="0">
                <a:latin typeface="Consolas"/>
                <a:cs typeface="Consolas"/>
              </a:rPr>
              <a:t>(</a:t>
            </a:r>
            <a:r>
              <a:rPr lang="en-US" altLang="ja-JP" dirty="0" err="1" smtClean="0">
                <a:solidFill>
                  <a:srgbClr val="660066"/>
                </a:solidFill>
                <a:latin typeface="Consolas"/>
                <a:cs typeface="Consolas"/>
              </a:rPr>
              <a:t>int</a:t>
            </a:r>
            <a:r>
              <a:rPr lang="en-US" altLang="ja-JP" dirty="0" smtClean="0">
                <a:latin typeface="Consolas"/>
                <a:cs typeface="Consolas"/>
              </a:rPr>
              <a:t> </a:t>
            </a:r>
            <a:r>
              <a:rPr lang="en-US" altLang="ja-JP" dirty="0" err="1" smtClean="0">
                <a:latin typeface="Consolas"/>
                <a:cs typeface="Consolas"/>
              </a:rPr>
              <a:t>i</a:t>
            </a:r>
            <a:r>
              <a:rPr lang="en-US" altLang="ja-JP" dirty="0" smtClean="0">
                <a:latin typeface="Consolas"/>
                <a:cs typeface="Consolas"/>
              </a:rPr>
              <a:t>, </a:t>
            </a:r>
            <a:r>
              <a:rPr lang="en-US" altLang="ja-JP" dirty="0" err="1" smtClean="0">
                <a:solidFill>
                  <a:srgbClr val="660066"/>
                </a:solidFill>
                <a:latin typeface="Consolas"/>
                <a:cs typeface="Consolas"/>
              </a:rPr>
              <a:t>int</a:t>
            </a:r>
            <a:r>
              <a:rPr lang="en-US" altLang="ja-JP" dirty="0" smtClean="0">
                <a:latin typeface="Consolas"/>
                <a:cs typeface="Consolas"/>
              </a:rPr>
              <a:t> j) </a:t>
            </a:r>
            <a:r>
              <a:rPr lang="en-US" altLang="ja-JP" dirty="0" smtClean="0">
                <a:solidFill>
                  <a:srgbClr val="FF0000"/>
                </a:solidFill>
                <a:latin typeface="Consolas"/>
                <a:cs typeface="Consolas"/>
              </a:rPr>
              <a:t>&lt;MAX_X-1,?&gt; precedes &lt;MAX_X-1, *&gt;</a:t>
            </a:r>
            <a:r>
              <a:rPr lang="en-US" altLang="ja-JP" dirty="0" smtClean="0">
                <a:latin typeface="Consolas"/>
                <a:cs typeface="Consolas"/>
              </a:rPr>
              <a:t> {</a:t>
            </a:r>
          </a:p>
          <a:p>
            <a:r>
              <a:rPr lang="en-US" altLang="ja-JP" dirty="0">
                <a:latin typeface="Consolas"/>
                <a:cs typeface="Consolas"/>
              </a:rPr>
              <a:t>	</a:t>
            </a:r>
            <a:r>
              <a:rPr lang="en-US" altLang="ja-JP" dirty="0" smtClean="0">
                <a:latin typeface="Consolas"/>
                <a:cs typeface="Consolas"/>
              </a:rPr>
              <a:t>……</a:t>
            </a:r>
            <a:endParaRPr lang="ja-JP" altLang="en-US" dirty="0" smtClean="0">
              <a:latin typeface="Consolas"/>
              <a:cs typeface="Consolas"/>
            </a:endParaRPr>
          </a:p>
          <a:p>
            <a:r>
              <a:rPr lang="en-US" altLang="ja-JP" dirty="0">
                <a:latin typeface="Consolas"/>
                <a:cs typeface="Consolas"/>
              </a:rPr>
              <a:t>	</a:t>
            </a:r>
            <a:r>
              <a:rPr lang="en-US" altLang="ja-JP" dirty="0" smtClean="0">
                <a:latin typeface="Consolas"/>
                <a:cs typeface="Consolas"/>
              </a:rPr>
              <a:t>Request[] </a:t>
            </a:r>
            <a:r>
              <a:rPr lang="en-US" altLang="ja-JP" dirty="0" err="1" smtClean="0">
                <a:latin typeface="Consolas"/>
                <a:cs typeface="Consolas"/>
              </a:rPr>
              <a:t>reqs</a:t>
            </a:r>
            <a:r>
              <a:rPr lang="en-US" altLang="ja-JP" dirty="0" smtClean="0">
                <a:latin typeface="Consolas"/>
                <a:cs typeface="Consolas"/>
              </a:rPr>
              <a:t>;</a:t>
            </a:r>
          </a:p>
          <a:p>
            <a:r>
              <a:rPr lang="en-US" altLang="ja-JP" dirty="0">
                <a:latin typeface="Consolas"/>
                <a:cs typeface="Consolas"/>
              </a:rPr>
              <a:t>	</a:t>
            </a:r>
            <a:r>
              <a:rPr lang="en-US" altLang="ja-JP" dirty="0" smtClean="0">
                <a:latin typeface="Consolas"/>
                <a:cs typeface="Consolas"/>
              </a:rPr>
              <a:t>if(</a:t>
            </a:r>
            <a:r>
              <a:rPr lang="en-US" altLang="ja-JP" dirty="0" err="1" smtClean="0">
                <a:latin typeface="Consolas"/>
                <a:cs typeface="Consolas"/>
              </a:rPr>
              <a:t>eastID</a:t>
            </a:r>
            <a:r>
              <a:rPr lang="en-US" altLang="ja-JP" dirty="0" smtClean="0">
                <a:latin typeface="Consolas"/>
                <a:cs typeface="Consolas"/>
              </a:rPr>
              <a:t> &gt;= 0){</a:t>
            </a:r>
          </a:p>
          <a:p>
            <a:r>
              <a:rPr lang="en-US" altLang="ja-JP" dirty="0" smtClean="0">
                <a:latin typeface="Consolas"/>
                <a:cs typeface="Consolas"/>
              </a:rPr>
              <a:t>		</a:t>
            </a:r>
            <a:r>
              <a:rPr lang="en-US" altLang="ja-JP" dirty="0" err="1" smtClean="0">
                <a:latin typeface="Consolas"/>
                <a:cs typeface="Consolas"/>
              </a:rPr>
              <a:t>reqs</a:t>
            </a:r>
            <a:r>
              <a:rPr lang="en-US" altLang="ja-JP" dirty="0" smtClean="0">
                <a:latin typeface="Consolas"/>
                <a:cs typeface="Consolas"/>
              </a:rPr>
              <a:t> = exchange(…); </a:t>
            </a:r>
            <a:r>
              <a:rPr lang="en-US" altLang="ja-JP" dirty="0" smtClean="0">
                <a:solidFill>
                  <a:srgbClr val="008000"/>
                </a:solidFill>
                <a:latin typeface="Consolas"/>
                <a:cs typeface="Consolas"/>
              </a:rPr>
              <a:t>// Exchange data by communication</a:t>
            </a:r>
          </a:p>
          <a:p>
            <a:r>
              <a:rPr lang="en-US" altLang="ja-JP" dirty="0" smtClean="0">
                <a:latin typeface="Consolas"/>
                <a:cs typeface="Consolas"/>
              </a:rPr>
              <a:t>		</a:t>
            </a:r>
            <a:r>
              <a:rPr lang="en-US" altLang="ja-JP" dirty="0" err="1" smtClean="0">
                <a:latin typeface="Consolas"/>
                <a:cs typeface="Consolas"/>
              </a:rPr>
              <a:t>Request.Waitall</a:t>
            </a:r>
            <a:r>
              <a:rPr lang="en-US" altLang="ja-JP" dirty="0" smtClean="0">
                <a:latin typeface="Consolas"/>
                <a:cs typeface="Consolas"/>
              </a:rPr>
              <a:t>(</a:t>
            </a:r>
            <a:r>
              <a:rPr lang="en-US" altLang="ja-JP" dirty="0" err="1" smtClean="0">
                <a:latin typeface="Consolas"/>
                <a:cs typeface="Consolas"/>
              </a:rPr>
              <a:t>reqs</a:t>
            </a:r>
            <a:r>
              <a:rPr lang="en-US" altLang="ja-JP" dirty="0" smtClean="0">
                <a:latin typeface="Consolas"/>
                <a:cs typeface="Consolas"/>
              </a:rPr>
              <a:t>); </a:t>
            </a:r>
            <a:r>
              <a:rPr lang="en-US" altLang="ja-JP" dirty="0" smtClean="0">
                <a:solidFill>
                  <a:srgbClr val="008000"/>
                </a:solidFill>
                <a:latin typeface="Consolas"/>
                <a:cs typeface="Consolas"/>
              </a:rPr>
              <a:t>/</a:t>
            </a:r>
            <a:r>
              <a:rPr lang="en-US" altLang="ja-JP" dirty="0">
                <a:solidFill>
                  <a:srgbClr val="008000"/>
                </a:solidFill>
                <a:latin typeface="Consolas"/>
                <a:cs typeface="Consolas"/>
              </a:rPr>
              <a:t>/  Synchronous </a:t>
            </a:r>
            <a:r>
              <a:rPr lang="en-US" altLang="ja-JP" dirty="0" smtClean="0">
                <a:solidFill>
                  <a:srgbClr val="008000"/>
                </a:solidFill>
                <a:latin typeface="Consolas"/>
                <a:cs typeface="Consolas"/>
              </a:rPr>
              <a:t>processing</a:t>
            </a:r>
            <a:endParaRPr lang="ja-JP" altLang="en-US" dirty="0" smtClean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ja-JP" altLang="en-US" dirty="0" smtClean="0">
                <a:latin typeface="Consolas"/>
                <a:cs typeface="Consolas"/>
              </a:rPr>
              <a:t>	</a:t>
            </a:r>
            <a:r>
              <a:rPr lang="en-US" altLang="ja-JP" dirty="0" smtClean="0">
                <a:latin typeface="Consolas"/>
                <a:cs typeface="Consolas"/>
              </a:rPr>
              <a:t>	unpack(…); </a:t>
            </a:r>
            <a:r>
              <a:rPr lang="en-US" altLang="ja-JP" dirty="0" smtClean="0">
                <a:solidFill>
                  <a:srgbClr val="008000"/>
                </a:solidFill>
                <a:latin typeface="Consolas"/>
                <a:cs typeface="Consolas"/>
              </a:rPr>
              <a:t>// Arrange received data</a:t>
            </a:r>
            <a:endParaRPr lang="en-US" altLang="ja-JP" dirty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en-US" altLang="ja-JP" dirty="0" smtClean="0">
                <a:latin typeface="Consolas"/>
                <a:cs typeface="Consolas"/>
              </a:rPr>
              <a:t>	}</a:t>
            </a:r>
          </a:p>
          <a:p>
            <a:r>
              <a:rPr lang="en-US" altLang="ja-JP" dirty="0" smtClean="0">
                <a:latin typeface="Consolas"/>
                <a:cs typeface="Consolas"/>
              </a:rPr>
              <a:t>	</a:t>
            </a:r>
            <a:r>
              <a:rPr lang="en-US" altLang="ja-JP" dirty="0" smtClean="0">
                <a:solidFill>
                  <a:srgbClr val="660066"/>
                </a:solidFill>
                <a:latin typeface="Consolas"/>
                <a:cs typeface="Consolas"/>
              </a:rPr>
              <a:t>return</a:t>
            </a:r>
            <a:r>
              <a:rPr lang="en-US" altLang="ja-JP" dirty="0" smtClean="0">
                <a:latin typeface="Consolas"/>
                <a:cs typeface="Consolas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Consolas"/>
                <a:cs typeface="Consolas"/>
              </a:rPr>
              <a:t>default.calc</a:t>
            </a:r>
            <a:r>
              <a:rPr lang="en-US" altLang="ja-JP" dirty="0" smtClean="0">
                <a:solidFill>
                  <a:srgbClr val="FF0000"/>
                </a:solidFill>
                <a:latin typeface="Consolas"/>
                <a:cs typeface="Consolas"/>
              </a:rPr>
              <a:t>(</a:t>
            </a:r>
            <a:r>
              <a:rPr lang="en-US" altLang="ja-JP" dirty="0" err="1" smtClean="0">
                <a:solidFill>
                  <a:srgbClr val="FF0000"/>
                </a:solidFill>
                <a:latin typeface="Consolas"/>
                <a:cs typeface="Consolas"/>
              </a:rPr>
              <a:t>i,j</a:t>
            </a:r>
            <a:r>
              <a:rPr lang="en-US" altLang="ja-JP" dirty="0" smtClean="0">
                <a:solidFill>
                  <a:srgbClr val="FF0000"/>
                </a:solidFill>
                <a:latin typeface="Consolas"/>
                <a:cs typeface="Consolas"/>
              </a:rPr>
              <a:t>); </a:t>
            </a:r>
            <a:r>
              <a:rPr lang="en-US" altLang="ja-JP" dirty="0" smtClean="0">
                <a:solidFill>
                  <a:srgbClr val="008000"/>
                </a:solidFill>
                <a:latin typeface="Consolas"/>
                <a:cs typeface="Consolas"/>
              </a:rPr>
              <a:t>// invoke the default method</a:t>
            </a:r>
            <a:endParaRPr lang="en-US" altLang="ja-JP" dirty="0" smtClean="0">
              <a:solidFill>
                <a:srgbClr val="FF0000"/>
              </a:solidFill>
              <a:latin typeface="Consolas"/>
              <a:cs typeface="Consolas"/>
            </a:endParaRPr>
          </a:p>
          <a:p>
            <a:r>
              <a:rPr lang="en-US" altLang="ja-JP" dirty="0" smtClean="0">
                <a:latin typeface="Consolas"/>
                <a:cs typeface="Consolas"/>
              </a:rPr>
              <a:t>}</a:t>
            </a:r>
          </a:p>
          <a:p>
            <a:endParaRPr lang="en-US" altLang="ja-JP" dirty="0" smtClean="0">
              <a:latin typeface="Consolas"/>
              <a:cs typeface="Consola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Sakurako Soh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7482-58D7-234F-8935-39A1214C1B53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5594" y="525789"/>
            <a:ext cx="4916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646B86"/>
                </a:solidFill>
              </a:rPr>
              <a:t>Customized kernel function</a:t>
            </a:r>
            <a:endParaRPr kumimoji="1" lang="ja-JP" altLang="en-US" sz="2800" b="1" dirty="0">
              <a:solidFill>
                <a:srgbClr val="646B86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55285" y="3680019"/>
            <a:ext cx="44244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3200" b="1" dirty="0" smtClean="0">
                <a:solidFill>
                  <a:schemeClr val="tx2">
                    <a:lumMod val="75000"/>
                  </a:schemeClr>
                </a:solidFill>
                <a:cs typeface="Consolas"/>
              </a:rPr>
              <a:t>袖領域</a:t>
            </a:r>
            <a:r>
              <a:rPr lang="en-US" altLang="ja-JP" sz="3200" b="1" dirty="0" smtClean="0">
                <a:solidFill>
                  <a:schemeClr val="tx2">
                    <a:lumMod val="75000"/>
                  </a:schemeClr>
                </a:solidFill>
                <a:cs typeface="Consolas"/>
              </a:rPr>
              <a:t> </a:t>
            </a:r>
            <a:r>
              <a:rPr kumimoji="1" lang="en-US" altLang="ja-JP" sz="3200" b="1" dirty="0" smtClean="0">
                <a:solidFill>
                  <a:schemeClr val="tx2">
                    <a:lumMod val="75000"/>
                  </a:schemeClr>
                </a:solidFill>
                <a:cs typeface="Consolas"/>
              </a:rPr>
              <a:t>(The first entry)</a:t>
            </a:r>
            <a:endParaRPr kumimoji="1" lang="ja-JP" altLang="en-US" sz="3200" b="1" dirty="0">
              <a:solidFill>
                <a:schemeClr val="tx2">
                  <a:lumMod val="75000"/>
                </a:schemeClr>
              </a:solidFill>
              <a:cs typeface="Consola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2816" y="4815230"/>
            <a:ext cx="8296037" cy="1297024"/>
          </a:xfrm>
          <a:prstGeom prst="rect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 wrap="square" tIns="93600" bIns="93600" rtlCol="0">
            <a:spAutoFit/>
          </a:bodyPr>
          <a:lstStyle/>
          <a:p>
            <a:r>
              <a:rPr lang="en-US" altLang="ja-JP" dirty="0" smtClean="0">
                <a:solidFill>
                  <a:srgbClr val="660066"/>
                </a:solidFill>
                <a:latin typeface="Consolas"/>
                <a:cs typeface="Consolas"/>
              </a:rPr>
              <a:t>double</a:t>
            </a:r>
            <a:r>
              <a:rPr lang="en-US" altLang="ja-JP" dirty="0" smtClean="0">
                <a:latin typeface="Consolas"/>
                <a:cs typeface="Consolas"/>
              </a:rPr>
              <a:t> </a:t>
            </a:r>
            <a:r>
              <a:rPr lang="en-US" altLang="ja-JP" dirty="0" err="1" smtClean="0">
                <a:latin typeface="Consolas"/>
                <a:cs typeface="Consolas"/>
              </a:rPr>
              <a:t>calc</a:t>
            </a:r>
            <a:r>
              <a:rPr lang="en-US" altLang="ja-JP" dirty="0" smtClean="0">
                <a:latin typeface="Consolas"/>
                <a:cs typeface="Consolas"/>
              </a:rPr>
              <a:t>(</a:t>
            </a:r>
            <a:r>
              <a:rPr lang="en-US" altLang="ja-JP" dirty="0" err="1" smtClean="0">
                <a:solidFill>
                  <a:srgbClr val="660066"/>
                </a:solidFill>
                <a:latin typeface="Consolas"/>
                <a:cs typeface="Consolas"/>
              </a:rPr>
              <a:t>int</a:t>
            </a:r>
            <a:r>
              <a:rPr lang="en-US" altLang="ja-JP" dirty="0" smtClean="0">
                <a:latin typeface="Consolas"/>
                <a:cs typeface="Consolas"/>
              </a:rPr>
              <a:t> </a:t>
            </a:r>
            <a:r>
              <a:rPr lang="en-US" altLang="ja-JP" dirty="0" err="1" smtClean="0">
                <a:latin typeface="Consolas"/>
                <a:cs typeface="Consolas"/>
              </a:rPr>
              <a:t>i</a:t>
            </a:r>
            <a:r>
              <a:rPr lang="en-US" altLang="ja-JP" dirty="0" smtClean="0">
                <a:latin typeface="Consolas"/>
                <a:cs typeface="Consolas"/>
              </a:rPr>
              <a:t>, </a:t>
            </a:r>
            <a:r>
              <a:rPr lang="en-US" altLang="ja-JP" dirty="0" err="1" smtClean="0">
                <a:solidFill>
                  <a:srgbClr val="660066"/>
                </a:solidFill>
                <a:latin typeface="Consolas"/>
                <a:cs typeface="Consolas"/>
              </a:rPr>
              <a:t>int</a:t>
            </a:r>
            <a:r>
              <a:rPr lang="en-US" altLang="ja-JP" dirty="0" smtClean="0">
                <a:latin typeface="Consolas"/>
                <a:cs typeface="Consolas"/>
              </a:rPr>
              <a:t> j) </a:t>
            </a:r>
            <a:r>
              <a:rPr lang="en-US" altLang="ja-JP" dirty="0" smtClean="0">
                <a:solidFill>
                  <a:srgbClr val="FF0000"/>
                </a:solidFill>
                <a:latin typeface="Consolas"/>
                <a:cs typeface="Consolas"/>
              </a:rPr>
              <a:t>&lt;MAX_X-1, *&gt;</a:t>
            </a:r>
            <a:r>
              <a:rPr lang="en-US" altLang="ja-JP" dirty="0" smtClean="0">
                <a:latin typeface="Consolas"/>
                <a:cs typeface="Consolas"/>
              </a:rPr>
              <a:t> {</a:t>
            </a:r>
          </a:p>
          <a:p>
            <a:r>
              <a:rPr lang="en-US" altLang="ja-JP" dirty="0" smtClean="0">
                <a:latin typeface="Consolas"/>
                <a:cs typeface="Consolas"/>
              </a:rPr>
              <a:t>	</a:t>
            </a:r>
            <a:r>
              <a:rPr lang="en-US" altLang="ja-JP" dirty="0" smtClean="0">
                <a:solidFill>
                  <a:srgbClr val="660066"/>
                </a:solidFill>
                <a:latin typeface="Consolas"/>
                <a:cs typeface="Consolas"/>
              </a:rPr>
              <a:t>return</a:t>
            </a:r>
            <a:r>
              <a:rPr lang="en-US" altLang="ja-JP" dirty="0" smtClean="0">
                <a:latin typeface="Consolas"/>
                <a:cs typeface="Consolas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Consolas"/>
                <a:cs typeface="Consolas"/>
              </a:rPr>
              <a:t>default.calc</a:t>
            </a:r>
            <a:r>
              <a:rPr lang="en-US" altLang="ja-JP" dirty="0" smtClean="0">
                <a:solidFill>
                  <a:srgbClr val="FF0000"/>
                </a:solidFill>
                <a:latin typeface="Consolas"/>
                <a:cs typeface="Consolas"/>
              </a:rPr>
              <a:t>(</a:t>
            </a:r>
            <a:r>
              <a:rPr lang="en-US" altLang="ja-JP" dirty="0" err="1" smtClean="0">
                <a:solidFill>
                  <a:srgbClr val="FF0000"/>
                </a:solidFill>
                <a:latin typeface="Consolas"/>
                <a:cs typeface="Consolas"/>
              </a:rPr>
              <a:t>i,j</a:t>
            </a:r>
            <a:r>
              <a:rPr lang="en-US" altLang="ja-JP" dirty="0" smtClean="0">
                <a:solidFill>
                  <a:srgbClr val="FF0000"/>
                </a:solidFill>
                <a:latin typeface="Consolas"/>
                <a:cs typeface="Consolas"/>
              </a:rPr>
              <a:t>); </a:t>
            </a:r>
            <a:r>
              <a:rPr lang="en-US" altLang="ja-JP" dirty="0" smtClean="0">
                <a:solidFill>
                  <a:srgbClr val="008000"/>
                </a:solidFill>
                <a:latin typeface="Consolas"/>
                <a:cs typeface="Consolas"/>
              </a:rPr>
              <a:t>/</a:t>
            </a:r>
            <a:r>
              <a:rPr lang="en-US" altLang="ja-JP" dirty="0">
                <a:solidFill>
                  <a:srgbClr val="008000"/>
                </a:solidFill>
                <a:latin typeface="Consolas"/>
                <a:cs typeface="Consolas"/>
              </a:rPr>
              <a:t>/ invoke the default method</a:t>
            </a:r>
            <a:endParaRPr lang="en-US" altLang="ja-JP" dirty="0" smtClean="0">
              <a:solidFill>
                <a:srgbClr val="FF0000"/>
              </a:solidFill>
              <a:latin typeface="Consolas"/>
              <a:cs typeface="Consolas"/>
            </a:endParaRPr>
          </a:p>
          <a:p>
            <a:r>
              <a:rPr lang="en-US" altLang="ja-JP" dirty="0" smtClean="0">
                <a:latin typeface="Consolas"/>
                <a:cs typeface="Consolas"/>
              </a:rPr>
              <a:t>}</a:t>
            </a:r>
          </a:p>
          <a:p>
            <a:endParaRPr kumimoji="1" lang="ja-JP" altLang="en-US" dirty="0">
              <a:latin typeface="Consolas"/>
              <a:cs typeface="Consola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406489" y="5513632"/>
            <a:ext cx="14285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chemeClr val="tx2">
                    <a:lumMod val="75000"/>
                  </a:schemeClr>
                </a:solidFill>
                <a:cs typeface="Consolas"/>
              </a:rPr>
              <a:t>袖領域</a:t>
            </a:r>
            <a:endParaRPr kumimoji="1" lang="ja-JP" altLang="en-US" sz="3200" b="1" dirty="0">
              <a:solidFill>
                <a:schemeClr val="tx2">
                  <a:lumMod val="75000"/>
                </a:schemeClr>
              </a:solidFill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39144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コンパイラ実装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1790803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/>
              <a:t>JastAddJ</a:t>
            </a:r>
            <a:r>
              <a:rPr kumimoji="1" lang="ja-JP" altLang="en-US" dirty="0" smtClean="0"/>
              <a:t>によって</a:t>
            </a:r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コンパイラを拡張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構文規則、構文木の変換規則を追記</a:t>
            </a:r>
          </a:p>
          <a:p>
            <a:pPr lvl="1"/>
            <a:r>
              <a:rPr lang="ja-JP" altLang="en-US" dirty="0"/>
              <a:t>構文木を標準の</a:t>
            </a:r>
            <a:r>
              <a:rPr lang="en-US" altLang="ja-JP" dirty="0"/>
              <a:t>Java</a:t>
            </a:r>
            <a:r>
              <a:rPr lang="ja-JP" altLang="en-US" dirty="0"/>
              <a:t>に変換</a:t>
            </a:r>
            <a:endParaRPr lang="en-US" altLang="ja-JP" dirty="0"/>
          </a:p>
          <a:p>
            <a:pPr lvl="2"/>
            <a:r>
              <a:rPr lang="ja-JP" altLang="en-US" dirty="0"/>
              <a:t>部分メソッド間の順序関係から解析した全順序を</a:t>
            </a:r>
            <a:r>
              <a:rPr lang="ja-JP" altLang="en-US" dirty="0" smtClean="0"/>
              <a:t>反映</a:t>
            </a:r>
            <a:r>
              <a:rPr kumimoji="1" lang="en-US" altLang="ja-JP" dirty="0" smtClean="0"/>
              <a:t> </a:t>
            </a:r>
            <a:endParaRPr kumimoji="1" lang="ja-JP" altLang="en-US" dirty="0" smtClean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Sakurako Soh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FC94-0740-594D-8D99-A439A4003EE5}" type="slidenum">
              <a:rPr kumimoji="1" lang="ja-JP" altLang="en-US" smtClean="0"/>
              <a:t>16</a:t>
            </a:fld>
            <a:endParaRPr kumimoji="1" lang="ja-JP" altLang="en-US"/>
          </a:p>
        </p:txBody>
      </p:sp>
      <p:grpSp>
        <p:nvGrpSpPr>
          <p:cNvPr id="63" name="図形グループ 62"/>
          <p:cNvGrpSpPr/>
          <p:nvPr/>
        </p:nvGrpSpPr>
        <p:grpSpPr>
          <a:xfrm>
            <a:off x="3966453" y="3958994"/>
            <a:ext cx="1693765" cy="1981913"/>
            <a:chOff x="3966453" y="3998377"/>
            <a:chExt cx="1693765" cy="1981913"/>
          </a:xfrm>
        </p:grpSpPr>
        <p:sp>
          <p:nvSpPr>
            <p:cNvPr id="13" name="角丸四角形 12"/>
            <p:cNvSpPr/>
            <p:nvPr/>
          </p:nvSpPr>
          <p:spPr>
            <a:xfrm>
              <a:off x="3966453" y="3998377"/>
              <a:ext cx="1693765" cy="89999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標準</a:t>
              </a:r>
              <a:endParaRPr kumimoji="1" lang="en-US" altLang="ja-JP" dirty="0" smtClean="0"/>
            </a:p>
            <a:p>
              <a:pPr algn="ctr"/>
              <a:r>
                <a:rPr kumimoji="1" lang="en-US" altLang="ja-JP" dirty="0" smtClean="0"/>
                <a:t>Java</a:t>
              </a:r>
              <a:r>
                <a:rPr kumimoji="1" lang="ja-JP" altLang="en-US" dirty="0" smtClean="0"/>
                <a:t>コード</a:t>
              </a:r>
              <a:endParaRPr kumimoji="1" lang="ja-JP" altLang="en-US" dirty="0"/>
            </a:p>
          </p:txBody>
        </p:sp>
        <p:sp>
          <p:nvSpPr>
            <p:cNvPr id="48" name="角丸四角形 47"/>
            <p:cNvSpPr/>
            <p:nvPr/>
          </p:nvSpPr>
          <p:spPr>
            <a:xfrm>
              <a:off x="3966453" y="5080291"/>
              <a:ext cx="1693765" cy="89999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部分メソッドの順番と範囲</a:t>
              </a:r>
              <a:endParaRPr kumimoji="1" lang="en-US" altLang="ja-JP" dirty="0" smtClean="0"/>
            </a:p>
            <a:p>
              <a:pPr algn="ctr"/>
              <a:r>
                <a:rPr lang="en-US" altLang="ja-JP" dirty="0" smtClean="0"/>
                <a:t>(</a:t>
              </a:r>
              <a:r>
                <a:rPr lang="en-US" altLang="ja-JP" dirty="0" err="1" smtClean="0"/>
                <a:t>csv</a:t>
              </a:r>
              <a:r>
                <a:rPr lang="en-US" altLang="ja-JP" dirty="0" smtClean="0"/>
                <a:t>)</a:t>
              </a:r>
              <a:endParaRPr kumimoji="1" lang="ja-JP" altLang="en-US" dirty="0"/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1363957" y="3355500"/>
            <a:ext cx="2445717" cy="31830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686569" y="61750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tx2"/>
                </a:solidFill>
              </a:rPr>
              <a:t>フロントエンド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5848438" y="3355500"/>
            <a:ext cx="1786602" cy="3188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962680" y="6171137"/>
            <a:ext cx="155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646B86"/>
                </a:solidFill>
              </a:rPr>
              <a:t>バックエンド</a:t>
            </a:r>
            <a:endParaRPr kumimoji="1" lang="ja-JP" altLang="en-US" dirty="0">
              <a:solidFill>
                <a:srgbClr val="646B86"/>
              </a:solidFill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316106" y="3705467"/>
            <a:ext cx="911710" cy="2488967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r>
              <a:rPr kumimoji="1" lang="ja-JP" altLang="en-US" dirty="0" smtClean="0"/>
              <a:t>述語付き</a:t>
            </a:r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コード</a:t>
            </a:r>
            <a:endParaRPr kumimoji="1" lang="ja-JP" altLang="en-US" dirty="0"/>
          </a:p>
        </p:txBody>
      </p:sp>
      <p:grpSp>
        <p:nvGrpSpPr>
          <p:cNvPr id="62" name="図形グループ 61"/>
          <p:cNvGrpSpPr/>
          <p:nvPr/>
        </p:nvGrpSpPr>
        <p:grpSpPr>
          <a:xfrm>
            <a:off x="7823814" y="3705467"/>
            <a:ext cx="1145190" cy="2488967"/>
            <a:chOff x="7823814" y="3795305"/>
            <a:chExt cx="1145190" cy="2488967"/>
          </a:xfrm>
        </p:grpSpPr>
        <p:sp>
          <p:nvSpPr>
            <p:cNvPr id="56" name="角丸四角形 55"/>
            <p:cNvSpPr/>
            <p:nvPr/>
          </p:nvSpPr>
          <p:spPr>
            <a:xfrm>
              <a:off x="7823814" y="3795305"/>
              <a:ext cx="1145190" cy="248896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wordArtVertRtl" rtlCol="0" anchor="ctr"/>
            <a:lstStyle/>
            <a:p>
              <a:pPr algn="just"/>
              <a:r>
                <a:rPr kumimoji="1" lang="en-US" altLang="ja-JP" dirty="0" smtClean="0"/>
                <a:t>Java</a:t>
              </a:r>
              <a:r>
                <a:rPr kumimoji="1" lang="ja-JP" altLang="en-US" dirty="0" smtClean="0"/>
                <a:t>コード</a:t>
              </a:r>
              <a:endParaRPr kumimoji="1" lang="en-US" altLang="ja-JP" dirty="0" smtClean="0"/>
            </a:p>
            <a:p>
              <a:pPr algn="just"/>
              <a:endParaRPr kumimoji="1" lang="en-US" altLang="ja-JP" dirty="0" smtClean="0"/>
            </a:p>
            <a:p>
              <a:pPr algn="just"/>
              <a:endParaRPr kumimoji="1" lang="ja-JP" altLang="en-US" dirty="0"/>
            </a:p>
          </p:txBody>
        </p:sp>
        <p:sp>
          <p:nvSpPr>
            <p:cNvPr id="57" name="角丸四角形 56"/>
            <p:cNvSpPr/>
            <p:nvPr/>
          </p:nvSpPr>
          <p:spPr>
            <a:xfrm>
              <a:off x="7916192" y="4160645"/>
              <a:ext cx="546171" cy="198693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dirty="0" smtClean="0"/>
                <a:t>並列コレクション</a:t>
              </a:r>
              <a:r>
                <a:rPr kumimoji="1" lang="en-US" altLang="ja-JP" dirty="0" smtClean="0"/>
                <a:t>API</a:t>
              </a:r>
              <a:endParaRPr kumimoji="1" lang="ja-JP" altLang="en-US" dirty="0"/>
            </a:p>
          </p:txBody>
        </p:sp>
      </p:grpSp>
      <p:cxnSp>
        <p:nvCxnSpPr>
          <p:cNvPr id="71" name="直線矢印コネクタ 70"/>
          <p:cNvCxnSpPr/>
          <p:nvPr/>
        </p:nvCxnSpPr>
        <p:spPr>
          <a:xfrm>
            <a:off x="1216988" y="4945415"/>
            <a:ext cx="374754" cy="0"/>
          </a:xfrm>
          <a:prstGeom prst="straightConnector1">
            <a:avLst/>
          </a:prstGeom>
          <a:ln w="57150" cmpd="sng">
            <a:solidFill>
              <a:schemeClr val="tx1">
                <a:lumMod val="50000"/>
                <a:lumOff val="50000"/>
              </a:schemeClr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>
            <a:off x="3611295" y="4392166"/>
            <a:ext cx="374754" cy="0"/>
          </a:xfrm>
          <a:prstGeom prst="straightConnector1">
            <a:avLst/>
          </a:prstGeom>
          <a:ln w="57150" cmpd="sng">
            <a:solidFill>
              <a:schemeClr val="tx1">
                <a:lumMod val="50000"/>
                <a:lumOff val="50000"/>
              </a:schemeClr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>
            <a:off x="3611295" y="5485361"/>
            <a:ext cx="374754" cy="0"/>
          </a:xfrm>
          <a:prstGeom prst="straightConnector1">
            <a:avLst/>
          </a:prstGeom>
          <a:ln w="57150" cmpd="sng">
            <a:solidFill>
              <a:schemeClr val="tx1">
                <a:lumMod val="50000"/>
                <a:lumOff val="50000"/>
              </a:schemeClr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>
            <a:off x="5652225" y="4392166"/>
            <a:ext cx="453452" cy="0"/>
          </a:xfrm>
          <a:prstGeom prst="straightConnector1">
            <a:avLst/>
          </a:prstGeom>
          <a:ln w="57150" cmpd="sng">
            <a:solidFill>
              <a:schemeClr val="tx1">
                <a:lumMod val="50000"/>
                <a:lumOff val="50000"/>
              </a:schemeClr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>
            <a:off x="5652225" y="5485361"/>
            <a:ext cx="453452" cy="0"/>
          </a:xfrm>
          <a:prstGeom prst="straightConnector1">
            <a:avLst/>
          </a:prstGeom>
          <a:ln w="57150" cmpd="sng">
            <a:solidFill>
              <a:schemeClr val="tx1">
                <a:lumMod val="50000"/>
                <a:lumOff val="50000"/>
              </a:schemeClr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>
            <a:off x="7377596" y="4945415"/>
            <a:ext cx="453452" cy="0"/>
          </a:xfrm>
          <a:prstGeom prst="straightConnector1">
            <a:avLst/>
          </a:prstGeom>
          <a:ln w="57150" cmpd="sng">
            <a:solidFill>
              <a:schemeClr val="tx1">
                <a:lumMod val="50000"/>
                <a:lumOff val="50000"/>
              </a:schemeClr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2118673" y="4940699"/>
            <a:ext cx="936284" cy="0"/>
          </a:xfrm>
          <a:prstGeom prst="line">
            <a:avLst/>
          </a:prstGeom>
          <a:ln w="57150" cmpd="sng"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図形グループ 20"/>
          <p:cNvGrpSpPr/>
          <p:nvPr/>
        </p:nvGrpSpPr>
        <p:grpSpPr>
          <a:xfrm>
            <a:off x="1572502" y="3480939"/>
            <a:ext cx="2028626" cy="2699999"/>
            <a:chOff x="1503227" y="3637739"/>
            <a:chExt cx="2028626" cy="2699999"/>
          </a:xfrm>
        </p:grpSpPr>
        <p:sp>
          <p:nvSpPr>
            <p:cNvPr id="45" name="角丸四角形 44"/>
            <p:cNvSpPr/>
            <p:nvPr/>
          </p:nvSpPr>
          <p:spPr>
            <a:xfrm>
              <a:off x="1503227" y="3637739"/>
              <a:ext cx="546171" cy="269999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dirty="0" smtClean="0"/>
                <a:t>構文解析</a:t>
              </a:r>
              <a:endParaRPr kumimoji="1" lang="ja-JP" altLang="en-US" dirty="0"/>
            </a:p>
          </p:txBody>
        </p:sp>
        <p:sp>
          <p:nvSpPr>
            <p:cNvPr id="46" name="角丸四角形 45"/>
            <p:cNvSpPr/>
            <p:nvPr/>
          </p:nvSpPr>
          <p:spPr>
            <a:xfrm>
              <a:off x="2244454" y="3637739"/>
              <a:ext cx="546171" cy="269999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dirty="0" smtClean="0"/>
                <a:t>実行順序生成</a:t>
              </a:r>
              <a:endParaRPr kumimoji="1" lang="ja-JP" altLang="en-US" dirty="0"/>
            </a:p>
          </p:txBody>
        </p:sp>
        <p:sp>
          <p:nvSpPr>
            <p:cNvPr id="47" name="角丸四角形 46"/>
            <p:cNvSpPr/>
            <p:nvPr/>
          </p:nvSpPr>
          <p:spPr>
            <a:xfrm>
              <a:off x="2985682" y="3637739"/>
              <a:ext cx="546171" cy="269999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dirty="0" smtClean="0"/>
                <a:t>抽象構文木変換</a:t>
              </a:r>
              <a:endParaRPr kumimoji="1" lang="ja-JP" altLang="en-US" dirty="0"/>
            </a:p>
          </p:txBody>
        </p:sp>
      </p:grpSp>
      <p:cxnSp>
        <p:nvCxnSpPr>
          <p:cNvPr id="81" name="直線コネクタ 80"/>
          <p:cNvCxnSpPr/>
          <p:nvPr/>
        </p:nvCxnSpPr>
        <p:spPr>
          <a:xfrm>
            <a:off x="6562700" y="4945415"/>
            <a:ext cx="424595" cy="0"/>
          </a:xfrm>
          <a:prstGeom prst="line">
            <a:avLst/>
          </a:prstGeom>
          <a:ln w="57150" cmpd="sng"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図形グループ 21"/>
          <p:cNvGrpSpPr/>
          <p:nvPr/>
        </p:nvGrpSpPr>
        <p:grpSpPr>
          <a:xfrm>
            <a:off x="6098040" y="3480939"/>
            <a:ext cx="1287399" cy="2699999"/>
            <a:chOff x="2298051" y="3391002"/>
            <a:chExt cx="1287399" cy="2699999"/>
          </a:xfrm>
        </p:grpSpPr>
        <p:sp>
          <p:nvSpPr>
            <p:cNvPr id="49" name="角丸四角形 48"/>
            <p:cNvSpPr/>
            <p:nvPr/>
          </p:nvSpPr>
          <p:spPr>
            <a:xfrm>
              <a:off x="3039279" y="3391002"/>
              <a:ext cx="546171" cy="269999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ja-JP" dirty="0" smtClean="0"/>
                <a:t>map</a:t>
              </a:r>
              <a:r>
                <a:rPr lang="ja-JP" altLang="en-US" dirty="0" smtClean="0"/>
                <a:t>処理</a:t>
              </a:r>
              <a:r>
                <a:rPr kumimoji="1" lang="ja-JP" altLang="en-US" dirty="0" smtClean="0"/>
                <a:t>変換</a:t>
              </a:r>
              <a:endParaRPr kumimoji="1" lang="ja-JP" altLang="en-US" dirty="0"/>
            </a:p>
          </p:txBody>
        </p:sp>
        <p:sp>
          <p:nvSpPr>
            <p:cNvPr id="54" name="角丸四角形 53"/>
            <p:cNvSpPr/>
            <p:nvPr/>
          </p:nvSpPr>
          <p:spPr>
            <a:xfrm>
              <a:off x="2298051" y="3391002"/>
              <a:ext cx="546171" cy="269999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dirty="0" smtClean="0"/>
                <a:t>コードへの述語反映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229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四角形吹き出し 23"/>
          <p:cNvSpPr/>
          <p:nvPr/>
        </p:nvSpPr>
        <p:spPr>
          <a:xfrm>
            <a:off x="6397141" y="3245769"/>
            <a:ext cx="2445717" cy="3188900"/>
          </a:xfrm>
          <a:prstGeom prst="wedgeRectCallout">
            <a:avLst>
              <a:gd name="adj1" fmla="val -65064"/>
              <a:gd name="adj2" fmla="val -5305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「実行順序</a:t>
            </a:r>
            <a:r>
              <a:rPr lang="ja-JP" altLang="en-US" dirty="0" smtClean="0"/>
              <a:t>生成」の実装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6177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部分順序の宣言的定義からセルの走査順序を計算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セルを頂点とする有向グラフをトポロジカルソート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グラフは部分メソッド間</a:t>
            </a:r>
            <a:r>
              <a:rPr lang="ja-JP" altLang="en-US" dirty="0"/>
              <a:t>の部分</a:t>
            </a:r>
            <a:r>
              <a:rPr lang="ja-JP" altLang="en-US" dirty="0" smtClean="0"/>
              <a:t>順序を考慮して作成</a:t>
            </a:r>
            <a:endParaRPr lang="en-US" altLang="ja-JP" dirty="0" smtClean="0"/>
          </a:p>
          <a:p>
            <a:pPr lvl="2"/>
            <a:r>
              <a:rPr lang="ja-JP" altLang="en-US" dirty="0"/>
              <a:t>ワイルドカードを</a:t>
            </a:r>
            <a:r>
              <a:rPr lang="ja-JP" altLang="en-US" dirty="0" smtClean="0"/>
              <a:t>考慮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循環するグラフ</a:t>
            </a:r>
            <a:r>
              <a:rPr lang="ja-JP" altLang="en-US" dirty="0"/>
              <a:t>の</a:t>
            </a:r>
            <a:r>
              <a:rPr lang="ja-JP" altLang="en-US" dirty="0" smtClean="0"/>
              <a:t>場合はエラーとして検出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jgraphT</a:t>
            </a:r>
            <a:r>
              <a:rPr lang="en-US" altLang="ja-JP" dirty="0" smtClean="0"/>
              <a:t> </a:t>
            </a:r>
            <a:r>
              <a:rPr lang="ja-JP" altLang="en-US" dirty="0"/>
              <a:t>を</a:t>
            </a:r>
            <a:r>
              <a:rPr lang="ja-JP" altLang="en-US" dirty="0" smtClean="0"/>
              <a:t>利用</a:t>
            </a:r>
            <a:endParaRPr lang="en-US" altLang="ja-JP" dirty="0" smtClean="0"/>
          </a:p>
          <a:p>
            <a:pPr lvl="2"/>
            <a:endParaRPr kumimoji="1" lang="en-US" altLang="ja-JP" dirty="0"/>
          </a:p>
          <a:p>
            <a:r>
              <a:rPr lang="ja-JP" altLang="en-US" dirty="0" smtClean="0"/>
              <a:t>場合によりセルの走査順序をシリアル化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空間・時間ブロッキング利用時</a:t>
            </a:r>
          </a:p>
          <a:p>
            <a:pPr lvl="2"/>
            <a:r>
              <a:rPr lang="ja-JP" altLang="en-US" dirty="0" smtClean="0"/>
              <a:t>ブロックサイズ・ステップ数を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実行パラメータとして入力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FC94-0740-594D-8D99-A439A4003EE5}" type="slidenum">
              <a:rPr kumimoji="1" lang="ja-JP" altLang="en-US" smtClean="0"/>
              <a:t>17</a:t>
            </a:fld>
            <a:endParaRPr kumimoji="1" lang="ja-JP" altLang="en-US"/>
          </a:p>
        </p:txBody>
      </p:sp>
      <p:grpSp>
        <p:nvGrpSpPr>
          <p:cNvPr id="22" name="図形グループ 21"/>
          <p:cNvGrpSpPr/>
          <p:nvPr/>
        </p:nvGrpSpPr>
        <p:grpSpPr>
          <a:xfrm>
            <a:off x="6397141" y="3104667"/>
            <a:ext cx="2445717" cy="3188900"/>
            <a:chOff x="1363957" y="3355500"/>
            <a:chExt cx="2445717" cy="3188900"/>
          </a:xfrm>
        </p:grpSpPr>
        <p:sp>
          <p:nvSpPr>
            <p:cNvPr id="16" name="正方形/長方形 15"/>
            <p:cNvSpPr/>
            <p:nvPr/>
          </p:nvSpPr>
          <p:spPr>
            <a:xfrm>
              <a:off x="1363957" y="3355500"/>
              <a:ext cx="2445717" cy="31830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686569" y="6175068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tx2"/>
                  </a:solidFill>
                </a:rPr>
                <a:t>フロントエンド</a:t>
              </a:r>
              <a:endParaRPr kumimoji="1" lang="ja-JP" altLang="en-US" dirty="0">
                <a:solidFill>
                  <a:schemeClr val="tx2"/>
                </a:solidFill>
              </a:endParaRPr>
            </a:p>
          </p:txBody>
        </p:sp>
        <p:grpSp>
          <p:nvGrpSpPr>
            <p:cNvPr id="18" name="図形グループ 17"/>
            <p:cNvGrpSpPr/>
            <p:nvPr/>
          </p:nvGrpSpPr>
          <p:grpSpPr>
            <a:xfrm>
              <a:off x="1572502" y="3480939"/>
              <a:ext cx="2028626" cy="2699999"/>
              <a:chOff x="1503227" y="3637739"/>
              <a:chExt cx="2028626" cy="2699999"/>
            </a:xfrm>
          </p:grpSpPr>
          <p:sp>
            <p:nvSpPr>
              <p:cNvPr id="19" name="角丸四角形 18"/>
              <p:cNvSpPr/>
              <p:nvPr/>
            </p:nvSpPr>
            <p:spPr>
              <a:xfrm>
                <a:off x="1503227" y="3637739"/>
                <a:ext cx="546171" cy="2699999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kumimoji="1" lang="ja-JP" altLang="en-US" dirty="0" smtClean="0"/>
                  <a:t>構文解析</a:t>
                </a:r>
                <a:endParaRPr kumimoji="1" lang="ja-JP" altLang="en-US" dirty="0"/>
              </a:p>
            </p:txBody>
          </p:sp>
          <p:sp>
            <p:nvSpPr>
              <p:cNvPr id="20" name="角丸四角形 19"/>
              <p:cNvSpPr/>
              <p:nvPr/>
            </p:nvSpPr>
            <p:spPr>
              <a:xfrm>
                <a:off x="2244454" y="3637739"/>
                <a:ext cx="546171" cy="269999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kumimoji="1" lang="ja-JP" altLang="en-US" dirty="0" smtClean="0"/>
                  <a:t>実行順序生成</a:t>
                </a:r>
                <a:endParaRPr kumimoji="1" lang="ja-JP" altLang="en-US" dirty="0"/>
              </a:p>
            </p:txBody>
          </p:sp>
          <p:sp>
            <p:nvSpPr>
              <p:cNvPr id="21" name="角丸四角形 20"/>
              <p:cNvSpPr/>
              <p:nvPr/>
            </p:nvSpPr>
            <p:spPr>
              <a:xfrm>
                <a:off x="2985682" y="3637739"/>
                <a:ext cx="546171" cy="2699999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kumimoji="1" lang="ja-JP" altLang="en-US" dirty="0" smtClean="0"/>
                  <a:t>抽象構文木変換</a:t>
                </a:r>
                <a:endParaRPr kumimoji="1" lang="ja-JP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626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600199"/>
            <a:ext cx="8369327" cy="5257801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/>
              <a:t>提案言語を使って実装した最適化の効果を計測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ja-JP" altLang="en-US" dirty="0" smtClean="0"/>
              <a:t>対象</a:t>
            </a:r>
            <a:r>
              <a:rPr lang="en-US" altLang="ja-JP" dirty="0" smtClean="0"/>
              <a:t>: </a:t>
            </a:r>
            <a:r>
              <a:rPr lang="ja-JP" altLang="en-US" dirty="0" smtClean="0"/>
              <a:t>提案言語によるコードを手でコンパイルしたコード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全てのケースでノード間通信を行う</a:t>
            </a:r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 smtClean="0"/>
              <a:t>実行環境</a:t>
            </a:r>
            <a:r>
              <a:rPr lang="en-US" altLang="ja-JP" dirty="0" smtClean="0"/>
              <a:t>: </a:t>
            </a:r>
            <a:r>
              <a:rPr lang="en-US" altLang="ja-JP" dirty="0"/>
              <a:t>FX10 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CPU: SPARC64 </a:t>
            </a:r>
            <a:r>
              <a:rPr lang="en-US" altLang="ja-JP" dirty="0" err="1" smtClean="0"/>
              <a:t>IXfx</a:t>
            </a:r>
            <a:r>
              <a:rPr lang="en-US" altLang="ja-JP" dirty="0"/>
              <a:t> </a:t>
            </a:r>
            <a:r>
              <a:rPr lang="en-US" altLang="ja-JP" dirty="0" smtClean="0"/>
              <a:t>/ Memory: 32GB / Java 1.6.0</a:t>
            </a:r>
          </a:p>
          <a:p>
            <a:pPr lvl="1"/>
            <a:r>
              <a:rPr lang="ja-JP" altLang="en-US" dirty="0" smtClean="0"/>
              <a:t>最大</a:t>
            </a:r>
            <a:r>
              <a:rPr lang="en-US" altLang="ja-JP" dirty="0" smtClean="0"/>
              <a:t>3x3</a:t>
            </a:r>
            <a:r>
              <a:rPr lang="ja-JP" altLang="en-US" dirty="0" smtClean="0"/>
              <a:t>ノード</a:t>
            </a:r>
            <a:endParaRPr kumimoji="1" lang="en-US" altLang="ja-JP" dirty="0" smtClean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Sakurako Soh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03A5-8981-0A49-AEA9-383E6EEB6140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9111" y="3287889"/>
            <a:ext cx="5517445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74320" lvl="1" indent="0">
              <a:buNone/>
            </a:pPr>
            <a:r>
              <a:rPr lang="en-US" altLang="ja-JP" b="1" dirty="0">
                <a:solidFill>
                  <a:schemeClr val="accent1"/>
                </a:solidFill>
              </a:rPr>
              <a:t>S1</a:t>
            </a:r>
            <a:r>
              <a:rPr lang="en-US" altLang="ja-JP" b="1" dirty="0" smtClean="0">
                <a:solidFill>
                  <a:schemeClr val="accent1"/>
                </a:solidFill>
              </a:rPr>
              <a:t>.</a:t>
            </a:r>
            <a:r>
              <a:rPr lang="en-US" altLang="ja-JP" dirty="0" smtClean="0"/>
              <a:t>	</a:t>
            </a:r>
            <a:r>
              <a:rPr lang="ja-JP" altLang="en-US" dirty="0" smtClean="0"/>
              <a:t>ノード内</a:t>
            </a:r>
            <a:r>
              <a:rPr lang="ja-JP" altLang="en-US" dirty="0"/>
              <a:t>逐次実行</a:t>
            </a:r>
            <a:r>
              <a:rPr lang="en-US" altLang="ja-JP" dirty="0"/>
              <a:t>(</a:t>
            </a:r>
            <a:r>
              <a:rPr lang="ja-JP" altLang="en-US" dirty="0"/>
              <a:t>最適化無</a:t>
            </a:r>
            <a:r>
              <a:rPr lang="en-US" altLang="ja-JP" dirty="0"/>
              <a:t>)</a:t>
            </a:r>
          </a:p>
          <a:p>
            <a:pPr marL="274320" lvl="1" indent="0">
              <a:buNone/>
            </a:pPr>
            <a:r>
              <a:rPr lang="en-US" altLang="ja-JP" b="1" dirty="0">
                <a:solidFill>
                  <a:srgbClr val="D16349"/>
                </a:solidFill>
              </a:rPr>
              <a:t>S2</a:t>
            </a:r>
            <a:r>
              <a:rPr lang="en-US" altLang="ja-JP" b="1" dirty="0" smtClean="0">
                <a:solidFill>
                  <a:srgbClr val="D16349"/>
                </a:solidFill>
              </a:rPr>
              <a:t>.</a:t>
            </a:r>
            <a:r>
              <a:rPr lang="en-US" altLang="ja-JP" dirty="0" smtClean="0"/>
              <a:t>	S1</a:t>
            </a:r>
            <a:r>
              <a:rPr lang="en-US" altLang="ja-JP" dirty="0"/>
              <a:t>+</a:t>
            </a:r>
            <a:r>
              <a:rPr lang="ja-JP" altLang="en-US" dirty="0"/>
              <a:t>シフト計算</a:t>
            </a:r>
            <a:endParaRPr lang="en-US" altLang="ja-JP" dirty="0"/>
          </a:p>
          <a:p>
            <a:pPr marL="274320" lvl="1" indent="0">
              <a:buNone/>
            </a:pPr>
            <a:r>
              <a:rPr lang="en-US" altLang="ja-JP" b="1" dirty="0">
                <a:solidFill>
                  <a:srgbClr val="D16349"/>
                </a:solidFill>
              </a:rPr>
              <a:t>S3</a:t>
            </a:r>
            <a:r>
              <a:rPr lang="en-US" altLang="ja-JP" b="1" dirty="0" smtClean="0">
                <a:solidFill>
                  <a:srgbClr val="D16349"/>
                </a:solidFill>
              </a:rPr>
              <a:t>.</a:t>
            </a:r>
            <a:r>
              <a:rPr lang="en-US" altLang="ja-JP" dirty="0" smtClean="0"/>
              <a:t>	</a:t>
            </a:r>
            <a:r>
              <a:rPr lang="en-US" altLang="ja-JP" b="1" dirty="0" smtClean="0"/>
              <a:t>S1</a:t>
            </a:r>
            <a:r>
              <a:rPr lang="en-US" altLang="ja-JP" b="1" dirty="0"/>
              <a:t>+</a:t>
            </a:r>
            <a:r>
              <a:rPr lang="ja-JP" altLang="en-US" b="1" dirty="0"/>
              <a:t>シフト計算</a:t>
            </a:r>
            <a:r>
              <a:rPr lang="en-US" altLang="ja-JP" b="1" dirty="0"/>
              <a:t>+ </a:t>
            </a:r>
            <a:r>
              <a:rPr lang="ja-JP" altLang="en-US" b="1" dirty="0"/>
              <a:t>空間・時間</a:t>
            </a:r>
            <a:r>
              <a:rPr lang="ja-JP" altLang="en-US" b="1" dirty="0" smtClean="0"/>
              <a:t>ブロッキング</a:t>
            </a:r>
            <a:endParaRPr lang="en-US" altLang="ja-JP" b="1" dirty="0" smtClean="0"/>
          </a:p>
          <a:p>
            <a:pPr marL="274320" lvl="1" indent="0">
              <a:buNone/>
            </a:pPr>
            <a:endParaRPr lang="en-US" altLang="ja-JP" dirty="0"/>
          </a:p>
          <a:p>
            <a:pPr marL="274320" lvl="1" indent="0">
              <a:buNone/>
            </a:pPr>
            <a:r>
              <a:rPr lang="en-US" altLang="ja-JP" b="1" dirty="0">
                <a:solidFill>
                  <a:srgbClr val="D16349"/>
                </a:solidFill>
              </a:rPr>
              <a:t>P1</a:t>
            </a:r>
            <a:r>
              <a:rPr lang="en-US" altLang="ja-JP" b="1" dirty="0" smtClean="0">
                <a:solidFill>
                  <a:srgbClr val="D16349"/>
                </a:solidFill>
              </a:rPr>
              <a:t>.</a:t>
            </a:r>
            <a:r>
              <a:rPr lang="en-US" altLang="ja-JP" dirty="0" smtClean="0"/>
              <a:t>	</a:t>
            </a:r>
            <a:r>
              <a:rPr lang="ja-JP" altLang="en-US" dirty="0" smtClean="0"/>
              <a:t>ノード内</a:t>
            </a:r>
            <a:r>
              <a:rPr lang="ja-JP" altLang="en-US" dirty="0"/>
              <a:t>並行実行</a:t>
            </a:r>
            <a:endParaRPr lang="en-US" altLang="ja-JP" dirty="0"/>
          </a:p>
          <a:p>
            <a:pPr marL="274320" lvl="1" indent="0">
              <a:buNone/>
            </a:pPr>
            <a:r>
              <a:rPr lang="en-US" altLang="ja-JP" b="1" dirty="0">
                <a:solidFill>
                  <a:srgbClr val="D16349"/>
                </a:solidFill>
              </a:rPr>
              <a:t>P2</a:t>
            </a:r>
            <a:r>
              <a:rPr lang="en-US" altLang="ja-JP" b="1" dirty="0" smtClean="0">
                <a:solidFill>
                  <a:srgbClr val="D16349"/>
                </a:solidFill>
              </a:rPr>
              <a:t>.</a:t>
            </a:r>
            <a:r>
              <a:rPr lang="en-US" altLang="ja-JP" dirty="0" smtClean="0"/>
              <a:t>	P1</a:t>
            </a:r>
            <a:r>
              <a:rPr lang="en-US" altLang="ja-JP" dirty="0"/>
              <a:t>+</a:t>
            </a:r>
            <a:r>
              <a:rPr lang="ja-JP" altLang="en-US" dirty="0"/>
              <a:t>シフト計算</a:t>
            </a:r>
            <a:endParaRPr lang="en-US" altLang="ja-JP" dirty="0"/>
          </a:p>
          <a:p>
            <a:pPr marL="274320" lvl="1" indent="0">
              <a:buNone/>
            </a:pPr>
            <a:r>
              <a:rPr lang="en-US" altLang="ja-JP" b="1" dirty="0">
                <a:solidFill>
                  <a:srgbClr val="D16349"/>
                </a:solidFill>
              </a:rPr>
              <a:t>P3</a:t>
            </a:r>
            <a:r>
              <a:rPr lang="en-US" altLang="ja-JP" b="1" dirty="0" smtClean="0">
                <a:solidFill>
                  <a:srgbClr val="D16349"/>
                </a:solidFill>
              </a:rPr>
              <a:t>.</a:t>
            </a:r>
            <a:r>
              <a:rPr lang="en-US" altLang="ja-JP" dirty="0" smtClean="0"/>
              <a:t>	</a:t>
            </a:r>
            <a:r>
              <a:rPr lang="en-US" altLang="ja-JP" b="1" dirty="0" smtClean="0"/>
              <a:t>P1</a:t>
            </a:r>
            <a:r>
              <a:rPr lang="en-US" altLang="ja-JP" b="1" dirty="0"/>
              <a:t>+</a:t>
            </a:r>
            <a:r>
              <a:rPr lang="ja-JP" altLang="en-US" b="1" dirty="0"/>
              <a:t>シフト計算</a:t>
            </a:r>
            <a:r>
              <a:rPr lang="en-US" altLang="ja-JP" b="1" dirty="0"/>
              <a:t>+ </a:t>
            </a:r>
            <a:r>
              <a:rPr lang="ja-JP" altLang="en-US" b="1" dirty="0"/>
              <a:t>通信</a:t>
            </a:r>
            <a:r>
              <a:rPr lang="ja-JP" altLang="en-US" b="1" dirty="0" smtClean="0"/>
              <a:t>オーバーラップ</a:t>
            </a:r>
            <a:endParaRPr lang="ja-JP" altLang="en-US" b="1" dirty="0"/>
          </a:p>
        </p:txBody>
      </p:sp>
      <p:sp>
        <p:nvSpPr>
          <p:cNvPr id="6" name="四角形吹き出し 5"/>
          <p:cNvSpPr/>
          <p:nvPr/>
        </p:nvSpPr>
        <p:spPr>
          <a:xfrm>
            <a:off x="5779417" y="4219225"/>
            <a:ext cx="3048494" cy="1481664"/>
          </a:xfrm>
          <a:prstGeom prst="wedgeRectCallout">
            <a:avLst>
              <a:gd name="adj1" fmla="val -61349"/>
              <a:gd name="adj2" fmla="val -4467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ノード間通信</a:t>
            </a:r>
            <a:endParaRPr lang="en-US" altLang="ja-JP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ja-JP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</a:t>
            </a:r>
            <a:r>
              <a:rPr lang="en-US" altLang="ja-JP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S1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ja-JP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P1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8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回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/ iteration</a:t>
            </a:r>
          </a:p>
          <a:p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　</a:t>
            </a:r>
            <a:r>
              <a:rPr lang="en-US" altLang="ja-JP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S2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ja-JP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S3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ja-JP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P2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6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回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/ </a:t>
            </a:r>
            <a:r>
              <a:rPr lang="en-US" altLang="ja-JP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iter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kumimoji="1"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　</a:t>
            </a:r>
            <a:r>
              <a:rPr kumimoji="1" lang="en-US" altLang="ja-JP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P3</a:t>
            </a:r>
            <a:r>
              <a:rPr kumimoji="1"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1.5</a:t>
            </a:r>
            <a:r>
              <a:rPr kumimoji="1"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回</a:t>
            </a:r>
            <a:r>
              <a:rPr kumimoji="1"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kumimoji="1" lang="en-US" altLang="ja-JP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iter</a:t>
            </a:r>
            <a:r>
              <a:rPr kumimoji="1"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7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520059"/>
            <a:ext cx="7086600" cy="4267621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Sakurako Soh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03A5-8981-0A49-AEA9-383E6EEB6140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266563" y="4111252"/>
            <a:ext cx="1877437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404040"/>
                </a:solidFill>
              </a:rPr>
              <a:t>S3: S1</a:t>
            </a:r>
          </a:p>
          <a:p>
            <a:r>
              <a:rPr lang="ja-JP" altLang="ja-JP" sz="1600" b="1" dirty="0" smtClean="0">
                <a:solidFill>
                  <a:srgbClr val="404040"/>
                </a:solidFill>
              </a:rPr>
              <a:t>　</a:t>
            </a:r>
            <a:r>
              <a:rPr lang="en-US" altLang="ja-JP" sz="1600" b="1" dirty="0">
                <a:solidFill>
                  <a:srgbClr val="404040"/>
                </a:solidFill>
              </a:rPr>
              <a:t> </a:t>
            </a:r>
            <a:r>
              <a:rPr lang="en-US" altLang="ja-JP" sz="1600" b="1" dirty="0" smtClean="0">
                <a:solidFill>
                  <a:srgbClr val="404040"/>
                </a:solidFill>
              </a:rPr>
              <a:t> + </a:t>
            </a:r>
            <a:r>
              <a:rPr lang="ja-JP" altLang="en-US" sz="1600" b="1" dirty="0" smtClean="0">
                <a:solidFill>
                  <a:srgbClr val="404040"/>
                </a:solidFill>
              </a:rPr>
              <a:t>シフト計算</a:t>
            </a:r>
            <a:endParaRPr lang="en-US" altLang="ja-JP" sz="1600" b="1" dirty="0" smtClean="0">
              <a:solidFill>
                <a:srgbClr val="404040"/>
              </a:solidFill>
            </a:endParaRPr>
          </a:p>
          <a:p>
            <a:r>
              <a:rPr lang="ja-JP" altLang="ja-JP" sz="1600" b="1" dirty="0">
                <a:solidFill>
                  <a:srgbClr val="404040"/>
                </a:solidFill>
              </a:rPr>
              <a:t>　</a:t>
            </a:r>
            <a:r>
              <a:rPr lang="en-US" altLang="ja-JP" sz="1600" b="1" dirty="0">
                <a:solidFill>
                  <a:srgbClr val="404040"/>
                </a:solidFill>
              </a:rPr>
              <a:t> </a:t>
            </a:r>
            <a:r>
              <a:rPr lang="en-US" altLang="ja-JP" sz="1600" b="1" dirty="0" smtClean="0">
                <a:solidFill>
                  <a:srgbClr val="404040"/>
                </a:solidFill>
              </a:rPr>
              <a:t> </a:t>
            </a:r>
            <a:r>
              <a:rPr kumimoji="1" lang="en-US" altLang="ja-JP" sz="1600" b="1" dirty="0" smtClean="0">
                <a:solidFill>
                  <a:srgbClr val="404040"/>
                </a:solidFill>
              </a:rPr>
              <a:t>+ </a:t>
            </a:r>
            <a:r>
              <a:rPr kumimoji="1" lang="ja-JP" altLang="en-US" sz="1600" b="1" dirty="0" smtClean="0">
                <a:solidFill>
                  <a:srgbClr val="404040"/>
                </a:solidFill>
              </a:rPr>
              <a:t>空間・時間</a:t>
            </a:r>
            <a:endParaRPr lang="en-US" altLang="ja-JP" sz="1600" b="1" dirty="0">
              <a:solidFill>
                <a:srgbClr val="404040"/>
              </a:solidFill>
            </a:endParaRPr>
          </a:p>
          <a:p>
            <a:r>
              <a:rPr kumimoji="1" lang="en-US" altLang="ja-JP" sz="1600" b="1" dirty="0" smtClean="0">
                <a:solidFill>
                  <a:srgbClr val="404040"/>
                </a:solidFill>
              </a:rPr>
              <a:t>	</a:t>
            </a:r>
            <a:r>
              <a:rPr kumimoji="1" lang="ja-JP" altLang="en-US" sz="1600" b="1" dirty="0" smtClean="0">
                <a:solidFill>
                  <a:srgbClr val="404040"/>
                </a:solidFill>
              </a:rPr>
              <a:t>ブロッキング</a:t>
            </a:r>
            <a:endParaRPr kumimoji="1" lang="ja-JP" altLang="en-US" sz="1600" dirty="0">
              <a:solidFill>
                <a:srgbClr val="40404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028700" y="5775797"/>
            <a:ext cx="3737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問題サイズ</a:t>
            </a:r>
            <a:r>
              <a:rPr kumimoji="1" lang="en-US" altLang="ja-JP" sz="1600" dirty="0" smtClean="0"/>
              <a:t>: 50 * 50 / </a:t>
            </a:r>
            <a:r>
              <a:rPr lang="ja-JP" altLang="en-US" sz="1600" dirty="0" smtClean="0"/>
              <a:t>ノード数</a:t>
            </a:r>
            <a:r>
              <a:rPr lang="en-US" altLang="ja-JP" sz="1600" dirty="0" smtClean="0"/>
              <a:t>: 3 * 3</a:t>
            </a:r>
          </a:p>
          <a:p>
            <a:r>
              <a:rPr lang="ja-JP" altLang="en-US" sz="1600" dirty="0" smtClean="0"/>
              <a:t>イテレーション数</a:t>
            </a:r>
            <a:r>
              <a:rPr lang="en-US" altLang="ja-JP" sz="1600" dirty="0" smtClean="0"/>
              <a:t>: 120 / </a:t>
            </a:r>
            <a:r>
              <a:rPr lang="ja-JP" altLang="en-US" sz="1600" dirty="0" smtClean="0"/>
              <a:t>実行回数</a:t>
            </a:r>
            <a:r>
              <a:rPr lang="en-US" altLang="ja-JP" sz="1600" dirty="0" smtClean="0"/>
              <a:t>: 5</a:t>
            </a:r>
            <a:r>
              <a:rPr lang="ja-JP" altLang="en-US" sz="1600" dirty="0" smtClean="0"/>
              <a:t>回</a:t>
            </a:r>
            <a:endParaRPr lang="en-US" altLang="ja-JP" sz="1600" dirty="0" smtClean="0"/>
          </a:p>
          <a:p>
            <a:r>
              <a:rPr lang="ja-JP" altLang="en-US" sz="1600" dirty="0" smtClean="0"/>
              <a:t>平均値を使って算出</a:t>
            </a:r>
            <a:endParaRPr lang="en-US" altLang="ja-JP" sz="1600" dirty="0" smtClean="0"/>
          </a:p>
        </p:txBody>
      </p:sp>
      <p:sp>
        <p:nvSpPr>
          <p:cNvPr id="30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実験結果</a:t>
            </a:r>
            <a:r>
              <a:rPr kumimoji="1" lang="en-US" altLang="ja-JP" sz="3200" dirty="0" smtClean="0"/>
              <a:t>: </a:t>
            </a:r>
            <a:r>
              <a:rPr kumimoji="1" lang="ja-JP" altLang="en-US" sz="3200" dirty="0" smtClean="0"/>
              <a:t>ノード内逐次実行を行うコード</a:t>
            </a:r>
            <a:endParaRPr kumimoji="1" lang="ja-JP" altLang="en-US" sz="3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262753" y="3631859"/>
            <a:ext cx="1341834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404040"/>
                </a:solidFill>
              </a:rPr>
              <a:t>S1: </a:t>
            </a:r>
            <a:r>
              <a:rPr lang="ja-JP" altLang="en-US" sz="1600" b="1" dirty="0" smtClean="0">
                <a:solidFill>
                  <a:srgbClr val="404040"/>
                </a:solidFill>
              </a:rPr>
              <a:t>逐次実行</a:t>
            </a:r>
            <a:endParaRPr kumimoji="1" lang="ja-JP" altLang="en-US" sz="1600" dirty="0">
              <a:solidFill>
                <a:srgbClr val="40404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864337" y="4649861"/>
            <a:ext cx="2006579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404040"/>
                </a:solidFill>
              </a:rPr>
              <a:t>S2: S1 + </a:t>
            </a:r>
            <a:r>
              <a:rPr lang="ja-JP" altLang="en-US" sz="1600" b="1" dirty="0" smtClean="0">
                <a:solidFill>
                  <a:srgbClr val="404040"/>
                </a:solidFill>
              </a:rPr>
              <a:t>シフト計算</a:t>
            </a:r>
            <a:endParaRPr kumimoji="1" lang="ja-JP" altLang="en-US" sz="1600" dirty="0">
              <a:solidFill>
                <a:srgbClr val="404040"/>
              </a:solidFill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>
            <a:off x="1748118" y="3167529"/>
            <a:ext cx="6081058" cy="0"/>
          </a:xfrm>
          <a:prstGeom prst="line">
            <a:avLst/>
          </a:prstGeom>
          <a:ln w="57150" cmpd="sng">
            <a:solidFill>
              <a:srgbClr val="D16349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17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893624" y="2821642"/>
            <a:ext cx="7540959" cy="17718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ステンシル計算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7482-58D7-234F-8935-39A1214C1B53}" type="slidenum">
              <a:rPr kumimoji="1" lang="ja-JP" altLang="en-US" smtClean="0"/>
              <a:t>2</a:t>
            </a:fld>
            <a:endParaRPr kumimoji="1" lang="ja-JP" altLang="en-US"/>
          </a:p>
        </p:txBody>
      </p:sp>
      <p:grpSp>
        <p:nvGrpSpPr>
          <p:cNvPr id="11" name="図形グループ 10"/>
          <p:cNvGrpSpPr/>
          <p:nvPr/>
        </p:nvGrpSpPr>
        <p:grpSpPr>
          <a:xfrm>
            <a:off x="1581124" y="4713090"/>
            <a:ext cx="6206307" cy="1953569"/>
            <a:chOff x="233926" y="4127966"/>
            <a:chExt cx="8588426" cy="2703393"/>
          </a:xfrm>
        </p:grpSpPr>
        <p:grpSp>
          <p:nvGrpSpPr>
            <p:cNvPr id="10" name="図形グループ 9"/>
            <p:cNvGrpSpPr/>
            <p:nvPr/>
          </p:nvGrpSpPr>
          <p:grpSpPr>
            <a:xfrm>
              <a:off x="233926" y="6369694"/>
              <a:ext cx="8588426" cy="461665"/>
              <a:chOff x="233926" y="4458744"/>
              <a:chExt cx="8588426" cy="461665"/>
            </a:xfrm>
          </p:grpSpPr>
          <p:cxnSp>
            <p:nvCxnSpPr>
              <p:cNvPr id="8" name="直線矢印コネクタ 7"/>
              <p:cNvCxnSpPr/>
              <p:nvPr/>
            </p:nvCxnSpPr>
            <p:spPr>
              <a:xfrm>
                <a:off x="233926" y="4458744"/>
                <a:ext cx="8588426" cy="0"/>
              </a:xfrm>
              <a:prstGeom prst="straightConnector1">
                <a:avLst/>
              </a:prstGeom>
              <a:ln w="38100" cmpd="sng">
                <a:solidFill>
                  <a:srgbClr val="323543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テキスト ボックス 8"/>
              <p:cNvSpPr txBox="1"/>
              <p:nvPr/>
            </p:nvSpPr>
            <p:spPr>
              <a:xfrm>
                <a:off x="7768896" y="4458744"/>
                <a:ext cx="8974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Time</a:t>
                </a:r>
                <a:endParaRPr kumimoji="1" lang="ja-JP" altLang="en-US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456" name="図形グループ 455"/>
            <p:cNvGrpSpPr/>
            <p:nvPr/>
          </p:nvGrpSpPr>
          <p:grpSpPr>
            <a:xfrm>
              <a:off x="755546" y="4526491"/>
              <a:ext cx="1699058" cy="1719228"/>
              <a:chOff x="1231313" y="2176282"/>
              <a:chExt cx="1699058" cy="1719228"/>
            </a:xfrm>
          </p:grpSpPr>
          <p:grpSp>
            <p:nvGrpSpPr>
              <p:cNvPr id="375" name="グループ化 98"/>
              <p:cNvGrpSpPr/>
              <p:nvPr/>
            </p:nvGrpSpPr>
            <p:grpSpPr>
              <a:xfrm>
                <a:off x="1231313" y="2176282"/>
                <a:ext cx="491394" cy="1719173"/>
                <a:chOff x="467405" y="3212976"/>
                <a:chExt cx="288155" cy="1008128"/>
              </a:xfrm>
            </p:grpSpPr>
            <p:grpSp>
              <p:nvGrpSpPr>
                <p:cNvPr id="402" name="グループ化 74"/>
                <p:cNvGrpSpPr/>
                <p:nvPr/>
              </p:nvGrpSpPr>
              <p:grpSpPr>
                <a:xfrm>
                  <a:off x="467405" y="3357008"/>
                  <a:ext cx="288016" cy="864096"/>
                  <a:chOff x="-1108278" y="7541840"/>
                  <a:chExt cx="288016" cy="864096"/>
                </a:xfrm>
              </p:grpSpPr>
              <p:sp>
                <p:nvSpPr>
                  <p:cNvPr id="405" name="正方形/長方形 404"/>
                  <p:cNvSpPr/>
                  <p:nvPr/>
                </p:nvSpPr>
                <p:spPr>
                  <a:xfrm>
                    <a:off x="-1108278" y="7829872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06" name="正方形/長方形 405"/>
                  <p:cNvSpPr/>
                  <p:nvPr/>
                </p:nvSpPr>
                <p:spPr>
                  <a:xfrm>
                    <a:off x="-964262" y="7829872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07" name="正方形/長方形 406"/>
                  <p:cNvSpPr/>
                  <p:nvPr/>
                </p:nvSpPr>
                <p:spPr>
                  <a:xfrm>
                    <a:off x="-1108278" y="7685872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08" name="正方形/長方形 407"/>
                  <p:cNvSpPr/>
                  <p:nvPr/>
                </p:nvSpPr>
                <p:spPr>
                  <a:xfrm>
                    <a:off x="-964262" y="7685872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09" name="正方形/長方形 408"/>
                  <p:cNvSpPr/>
                  <p:nvPr/>
                </p:nvSpPr>
                <p:spPr>
                  <a:xfrm>
                    <a:off x="-1108278" y="7541840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10" name="正方形/長方形 409"/>
                  <p:cNvSpPr/>
                  <p:nvPr/>
                </p:nvSpPr>
                <p:spPr>
                  <a:xfrm>
                    <a:off x="-964262" y="7541840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11" name="正方形/長方形 410"/>
                  <p:cNvSpPr/>
                  <p:nvPr/>
                </p:nvSpPr>
                <p:spPr>
                  <a:xfrm>
                    <a:off x="-1108278" y="8261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12" name="正方形/長方形 411"/>
                  <p:cNvSpPr/>
                  <p:nvPr/>
                </p:nvSpPr>
                <p:spPr>
                  <a:xfrm>
                    <a:off x="-964262" y="8261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13" name="正方形/長方形 412"/>
                  <p:cNvSpPr/>
                  <p:nvPr/>
                </p:nvSpPr>
                <p:spPr>
                  <a:xfrm>
                    <a:off x="-1108278" y="8117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14" name="正方形/長方形 413"/>
                  <p:cNvSpPr/>
                  <p:nvPr/>
                </p:nvSpPr>
                <p:spPr>
                  <a:xfrm>
                    <a:off x="-964262" y="8117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15" name="正方形/長方形 414"/>
                  <p:cNvSpPr/>
                  <p:nvPr/>
                </p:nvSpPr>
                <p:spPr>
                  <a:xfrm>
                    <a:off x="-1108278" y="7973904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16" name="正方形/長方形 415"/>
                  <p:cNvSpPr/>
                  <p:nvPr/>
                </p:nvSpPr>
                <p:spPr>
                  <a:xfrm>
                    <a:off x="-964262" y="7973904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sp>
              <p:nvSpPr>
                <p:cNvPr id="403" name="正方形/長方形 402"/>
                <p:cNvSpPr/>
                <p:nvPr/>
              </p:nvSpPr>
              <p:spPr>
                <a:xfrm>
                  <a:off x="467544" y="3212976"/>
                  <a:ext cx="144000" cy="14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C5717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04" name="正方形/長方形 403"/>
                <p:cNvSpPr/>
                <p:nvPr/>
              </p:nvSpPr>
              <p:spPr>
                <a:xfrm>
                  <a:off x="611560" y="3212976"/>
                  <a:ext cx="144000" cy="14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C5717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376" name="グループ化 657"/>
              <p:cNvGrpSpPr/>
              <p:nvPr/>
            </p:nvGrpSpPr>
            <p:grpSpPr>
              <a:xfrm>
                <a:off x="1714380" y="2176282"/>
                <a:ext cx="491394" cy="1719173"/>
                <a:chOff x="467405" y="3212976"/>
                <a:chExt cx="288155" cy="1008128"/>
              </a:xfrm>
            </p:grpSpPr>
            <p:grpSp>
              <p:nvGrpSpPr>
                <p:cNvPr id="385" name="グループ化 658"/>
                <p:cNvGrpSpPr/>
                <p:nvPr/>
              </p:nvGrpSpPr>
              <p:grpSpPr>
                <a:xfrm>
                  <a:off x="467405" y="3357008"/>
                  <a:ext cx="288016" cy="864096"/>
                  <a:chOff x="-1108278" y="7541840"/>
                  <a:chExt cx="288016" cy="864096"/>
                </a:xfrm>
              </p:grpSpPr>
              <p:sp>
                <p:nvSpPr>
                  <p:cNvPr id="388" name="正方形/長方形 387"/>
                  <p:cNvSpPr/>
                  <p:nvPr/>
                </p:nvSpPr>
                <p:spPr>
                  <a:xfrm>
                    <a:off x="-1108278" y="7829872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389" name="正方形/長方形 388"/>
                  <p:cNvSpPr/>
                  <p:nvPr/>
                </p:nvSpPr>
                <p:spPr>
                  <a:xfrm>
                    <a:off x="-964262" y="7829872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50000"/>
                    </a:schemeClr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390" name="正方形/長方形 389"/>
                  <p:cNvSpPr/>
                  <p:nvPr/>
                </p:nvSpPr>
                <p:spPr>
                  <a:xfrm>
                    <a:off x="-1108278" y="7685872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391" name="正方形/長方形 390"/>
                  <p:cNvSpPr/>
                  <p:nvPr/>
                </p:nvSpPr>
                <p:spPr>
                  <a:xfrm>
                    <a:off x="-964262" y="7685872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392" name="正方形/長方形 391"/>
                  <p:cNvSpPr/>
                  <p:nvPr/>
                </p:nvSpPr>
                <p:spPr>
                  <a:xfrm>
                    <a:off x="-1108278" y="7541840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393" name="正方形/長方形 392"/>
                  <p:cNvSpPr/>
                  <p:nvPr/>
                </p:nvSpPr>
                <p:spPr>
                  <a:xfrm>
                    <a:off x="-964262" y="7541840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394" name="正方形/長方形 393"/>
                  <p:cNvSpPr/>
                  <p:nvPr/>
                </p:nvSpPr>
                <p:spPr>
                  <a:xfrm>
                    <a:off x="-1108278" y="8261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395" name="正方形/長方形 394"/>
                  <p:cNvSpPr/>
                  <p:nvPr/>
                </p:nvSpPr>
                <p:spPr>
                  <a:xfrm>
                    <a:off x="-964262" y="8261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396" name="正方形/長方形 395"/>
                  <p:cNvSpPr/>
                  <p:nvPr/>
                </p:nvSpPr>
                <p:spPr>
                  <a:xfrm>
                    <a:off x="-1108278" y="8117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397" name="正方形/長方形 396"/>
                  <p:cNvSpPr/>
                  <p:nvPr/>
                </p:nvSpPr>
                <p:spPr>
                  <a:xfrm>
                    <a:off x="-964262" y="8117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398" name="正方形/長方形 397"/>
                  <p:cNvSpPr/>
                  <p:nvPr/>
                </p:nvSpPr>
                <p:spPr>
                  <a:xfrm>
                    <a:off x="-1108278" y="7973904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399" name="正方形/長方形 398"/>
                  <p:cNvSpPr/>
                  <p:nvPr/>
                </p:nvSpPr>
                <p:spPr>
                  <a:xfrm>
                    <a:off x="-964262" y="7973904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sp>
              <p:nvSpPr>
                <p:cNvPr id="386" name="正方形/長方形 385"/>
                <p:cNvSpPr/>
                <p:nvPr/>
              </p:nvSpPr>
              <p:spPr>
                <a:xfrm>
                  <a:off x="467544" y="3212976"/>
                  <a:ext cx="144000" cy="14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C5717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87" name="正方形/長方形 386"/>
                <p:cNvSpPr/>
                <p:nvPr/>
              </p:nvSpPr>
              <p:spPr>
                <a:xfrm>
                  <a:off x="611560" y="3212976"/>
                  <a:ext cx="144000" cy="14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C5717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419" name="グループ化 98"/>
              <p:cNvGrpSpPr/>
              <p:nvPr/>
            </p:nvGrpSpPr>
            <p:grpSpPr>
              <a:xfrm>
                <a:off x="2201767" y="2176282"/>
                <a:ext cx="491394" cy="1719173"/>
                <a:chOff x="467405" y="3212976"/>
                <a:chExt cx="288155" cy="1008128"/>
              </a:xfrm>
            </p:grpSpPr>
            <p:grpSp>
              <p:nvGrpSpPr>
                <p:cNvPr id="420" name="グループ化 74"/>
                <p:cNvGrpSpPr/>
                <p:nvPr/>
              </p:nvGrpSpPr>
              <p:grpSpPr>
                <a:xfrm>
                  <a:off x="467405" y="3357008"/>
                  <a:ext cx="288016" cy="864096"/>
                  <a:chOff x="-1108278" y="7541840"/>
                  <a:chExt cx="288016" cy="864096"/>
                </a:xfrm>
              </p:grpSpPr>
              <p:sp>
                <p:nvSpPr>
                  <p:cNvPr id="423" name="正方形/長方形 422"/>
                  <p:cNvSpPr/>
                  <p:nvPr/>
                </p:nvSpPr>
                <p:spPr>
                  <a:xfrm>
                    <a:off x="-1108278" y="7829872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24" name="正方形/長方形 423"/>
                  <p:cNvSpPr/>
                  <p:nvPr/>
                </p:nvSpPr>
                <p:spPr>
                  <a:xfrm>
                    <a:off x="-964262" y="7829872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25" name="正方形/長方形 424"/>
                  <p:cNvSpPr/>
                  <p:nvPr/>
                </p:nvSpPr>
                <p:spPr>
                  <a:xfrm>
                    <a:off x="-1108278" y="7685872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26" name="正方形/長方形 425"/>
                  <p:cNvSpPr/>
                  <p:nvPr/>
                </p:nvSpPr>
                <p:spPr>
                  <a:xfrm>
                    <a:off x="-964262" y="7685872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27" name="正方形/長方形 426"/>
                  <p:cNvSpPr/>
                  <p:nvPr/>
                </p:nvSpPr>
                <p:spPr>
                  <a:xfrm>
                    <a:off x="-1108278" y="7541840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28" name="正方形/長方形 427"/>
                  <p:cNvSpPr/>
                  <p:nvPr/>
                </p:nvSpPr>
                <p:spPr>
                  <a:xfrm>
                    <a:off x="-964262" y="7541840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29" name="正方形/長方形 428"/>
                  <p:cNvSpPr/>
                  <p:nvPr/>
                </p:nvSpPr>
                <p:spPr>
                  <a:xfrm>
                    <a:off x="-1108278" y="8261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30" name="正方形/長方形 429"/>
                  <p:cNvSpPr/>
                  <p:nvPr/>
                </p:nvSpPr>
                <p:spPr>
                  <a:xfrm>
                    <a:off x="-964262" y="8261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31" name="正方形/長方形 430"/>
                  <p:cNvSpPr/>
                  <p:nvPr/>
                </p:nvSpPr>
                <p:spPr>
                  <a:xfrm>
                    <a:off x="-1108278" y="8117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32" name="正方形/長方形 431"/>
                  <p:cNvSpPr/>
                  <p:nvPr/>
                </p:nvSpPr>
                <p:spPr>
                  <a:xfrm>
                    <a:off x="-964262" y="8117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33" name="正方形/長方形 432"/>
                  <p:cNvSpPr/>
                  <p:nvPr/>
                </p:nvSpPr>
                <p:spPr>
                  <a:xfrm>
                    <a:off x="-1108278" y="7973904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34" name="正方形/長方形 433"/>
                  <p:cNvSpPr/>
                  <p:nvPr/>
                </p:nvSpPr>
                <p:spPr>
                  <a:xfrm>
                    <a:off x="-964262" y="7973904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sp>
              <p:nvSpPr>
                <p:cNvPr id="421" name="正方形/長方形 420"/>
                <p:cNvSpPr/>
                <p:nvPr/>
              </p:nvSpPr>
              <p:spPr>
                <a:xfrm>
                  <a:off x="467544" y="3212976"/>
                  <a:ext cx="144000" cy="14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C5717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22" name="正方形/長方形 421"/>
                <p:cNvSpPr/>
                <p:nvPr/>
              </p:nvSpPr>
              <p:spPr>
                <a:xfrm>
                  <a:off x="611560" y="3212976"/>
                  <a:ext cx="144000" cy="14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C5717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437" name="グループ化 98"/>
              <p:cNvGrpSpPr/>
              <p:nvPr/>
            </p:nvGrpSpPr>
            <p:grpSpPr>
              <a:xfrm>
                <a:off x="2684569" y="2176337"/>
                <a:ext cx="245802" cy="1719173"/>
                <a:chOff x="467405" y="3212976"/>
                <a:chExt cx="144139" cy="1008128"/>
              </a:xfrm>
            </p:grpSpPr>
            <p:grpSp>
              <p:nvGrpSpPr>
                <p:cNvPr id="438" name="グループ化 74"/>
                <p:cNvGrpSpPr/>
                <p:nvPr/>
              </p:nvGrpSpPr>
              <p:grpSpPr>
                <a:xfrm>
                  <a:off x="467405" y="3357008"/>
                  <a:ext cx="144000" cy="864096"/>
                  <a:chOff x="-1108278" y="7541840"/>
                  <a:chExt cx="144000" cy="864096"/>
                </a:xfrm>
              </p:grpSpPr>
              <p:sp>
                <p:nvSpPr>
                  <p:cNvPr id="441" name="正方形/長方形 440"/>
                  <p:cNvSpPr/>
                  <p:nvPr/>
                </p:nvSpPr>
                <p:spPr>
                  <a:xfrm>
                    <a:off x="-1108278" y="7829872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43" name="正方形/長方形 442"/>
                  <p:cNvSpPr/>
                  <p:nvPr/>
                </p:nvSpPr>
                <p:spPr>
                  <a:xfrm>
                    <a:off x="-1108278" y="7685872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45" name="正方形/長方形 444"/>
                  <p:cNvSpPr/>
                  <p:nvPr/>
                </p:nvSpPr>
                <p:spPr>
                  <a:xfrm>
                    <a:off x="-1108278" y="7541840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47" name="正方形/長方形 446"/>
                  <p:cNvSpPr/>
                  <p:nvPr/>
                </p:nvSpPr>
                <p:spPr>
                  <a:xfrm>
                    <a:off x="-1108278" y="8261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49" name="正方形/長方形 448"/>
                  <p:cNvSpPr/>
                  <p:nvPr/>
                </p:nvSpPr>
                <p:spPr>
                  <a:xfrm>
                    <a:off x="-1108278" y="8117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51" name="正方形/長方形 450"/>
                  <p:cNvSpPr/>
                  <p:nvPr/>
                </p:nvSpPr>
                <p:spPr>
                  <a:xfrm>
                    <a:off x="-1108278" y="7973904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sp>
              <p:nvSpPr>
                <p:cNvPr id="439" name="正方形/長方形 438"/>
                <p:cNvSpPr/>
                <p:nvPr/>
              </p:nvSpPr>
              <p:spPr>
                <a:xfrm>
                  <a:off x="467544" y="3212976"/>
                  <a:ext cx="144000" cy="14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C5717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457" name="図形グループ 456"/>
            <p:cNvGrpSpPr/>
            <p:nvPr/>
          </p:nvGrpSpPr>
          <p:grpSpPr>
            <a:xfrm>
              <a:off x="3006247" y="4526546"/>
              <a:ext cx="1699058" cy="1719228"/>
              <a:chOff x="1231313" y="2176282"/>
              <a:chExt cx="1699058" cy="1719228"/>
            </a:xfrm>
          </p:grpSpPr>
          <p:grpSp>
            <p:nvGrpSpPr>
              <p:cNvPr id="458" name="グループ化 98"/>
              <p:cNvGrpSpPr/>
              <p:nvPr/>
            </p:nvGrpSpPr>
            <p:grpSpPr>
              <a:xfrm>
                <a:off x="1231313" y="2176282"/>
                <a:ext cx="491394" cy="1719173"/>
                <a:chOff x="467405" y="3212976"/>
                <a:chExt cx="288155" cy="1008128"/>
              </a:xfrm>
            </p:grpSpPr>
            <p:grpSp>
              <p:nvGrpSpPr>
                <p:cNvPr id="500" name="グループ化 74"/>
                <p:cNvGrpSpPr/>
                <p:nvPr/>
              </p:nvGrpSpPr>
              <p:grpSpPr>
                <a:xfrm>
                  <a:off x="467405" y="3357008"/>
                  <a:ext cx="288016" cy="864096"/>
                  <a:chOff x="-1108278" y="7541840"/>
                  <a:chExt cx="288016" cy="864096"/>
                </a:xfrm>
              </p:grpSpPr>
              <p:sp>
                <p:nvSpPr>
                  <p:cNvPr id="503" name="正方形/長方形 502"/>
                  <p:cNvSpPr/>
                  <p:nvPr/>
                </p:nvSpPr>
                <p:spPr>
                  <a:xfrm>
                    <a:off x="-1108278" y="7829872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04" name="正方形/長方形 503"/>
                  <p:cNvSpPr/>
                  <p:nvPr/>
                </p:nvSpPr>
                <p:spPr>
                  <a:xfrm>
                    <a:off x="-964262" y="7829872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05" name="正方形/長方形 504"/>
                  <p:cNvSpPr/>
                  <p:nvPr/>
                </p:nvSpPr>
                <p:spPr>
                  <a:xfrm>
                    <a:off x="-1108278" y="7685872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06" name="正方形/長方形 505"/>
                  <p:cNvSpPr/>
                  <p:nvPr/>
                </p:nvSpPr>
                <p:spPr>
                  <a:xfrm>
                    <a:off x="-964262" y="7685872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07" name="正方形/長方形 506"/>
                  <p:cNvSpPr/>
                  <p:nvPr/>
                </p:nvSpPr>
                <p:spPr>
                  <a:xfrm>
                    <a:off x="-1108278" y="7541840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08" name="正方形/長方形 507"/>
                  <p:cNvSpPr/>
                  <p:nvPr/>
                </p:nvSpPr>
                <p:spPr>
                  <a:xfrm>
                    <a:off x="-964262" y="7541840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09" name="正方形/長方形 508"/>
                  <p:cNvSpPr/>
                  <p:nvPr/>
                </p:nvSpPr>
                <p:spPr>
                  <a:xfrm>
                    <a:off x="-1108278" y="8261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10" name="正方形/長方形 509"/>
                  <p:cNvSpPr/>
                  <p:nvPr/>
                </p:nvSpPr>
                <p:spPr>
                  <a:xfrm>
                    <a:off x="-964262" y="8261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11" name="正方形/長方形 510"/>
                  <p:cNvSpPr/>
                  <p:nvPr/>
                </p:nvSpPr>
                <p:spPr>
                  <a:xfrm>
                    <a:off x="-1108278" y="8117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12" name="正方形/長方形 511"/>
                  <p:cNvSpPr/>
                  <p:nvPr/>
                </p:nvSpPr>
                <p:spPr>
                  <a:xfrm>
                    <a:off x="-964262" y="8117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13" name="正方形/長方形 512"/>
                  <p:cNvSpPr/>
                  <p:nvPr/>
                </p:nvSpPr>
                <p:spPr>
                  <a:xfrm>
                    <a:off x="-1108278" y="7973904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14" name="正方形/長方形 513"/>
                  <p:cNvSpPr/>
                  <p:nvPr/>
                </p:nvSpPr>
                <p:spPr>
                  <a:xfrm>
                    <a:off x="-964262" y="7973904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sp>
              <p:nvSpPr>
                <p:cNvPr id="501" name="正方形/長方形 500"/>
                <p:cNvSpPr/>
                <p:nvPr/>
              </p:nvSpPr>
              <p:spPr>
                <a:xfrm>
                  <a:off x="467544" y="3212976"/>
                  <a:ext cx="144000" cy="14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C5717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502" name="正方形/長方形 501"/>
                <p:cNvSpPr/>
                <p:nvPr/>
              </p:nvSpPr>
              <p:spPr>
                <a:xfrm>
                  <a:off x="611560" y="3212976"/>
                  <a:ext cx="144000" cy="14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C5717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459" name="グループ化 657"/>
              <p:cNvGrpSpPr/>
              <p:nvPr/>
            </p:nvGrpSpPr>
            <p:grpSpPr>
              <a:xfrm>
                <a:off x="1714380" y="2176282"/>
                <a:ext cx="491394" cy="1719173"/>
                <a:chOff x="467405" y="3212976"/>
                <a:chExt cx="288155" cy="1008128"/>
              </a:xfrm>
            </p:grpSpPr>
            <p:grpSp>
              <p:nvGrpSpPr>
                <p:cNvPr id="485" name="グループ化 658"/>
                <p:cNvGrpSpPr/>
                <p:nvPr/>
              </p:nvGrpSpPr>
              <p:grpSpPr>
                <a:xfrm>
                  <a:off x="467405" y="3357008"/>
                  <a:ext cx="288016" cy="864096"/>
                  <a:chOff x="-1108278" y="7541840"/>
                  <a:chExt cx="288016" cy="864096"/>
                </a:xfrm>
              </p:grpSpPr>
              <p:sp>
                <p:nvSpPr>
                  <p:cNvPr id="488" name="正方形/長方形 487"/>
                  <p:cNvSpPr/>
                  <p:nvPr/>
                </p:nvSpPr>
                <p:spPr>
                  <a:xfrm>
                    <a:off x="-1108278" y="7829872"/>
                    <a:ext cx="144000" cy="144000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89" name="正方形/長方形 488"/>
                  <p:cNvSpPr/>
                  <p:nvPr/>
                </p:nvSpPr>
                <p:spPr>
                  <a:xfrm>
                    <a:off x="-964262" y="7829872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</a:schemeClr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90" name="正方形/長方形 489"/>
                  <p:cNvSpPr/>
                  <p:nvPr/>
                </p:nvSpPr>
                <p:spPr>
                  <a:xfrm>
                    <a:off x="-1108278" y="7685872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91" name="正方形/長方形 490"/>
                  <p:cNvSpPr/>
                  <p:nvPr/>
                </p:nvSpPr>
                <p:spPr>
                  <a:xfrm>
                    <a:off x="-964262" y="7685872"/>
                    <a:ext cx="144000" cy="144000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92" name="正方形/長方形 491"/>
                  <p:cNvSpPr/>
                  <p:nvPr/>
                </p:nvSpPr>
                <p:spPr>
                  <a:xfrm>
                    <a:off x="-1108278" y="7541840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93" name="正方形/長方形 492"/>
                  <p:cNvSpPr/>
                  <p:nvPr/>
                </p:nvSpPr>
                <p:spPr>
                  <a:xfrm>
                    <a:off x="-964262" y="7541840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94" name="正方形/長方形 493"/>
                  <p:cNvSpPr/>
                  <p:nvPr/>
                </p:nvSpPr>
                <p:spPr>
                  <a:xfrm>
                    <a:off x="-1108278" y="8261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95" name="正方形/長方形 494"/>
                  <p:cNvSpPr/>
                  <p:nvPr/>
                </p:nvSpPr>
                <p:spPr>
                  <a:xfrm>
                    <a:off x="-964262" y="8261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96" name="正方形/長方形 495"/>
                  <p:cNvSpPr/>
                  <p:nvPr/>
                </p:nvSpPr>
                <p:spPr>
                  <a:xfrm>
                    <a:off x="-1108278" y="8117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97" name="正方形/長方形 496"/>
                  <p:cNvSpPr/>
                  <p:nvPr/>
                </p:nvSpPr>
                <p:spPr>
                  <a:xfrm>
                    <a:off x="-964262" y="8117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98" name="正方形/長方形 497"/>
                  <p:cNvSpPr/>
                  <p:nvPr/>
                </p:nvSpPr>
                <p:spPr>
                  <a:xfrm>
                    <a:off x="-1108278" y="7973904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99" name="正方形/長方形 498"/>
                  <p:cNvSpPr/>
                  <p:nvPr/>
                </p:nvSpPr>
                <p:spPr>
                  <a:xfrm>
                    <a:off x="-964262" y="7973904"/>
                    <a:ext cx="144000" cy="144000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sp>
              <p:nvSpPr>
                <p:cNvPr id="486" name="正方形/長方形 485"/>
                <p:cNvSpPr/>
                <p:nvPr/>
              </p:nvSpPr>
              <p:spPr>
                <a:xfrm>
                  <a:off x="467544" y="3212976"/>
                  <a:ext cx="144000" cy="14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C5717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87" name="正方形/長方形 486"/>
                <p:cNvSpPr/>
                <p:nvPr/>
              </p:nvSpPr>
              <p:spPr>
                <a:xfrm>
                  <a:off x="611560" y="3212976"/>
                  <a:ext cx="144000" cy="14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C5717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460" name="グループ化 98"/>
              <p:cNvGrpSpPr/>
              <p:nvPr/>
            </p:nvGrpSpPr>
            <p:grpSpPr>
              <a:xfrm>
                <a:off x="2201767" y="2176282"/>
                <a:ext cx="491394" cy="1719173"/>
                <a:chOff x="467405" y="3212976"/>
                <a:chExt cx="288155" cy="1008128"/>
              </a:xfrm>
            </p:grpSpPr>
            <p:grpSp>
              <p:nvGrpSpPr>
                <p:cNvPr id="470" name="グループ化 74"/>
                <p:cNvGrpSpPr/>
                <p:nvPr/>
              </p:nvGrpSpPr>
              <p:grpSpPr>
                <a:xfrm>
                  <a:off x="467405" y="3357008"/>
                  <a:ext cx="288016" cy="864096"/>
                  <a:chOff x="-1108278" y="7541840"/>
                  <a:chExt cx="288016" cy="864096"/>
                </a:xfrm>
              </p:grpSpPr>
              <p:sp>
                <p:nvSpPr>
                  <p:cNvPr id="473" name="正方形/長方形 472"/>
                  <p:cNvSpPr/>
                  <p:nvPr/>
                </p:nvSpPr>
                <p:spPr>
                  <a:xfrm>
                    <a:off x="-1108278" y="7829872"/>
                    <a:ext cx="144000" cy="144000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74" name="正方形/長方形 473"/>
                  <p:cNvSpPr/>
                  <p:nvPr/>
                </p:nvSpPr>
                <p:spPr>
                  <a:xfrm>
                    <a:off x="-964262" y="7829872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75" name="正方形/長方形 474"/>
                  <p:cNvSpPr/>
                  <p:nvPr/>
                </p:nvSpPr>
                <p:spPr>
                  <a:xfrm>
                    <a:off x="-1108278" y="7685872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76" name="正方形/長方形 475"/>
                  <p:cNvSpPr/>
                  <p:nvPr/>
                </p:nvSpPr>
                <p:spPr>
                  <a:xfrm>
                    <a:off x="-964262" y="7685872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77" name="正方形/長方形 476"/>
                  <p:cNvSpPr/>
                  <p:nvPr/>
                </p:nvSpPr>
                <p:spPr>
                  <a:xfrm>
                    <a:off x="-1108278" y="7541840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78" name="正方形/長方形 477"/>
                  <p:cNvSpPr/>
                  <p:nvPr/>
                </p:nvSpPr>
                <p:spPr>
                  <a:xfrm>
                    <a:off x="-964262" y="7541840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79" name="正方形/長方形 478"/>
                  <p:cNvSpPr/>
                  <p:nvPr/>
                </p:nvSpPr>
                <p:spPr>
                  <a:xfrm>
                    <a:off x="-1108278" y="8261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80" name="正方形/長方形 479"/>
                  <p:cNvSpPr/>
                  <p:nvPr/>
                </p:nvSpPr>
                <p:spPr>
                  <a:xfrm>
                    <a:off x="-964262" y="8261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81" name="正方形/長方形 480"/>
                  <p:cNvSpPr/>
                  <p:nvPr/>
                </p:nvSpPr>
                <p:spPr>
                  <a:xfrm>
                    <a:off x="-1108278" y="8117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82" name="正方形/長方形 481"/>
                  <p:cNvSpPr/>
                  <p:nvPr/>
                </p:nvSpPr>
                <p:spPr>
                  <a:xfrm>
                    <a:off x="-964262" y="8117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83" name="正方形/長方形 482"/>
                  <p:cNvSpPr/>
                  <p:nvPr/>
                </p:nvSpPr>
                <p:spPr>
                  <a:xfrm>
                    <a:off x="-1108278" y="7973904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84" name="正方形/長方形 483"/>
                  <p:cNvSpPr/>
                  <p:nvPr/>
                </p:nvSpPr>
                <p:spPr>
                  <a:xfrm>
                    <a:off x="-964262" y="7973904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sp>
              <p:nvSpPr>
                <p:cNvPr id="471" name="正方形/長方形 470"/>
                <p:cNvSpPr/>
                <p:nvPr/>
              </p:nvSpPr>
              <p:spPr>
                <a:xfrm>
                  <a:off x="467544" y="3212976"/>
                  <a:ext cx="144000" cy="14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C5717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72" name="正方形/長方形 471"/>
                <p:cNvSpPr/>
                <p:nvPr/>
              </p:nvSpPr>
              <p:spPr>
                <a:xfrm>
                  <a:off x="611560" y="3212976"/>
                  <a:ext cx="144000" cy="14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C5717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461" name="グループ化 98"/>
              <p:cNvGrpSpPr/>
              <p:nvPr/>
            </p:nvGrpSpPr>
            <p:grpSpPr>
              <a:xfrm>
                <a:off x="2684569" y="2176337"/>
                <a:ext cx="245802" cy="1719173"/>
                <a:chOff x="467405" y="3212976"/>
                <a:chExt cx="144139" cy="1008128"/>
              </a:xfrm>
            </p:grpSpPr>
            <p:grpSp>
              <p:nvGrpSpPr>
                <p:cNvPr id="462" name="グループ化 74"/>
                <p:cNvGrpSpPr/>
                <p:nvPr/>
              </p:nvGrpSpPr>
              <p:grpSpPr>
                <a:xfrm>
                  <a:off x="467405" y="3357008"/>
                  <a:ext cx="144000" cy="864096"/>
                  <a:chOff x="-1108278" y="7541840"/>
                  <a:chExt cx="144000" cy="864096"/>
                </a:xfrm>
              </p:grpSpPr>
              <p:sp>
                <p:nvSpPr>
                  <p:cNvPr id="464" name="正方形/長方形 463"/>
                  <p:cNvSpPr/>
                  <p:nvPr/>
                </p:nvSpPr>
                <p:spPr>
                  <a:xfrm>
                    <a:off x="-1108278" y="7829872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65" name="正方形/長方形 464"/>
                  <p:cNvSpPr/>
                  <p:nvPr/>
                </p:nvSpPr>
                <p:spPr>
                  <a:xfrm>
                    <a:off x="-1108278" y="7685872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66" name="正方形/長方形 465"/>
                  <p:cNvSpPr/>
                  <p:nvPr/>
                </p:nvSpPr>
                <p:spPr>
                  <a:xfrm>
                    <a:off x="-1108278" y="7541840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67" name="正方形/長方形 466"/>
                  <p:cNvSpPr/>
                  <p:nvPr/>
                </p:nvSpPr>
                <p:spPr>
                  <a:xfrm>
                    <a:off x="-1108278" y="8261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68" name="正方形/長方形 467"/>
                  <p:cNvSpPr/>
                  <p:nvPr/>
                </p:nvSpPr>
                <p:spPr>
                  <a:xfrm>
                    <a:off x="-1108278" y="8117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69" name="正方形/長方形 468"/>
                  <p:cNvSpPr/>
                  <p:nvPr/>
                </p:nvSpPr>
                <p:spPr>
                  <a:xfrm>
                    <a:off x="-1108278" y="7973904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sp>
              <p:nvSpPr>
                <p:cNvPr id="463" name="正方形/長方形 462"/>
                <p:cNvSpPr/>
                <p:nvPr/>
              </p:nvSpPr>
              <p:spPr>
                <a:xfrm>
                  <a:off x="467544" y="3212976"/>
                  <a:ext cx="144000" cy="14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C5717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515" name="図形グループ 514"/>
            <p:cNvGrpSpPr/>
            <p:nvPr/>
          </p:nvGrpSpPr>
          <p:grpSpPr>
            <a:xfrm>
              <a:off x="5197183" y="4522081"/>
              <a:ext cx="1699058" cy="1719228"/>
              <a:chOff x="1231313" y="2176282"/>
              <a:chExt cx="1699058" cy="1719228"/>
            </a:xfrm>
          </p:grpSpPr>
          <p:grpSp>
            <p:nvGrpSpPr>
              <p:cNvPr id="516" name="グループ化 98"/>
              <p:cNvGrpSpPr/>
              <p:nvPr/>
            </p:nvGrpSpPr>
            <p:grpSpPr>
              <a:xfrm>
                <a:off x="1231313" y="2176282"/>
                <a:ext cx="491394" cy="1719173"/>
                <a:chOff x="467405" y="3212976"/>
                <a:chExt cx="288155" cy="1008128"/>
              </a:xfrm>
            </p:grpSpPr>
            <p:grpSp>
              <p:nvGrpSpPr>
                <p:cNvPr id="558" name="グループ化 74"/>
                <p:cNvGrpSpPr/>
                <p:nvPr/>
              </p:nvGrpSpPr>
              <p:grpSpPr>
                <a:xfrm>
                  <a:off x="467405" y="3357008"/>
                  <a:ext cx="288016" cy="864096"/>
                  <a:chOff x="-1108278" y="7541840"/>
                  <a:chExt cx="288016" cy="864096"/>
                </a:xfrm>
              </p:grpSpPr>
              <p:sp>
                <p:nvSpPr>
                  <p:cNvPr id="561" name="正方形/長方形 560"/>
                  <p:cNvSpPr/>
                  <p:nvPr/>
                </p:nvSpPr>
                <p:spPr>
                  <a:xfrm>
                    <a:off x="-1108278" y="7829872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62" name="正方形/長方形 561"/>
                  <p:cNvSpPr/>
                  <p:nvPr/>
                </p:nvSpPr>
                <p:spPr>
                  <a:xfrm>
                    <a:off x="-964262" y="7829872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63" name="正方形/長方形 562"/>
                  <p:cNvSpPr/>
                  <p:nvPr/>
                </p:nvSpPr>
                <p:spPr>
                  <a:xfrm>
                    <a:off x="-1108278" y="7685872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64" name="正方形/長方形 563"/>
                  <p:cNvSpPr/>
                  <p:nvPr/>
                </p:nvSpPr>
                <p:spPr>
                  <a:xfrm>
                    <a:off x="-964262" y="7685872"/>
                    <a:ext cx="144000" cy="144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65" name="正方形/長方形 564"/>
                  <p:cNvSpPr/>
                  <p:nvPr/>
                </p:nvSpPr>
                <p:spPr>
                  <a:xfrm>
                    <a:off x="-1108278" y="7541840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66" name="正方形/長方形 565"/>
                  <p:cNvSpPr/>
                  <p:nvPr/>
                </p:nvSpPr>
                <p:spPr>
                  <a:xfrm>
                    <a:off x="-964262" y="7541840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67" name="正方形/長方形 566"/>
                  <p:cNvSpPr/>
                  <p:nvPr/>
                </p:nvSpPr>
                <p:spPr>
                  <a:xfrm>
                    <a:off x="-1108278" y="8261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68" name="正方形/長方形 567"/>
                  <p:cNvSpPr/>
                  <p:nvPr/>
                </p:nvSpPr>
                <p:spPr>
                  <a:xfrm>
                    <a:off x="-964262" y="8261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69" name="正方形/長方形 568"/>
                  <p:cNvSpPr/>
                  <p:nvPr/>
                </p:nvSpPr>
                <p:spPr>
                  <a:xfrm>
                    <a:off x="-1108278" y="8117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70" name="正方形/長方形 569"/>
                  <p:cNvSpPr/>
                  <p:nvPr/>
                </p:nvSpPr>
                <p:spPr>
                  <a:xfrm>
                    <a:off x="-964262" y="8117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71" name="正方形/長方形 570"/>
                  <p:cNvSpPr/>
                  <p:nvPr/>
                </p:nvSpPr>
                <p:spPr>
                  <a:xfrm>
                    <a:off x="-1108278" y="7973904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72" name="正方形/長方形 571"/>
                  <p:cNvSpPr/>
                  <p:nvPr/>
                </p:nvSpPr>
                <p:spPr>
                  <a:xfrm>
                    <a:off x="-964262" y="7973904"/>
                    <a:ext cx="144000" cy="144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sp>
              <p:nvSpPr>
                <p:cNvPr id="559" name="正方形/長方形 558"/>
                <p:cNvSpPr/>
                <p:nvPr/>
              </p:nvSpPr>
              <p:spPr>
                <a:xfrm>
                  <a:off x="467544" y="3212976"/>
                  <a:ext cx="144000" cy="14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C5717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560" name="正方形/長方形 559"/>
                <p:cNvSpPr/>
                <p:nvPr/>
              </p:nvSpPr>
              <p:spPr>
                <a:xfrm>
                  <a:off x="611560" y="3212976"/>
                  <a:ext cx="144000" cy="14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C5717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517" name="グループ化 657"/>
              <p:cNvGrpSpPr/>
              <p:nvPr/>
            </p:nvGrpSpPr>
            <p:grpSpPr>
              <a:xfrm>
                <a:off x="1714380" y="2176282"/>
                <a:ext cx="491394" cy="1719173"/>
                <a:chOff x="467405" y="3212976"/>
                <a:chExt cx="288155" cy="1008128"/>
              </a:xfrm>
            </p:grpSpPr>
            <p:grpSp>
              <p:nvGrpSpPr>
                <p:cNvPr id="543" name="グループ化 658"/>
                <p:cNvGrpSpPr/>
                <p:nvPr/>
              </p:nvGrpSpPr>
              <p:grpSpPr>
                <a:xfrm>
                  <a:off x="467405" y="3357008"/>
                  <a:ext cx="288016" cy="864096"/>
                  <a:chOff x="-1108278" y="7541840"/>
                  <a:chExt cx="288016" cy="864096"/>
                </a:xfrm>
              </p:grpSpPr>
              <p:sp>
                <p:nvSpPr>
                  <p:cNvPr id="546" name="正方形/長方形 545"/>
                  <p:cNvSpPr/>
                  <p:nvPr/>
                </p:nvSpPr>
                <p:spPr>
                  <a:xfrm>
                    <a:off x="-1108278" y="7829872"/>
                    <a:ext cx="144000" cy="144000"/>
                  </a:xfrm>
                  <a:prstGeom prst="rect">
                    <a:avLst/>
                  </a:prstGeom>
                  <a:solidFill>
                    <a:srgbClr val="747D9C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47" name="正方形/長方形 546"/>
                  <p:cNvSpPr/>
                  <p:nvPr/>
                </p:nvSpPr>
                <p:spPr>
                  <a:xfrm>
                    <a:off x="-964262" y="7829872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</a:schemeClr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48" name="正方形/長方形 547"/>
                  <p:cNvSpPr/>
                  <p:nvPr/>
                </p:nvSpPr>
                <p:spPr>
                  <a:xfrm>
                    <a:off x="-1108278" y="7685872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49" name="正方形/長方形 548"/>
                  <p:cNvSpPr/>
                  <p:nvPr/>
                </p:nvSpPr>
                <p:spPr>
                  <a:xfrm>
                    <a:off x="-964262" y="7685872"/>
                    <a:ext cx="144000" cy="144000"/>
                  </a:xfrm>
                  <a:prstGeom prst="rect">
                    <a:avLst/>
                  </a:prstGeom>
                  <a:solidFill>
                    <a:srgbClr val="747D9C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50" name="正方形/長方形 549"/>
                  <p:cNvSpPr/>
                  <p:nvPr/>
                </p:nvSpPr>
                <p:spPr>
                  <a:xfrm>
                    <a:off x="-1108278" y="7541840"/>
                    <a:ext cx="144000" cy="144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51" name="正方形/長方形 550"/>
                  <p:cNvSpPr/>
                  <p:nvPr/>
                </p:nvSpPr>
                <p:spPr>
                  <a:xfrm>
                    <a:off x="-964262" y="7541840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52" name="正方形/長方形 551"/>
                  <p:cNvSpPr/>
                  <p:nvPr/>
                </p:nvSpPr>
                <p:spPr>
                  <a:xfrm>
                    <a:off x="-1108278" y="8261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53" name="正方形/長方形 552"/>
                  <p:cNvSpPr/>
                  <p:nvPr/>
                </p:nvSpPr>
                <p:spPr>
                  <a:xfrm>
                    <a:off x="-964262" y="8261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54" name="正方形/長方形 553"/>
                  <p:cNvSpPr/>
                  <p:nvPr/>
                </p:nvSpPr>
                <p:spPr>
                  <a:xfrm>
                    <a:off x="-1108278" y="8117936"/>
                    <a:ext cx="144000" cy="144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55" name="正方形/長方形 554"/>
                  <p:cNvSpPr/>
                  <p:nvPr/>
                </p:nvSpPr>
                <p:spPr>
                  <a:xfrm>
                    <a:off x="-964262" y="8117936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56" name="正方形/長方形 555"/>
                  <p:cNvSpPr/>
                  <p:nvPr/>
                </p:nvSpPr>
                <p:spPr>
                  <a:xfrm>
                    <a:off x="-1108278" y="7973904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57" name="正方形/長方形 556"/>
                  <p:cNvSpPr/>
                  <p:nvPr/>
                </p:nvSpPr>
                <p:spPr>
                  <a:xfrm>
                    <a:off x="-964262" y="7973904"/>
                    <a:ext cx="144000" cy="144000"/>
                  </a:xfrm>
                  <a:prstGeom prst="rect">
                    <a:avLst/>
                  </a:prstGeom>
                  <a:solidFill>
                    <a:srgbClr val="747D9C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sp>
              <p:nvSpPr>
                <p:cNvPr id="544" name="正方形/長方形 543"/>
                <p:cNvSpPr/>
                <p:nvPr/>
              </p:nvSpPr>
              <p:spPr>
                <a:xfrm>
                  <a:off x="467544" y="3212976"/>
                  <a:ext cx="144000" cy="14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C5717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545" name="正方形/長方形 544"/>
                <p:cNvSpPr/>
                <p:nvPr/>
              </p:nvSpPr>
              <p:spPr>
                <a:xfrm>
                  <a:off x="611560" y="3212976"/>
                  <a:ext cx="144000" cy="14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C5717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518" name="グループ化 98"/>
              <p:cNvGrpSpPr/>
              <p:nvPr/>
            </p:nvGrpSpPr>
            <p:grpSpPr>
              <a:xfrm>
                <a:off x="2201767" y="2176282"/>
                <a:ext cx="491394" cy="1719173"/>
                <a:chOff x="467405" y="3212976"/>
                <a:chExt cx="288155" cy="1008128"/>
              </a:xfrm>
            </p:grpSpPr>
            <p:grpSp>
              <p:nvGrpSpPr>
                <p:cNvPr id="528" name="グループ化 74"/>
                <p:cNvGrpSpPr/>
                <p:nvPr/>
              </p:nvGrpSpPr>
              <p:grpSpPr>
                <a:xfrm>
                  <a:off x="467405" y="3357008"/>
                  <a:ext cx="288016" cy="864096"/>
                  <a:chOff x="-1108278" y="7541840"/>
                  <a:chExt cx="288016" cy="864096"/>
                </a:xfrm>
              </p:grpSpPr>
              <p:sp>
                <p:nvSpPr>
                  <p:cNvPr id="531" name="正方形/長方形 530"/>
                  <p:cNvSpPr/>
                  <p:nvPr/>
                </p:nvSpPr>
                <p:spPr>
                  <a:xfrm>
                    <a:off x="-1108278" y="7829872"/>
                    <a:ext cx="144000" cy="144000"/>
                  </a:xfrm>
                  <a:prstGeom prst="rect">
                    <a:avLst/>
                  </a:prstGeom>
                  <a:solidFill>
                    <a:srgbClr val="747D9C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32" name="正方形/長方形 531"/>
                  <p:cNvSpPr/>
                  <p:nvPr/>
                </p:nvSpPr>
                <p:spPr>
                  <a:xfrm>
                    <a:off x="-964262" y="7829872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33" name="正方形/長方形 532"/>
                  <p:cNvSpPr/>
                  <p:nvPr/>
                </p:nvSpPr>
                <p:spPr>
                  <a:xfrm>
                    <a:off x="-1108278" y="7685872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34" name="正方形/長方形 533"/>
                  <p:cNvSpPr/>
                  <p:nvPr/>
                </p:nvSpPr>
                <p:spPr>
                  <a:xfrm>
                    <a:off x="-964262" y="7685872"/>
                    <a:ext cx="144000" cy="144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35" name="正方形/長方形 534"/>
                  <p:cNvSpPr/>
                  <p:nvPr/>
                </p:nvSpPr>
                <p:spPr>
                  <a:xfrm>
                    <a:off x="-1108278" y="7541840"/>
                    <a:ext cx="144000" cy="144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36" name="正方形/長方形 535"/>
                  <p:cNvSpPr/>
                  <p:nvPr/>
                </p:nvSpPr>
                <p:spPr>
                  <a:xfrm>
                    <a:off x="-964262" y="7541840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37" name="正方形/長方形 536"/>
                  <p:cNvSpPr/>
                  <p:nvPr/>
                </p:nvSpPr>
                <p:spPr>
                  <a:xfrm>
                    <a:off x="-1108278" y="8261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38" name="正方形/長方形 537"/>
                  <p:cNvSpPr/>
                  <p:nvPr/>
                </p:nvSpPr>
                <p:spPr>
                  <a:xfrm>
                    <a:off x="-964262" y="8261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39" name="正方形/長方形 538"/>
                  <p:cNvSpPr/>
                  <p:nvPr/>
                </p:nvSpPr>
                <p:spPr>
                  <a:xfrm>
                    <a:off x="-1108278" y="8117936"/>
                    <a:ext cx="144000" cy="144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40" name="正方形/長方形 539"/>
                  <p:cNvSpPr/>
                  <p:nvPr/>
                </p:nvSpPr>
                <p:spPr>
                  <a:xfrm>
                    <a:off x="-964262" y="8117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41" name="正方形/長方形 540"/>
                  <p:cNvSpPr/>
                  <p:nvPr/>
                </p:nvSpPr>
                <p:spPr>
                  <a:xfrm>
                    <a:off x="-1108278" y="7973904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42" name="正方形/長方形 541"/>
                  <p:cNvSpPr/>
                  <p:nvPr/>
                </p:nvSpPr>
                <p:spPr>
                  <a:xfrm>
                    <a:off x="-964262" y="7973904"/>
                    <a:ext cx="144000" cy="144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sp>
              <p:nvSpPr>
                <p:cNvPr id="529" name="正方形/長方形 528"/>
                <p:cNvSpPr/>
                <p:nvPr/>
              </p:nvSpPr>
              <p:spPr>
                <a:xfrm>
                  <a:off x="467544" y="3212976"/>
                  <a:ext cx="144000" cy="14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C5717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530" name="正方形/長方形 529"/>
                <p:cNvSpPr/>
                <p:nvPr/>
              </p:nvSpPr>
              <p:spPr>
                <a:xfrm>
                  <a:off x="611560" y="3212976"/>
                  <a:ext cx="144000" cy="14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C5717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519" name="グループ化 98"/>
              <p:cNvGrpSpPr/>
              <p:nvPr/>
            </p:nvGrpSpPr>
            <p:grpSpPr>
              <a:xfrm>
                <a:off x="2684569" y="2176337"/>
                <a:ext cx="245802" cy="1719173"/>
                <a:chOff x="467405" y="3212976"/>
                <a:chExt cx="144139" cy="1008128"/>
              </a:xfrm>
            </p:grpSpPr>
            <p:grpSp>
              <p:nvGrpSpPr>
                <p:cNvPr id="520" name="グループ化 74"/>
                <p:cNvGrpSpPr/>
                <p:nvPr/>
              </p:nvGrpSpPr>
              <p:grpSpPr>
                <a:xfrm>
                  <a:off x="467405" y="3357008"/>
                  <a:ext cx="144000" cy="864096"/>
                  <a:chOff x="-1108278" y="7541840"/>
                  <a:chExt cx="144000" cy="864096"/>
                </a:xfrm>
              </p:grpSpPr>
              <p:sp>
                <p:nvSpPr>
                  <p:cNvPr id="522" name="正方形/長方形 521"/>
                  <p:cNvSpPr/>
                  <p:nvPr/>
                </p:nvSpPr>
                <p:spPr>
                  <a:xfrm>
                    <a:off x="-1108278" y="7829872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23" name="正方形/長方形 522"/>
                  <p:cNvSpPr/>
                  <p:nvPr/>
                </p:nvSpPr>
                <p:spPr>
                  <a:xfrm>
                    <a:off x="-1108278" y="7685872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24" name="正方形/長方形 523"/>
                  <p:cNvSpPr/>
                  <p:nvPr/>
                </p:nvSpPr>
                <p:spPr>
                  <a:xfrm>
                    <a:off x="-1108278" y="7541840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25" name="正方形/長方形 524"/>
                  <p:cNvSpPr/>
                  <p:nvPr/>
                </p:nvSpPr>
                <p:spPr>
                  <a:xfrm>
                    <a:off x="-1108278" y="8261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26" name="正方形/長方形 525"/>
                  <p:cNvSpPr/>
                  <p:nvPr/>
                </p:nvSpPr>
                <p:spPr>
                  <a:xfrm>
                    <a:off x="-1108278" y="8117936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27" name="正方形/長方形 526"/>
                  <p:cNvSpPr/>
                  <p:nvPr/>
                </p:nvSpPr>
                <p:spPr>
                  <a:xfrm>
                    <a:off x="-1108278" y="7973904"/>
                    <a:ext cx="144000" cy="144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sp>
              <p:nvSpPr>
                <p:cNvPr id="521" name="正方形/長方形 520"/>
                <p:cNvSpPr/>
                <p:nvPr/>
              </p:nvSpPr>
              <p:spPr>
                <a:xfrm>
                  <a:off x="467544" y="3212976"/>
                  <a:ext cx="144000" cy="14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C5717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</p:grpSp>
        <p:sp>
          <p:nvSpPr>
            <p:cNvPr id="575" name="テキスト ボックス 574"/>
            <p:cNvSpPr txBox="1"/>
            <p:nvPr/>
          </p:nvSpPr>
          <p:spPr>
            <a:xfrm>
              <a:off x="7170075" y="4874678"/>
              <a:ext cx="1107361" cy="638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……</a:t>
              </a:r>
              <a:endParaRPr kumimoji="1" lang="ja-JP" altLang="en-US" sz="2400" dirty="0"/>
            </a:p>
          </p:txBody>
        </p:sp>
        <p:sp>
          <p:nvSpPr>
            <p:cNvPr id="578" name="テキスト ボックス 577"/>
            <p:cNvSpPr txBox="1"/>
            <p:nvPr/>
          </p:nvSpPr>
          <p:spPr>
            <a:xfrm>
              <a:off x="1223409" y="4132487"/>
              <a:ext cx="766380" cy="440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 = 0</a:t>
              </a:r>
              <a:endParaRPr kumimoji="1" lang="ja-JP" altLang="en-US" sz="1600" dirty="0"/>
            </a:p>
          </p:txBody>
        </p:sp>
        <p:sp>
          <p:nvSpPr>
            <p:cNvPr id="579" name="テキスト ボックス 578"/>
            <p:cNvSpPr txBox="1"/>
            <p:nvPr/>
          </p:nvSpPr>
          <p:spPr>
            <a:xfrm>
              <a:off x="3497421" y="4127966"/>
              <a:ext cx="766380" cy="440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 = 1</a:t>
              </a:r>
              <a:endParaRPr kumimoji="1" lang="ja-JP" altLang="en-US" sz="1600" dirty="0"/>
            </a:p>
          </p:txBody>
        </p:sp>
        <p:sp>
          <p:nvSpPr>
            <p:cNvPr id="580" name="テキスト ボックス 579"/>
            <p:cNvSpPr txBox="1"/>
            <p:nvPr/>
          </p:nvSpPr>
          <p:spPr>
            <a:xfrm>
              <a:off x="5686446" y="4141476"/>
              <a:ext cx="766380" cy="440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 = 2</a:t>
              </a:r>
              <a:endParaRPr kumimoji="1" lang="ja-JP" altLang="en-US" sz="1600" dirty="0"/>
            </a:p>
          </p:txBody>
        </p:sp>
      </p:grpSp>
      <p:grpSp>
        <p:nvGrpSpPr>
          <p:cNvPr id="647" name="図形グループ 646"/>
          <p:cNvGrpSpPr/>
          <p:nvPr/>
        </p:nvGrpSpPr>
        <p:grpSpPr>
          <a:xfrm>
            <a:off x="2887088" y="3612536"/>
            <a:ext cx="5378621" cy="869105"/>
            <a:chOff x="726750" y="5540057"/>
            <a:chExt cx="5378621" cy="869105"/>
          </a:xfrm>
        </p:grpSpPr>
        <p:sp>
          <p:nvSpPr>
            <p:cNvPr id="639" name="テキスト ボックス 638"/>
            <p:cNvSpPr txBox="1"/>
            <p:nvPr/>
          </p:nvSpPr>
          <p:spPr>
            <a:xfrm>
              <a:off x="745434" y="5540057"/>
              <a:ext cx="53086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altLang="ja-JP" sz="2000" dirty="0" err="1" smtClean="0"/>
                <a:t>cell</a:t>
              </a:r>
              <a:r>
                <a:rPr lang="da-DK" altLang="ja-JP" sz="2000" dirty="0"/>
                <a:t>(</a:t>
              </a:r>
              <a:r>
                <a:rPr lang="da-DK" altLang="ja-JP" sz="2000" dirty="0" smtClean="0"/>
                <a:t>i</a:t>
              </a:r>
              <a:r>
                <a:rPr lang="da-DK" altLang="ja-JP" sz="2000" dirty="0"/>
                <a:t>+</a:t>
              </a:r>
              <a:r>
                <a:rPr lang="da-DK" altLang="ja-JP" sz="2000" dirty="0" smtClean="0"/>
                <a:t>1, j) </a:t>
              </a:r>
              <a:r>
                <a:rPr lang="da-DK" altLang="ja-JP" sz="2000" dirty="0"/>
                <a:t>+ </a:t>
              </a:r>
              <a:r>
                <a:rPr lang="da-DK" altLang="ja-JP" sz="2000" dirty="0" err="1" smtClean="0"/>
                <a:t>cell</a:t>
              </a:r>
              <a:r>
                <a:rPr lang="da-DK" altLang="ja-JP" sz="2000" dirty="0"/>
                <a:t>(</a:t>
              </a:r>
              <a:r>
                <a:rPr lang="da-DK" altLang="ja-JP" sz="2000" dirty="0" smtClean="0"/>
                <a:t>i</a:t>
              </a:r>
              <a:r>
                <a:rPr lang="da-DK" altLang="ja-JP" sz="2000" dirty="0"/>
                <a:t>-</a:t>
              </a:r>
              <a:r>
                <a:rPr lang="da-DK" altLang="ja-JP" sz="2000" dirty="0" smtClean="0"/>
                <a:t>1, j) </a:t>
              </a:r>
              <a:r>
                <a:rPr lang="da-DK" altLang="ja-JP" sz="2000" dirty="0"/>
                <a:t>+ </a:t>
              </a:r>
              <a:r>
                <a:rPr lang="da-DK" altLang="ja-JP" sz="2000" dirty="0" err="1" smtClean="0"/>
                <a:t>cell</a:t>
              </a:r>
              <a:r>
                <a:rPr lang="da-DK" altLang="ja-JP" sz="2000" dirty="0"/>
                <a:t>(</a:t>
              </a:r>
              <a:r>
                <a:rPr lang="da-DK" altLang="ja-JP" sz="2000" dirty="0" smtClean="0"/>
                <a:t>i, j</a:t>
              </a:r>
              <a:r>
                <a:rPr lang="da-DK" altLang="ja-JP" sz="2000" dirty="0"/>
                <a:t>+</a:t>
              </a:r>
              <a:r>
                <a:rPr lang="da-DK" altLang="ja-JP" sz="2000" dirty="0" smtClean="0"/>
                <a:t>1) </a:t>
              </a:r>
              <a:r>
                <a:rPr lang="da-DK" altLang="ja-JP" sz="2000" dirty="0"/>
                <a:t>+ </a:t>
              </a:r>
              <a:r>
                <a:rPr lang="da-DK" altLang="ja-JP" sz="2000" dirty="0" err="1" smtClean="0"/>
                <a:t>cell</a:t>
              </a:r>
              <a:r>
                <a:rPr lang="da-DK" altLang="ja-JP" sz="2000" dirty="0"/>
                <a:t>(</a:t>
              </a:r>
              <a:r>
                <a:rPr lang="da-DK" altLang="ja-JP" sz="2000" dirty="0" smtClean="0"/>
                <a:t>i, j</a:t>
              </a:r>
              <a:r>
                <a:rPr lang="da-DK" altLang="ja-JP" sz="2000" dirty="0"/>
                <a:t>-</a:t>
              </a:r>
              <a:r>
                <a:rPr lang="da-DK" altLang="ja-JP" sz="2000" dirty="0" smtClean="0"/>
                <a:t>1)</a:t>
              </a:r>
              <a:endParaRPr kumimoji="1" lang="ja-JP" altLang="en-US" sz="2000" dirty="0"/>
            </a:p>
          </p:txBody>
        </p:sp>
        <p:cxnSp>
          <p:nvCxnSpPr>
            <p:cNvPr id="644" name="直線コネクタ 643"/>
            <p:cNvCxnSpPr/>
            <p:nvPr/>
          </p:nvCxnSpPr>
          <p:spPr>
            <a:xfrm>
              <a:off x="726750" y="5999931"/>
              <a:ext cx="5378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6" name="テキスト ボックス 645"/>
            <p:cNvSpPr txBox="1"/>
            <p:nvPr/>
          </p:nvSpPr>
          <p:spPr>
            <a:xfrm>
              <a:off x="3267450" y="6009052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4</a:t>
              </a:r>
              <a:endParaRPr kumimoji="1" lang="ja-JP" altLang="en-US" sz="2000" dirty="0"/>
            </a:p>
          </p:txBody>
        </p:sp>
      </p:grpSp>
      <p:sp>
        <p:nvSpPr>
          <p:cNvPr id="65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81540"/>
            <a:ext cx="8229600" cy="1454696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例</a:t>
            </a:r>
            <a:r>
              <a:rPr lang="en-US" altLang="ja-JP" dirty="0" smtClean="0"/>
              <a:t>: </a:t>
            </a:r>
            <a:r>
              <a:rPr lang="ja-JP" altLang="en-US" dirty="0" smtClean="0"/>
              <a:t>拡散方程式</a:t>
            </a:r>
            <a:endParaRPr lang="en-US" altLang="ja-JP" dirty="0" smtClean="0"/>
          </a:p>
          <a:p>
            <a:pPr lvl="1"/>
            <a:r>
              <a:rPr kumimoji="1" lang="ja-JP" altLang="en-US" sz="2000" dirty="0" smtClean="0"/>
              <a:t>水面にインクを落とすシミュレーション</a:t>
            </a:r>
            <a:endParaRPr kumimoji="1" lang="en-US" altLang="ja-JP" sz="2000" dirty="0" smtClean="0"/>
          </a:p>
          <a:p>
            <a:r>
              <a:rPr lang="ja-JP" altLang="en-US" dirty="0"/>
              <a:t>任意のセル上で周囲のセルを使って計算</a:t>
            </a:r>
            <a:endParaRPr lang="en-US" altLang="ja-JP" dirty="0"/>
          </a:p>
          <a:p>
            <a:pPr lvl="1"/>
            <a:endParaRPr kumimoji="1" lang="en-US" altLang="ja-JP" sz="2000" dirty="0" smtClean="0"/>
          </a:p>
        </p:txBody>
      </p:sp>
      <p:grpSp>
        <p:nvGrpSpPr>
          <p:cNvPr id="7" name="図形グループ 6"/>
          <p:cNvGrpSpPr/>
          <p:nvPr/>
        </p:nvGrpSpPr>
        <p:grpSpPr>
          <a:xfrm>
            <a:off x="1171467" y="2971850"/>
            <a:ext cx="1455945" cy="1447834"/>
            <a:chOff x="6332735" y="4980829"/>
            <a:chExt cx="1674680" cy="1665350"/>
          </a:xfrm>
        </p:grpSpPr>
        <p:grpSp>
          <p:nvGrpSpPr>
            <p:cNvPr id="609" name="グループ化 658"/>
            <p:cNvGrpSpPr/>
            <p:nvPr/>
          </p:nvGrpSpPr>
          <p:grpSpPr>
            <a:xfrm>
              <a:off x="6332735" y="4980829"/>
              <a:ext cx="1122218" cy="1665350"/>
              <a:chOff x="-1108278" y="7685872"/>
              <a:chExt cx="288016" cy="432032"/>
            </a:xfrm>
          </p:grpSpPr>
          <p:sp>
            <p:nvSpPr>
              <p:cNvPr id="612" name="正方形/長方形 611"/>
              <p:cNvSpPr/>
              <p:nvPr/>
            </p:nvSpPr>
            <p:spPr>
              <a:xfrm>
                <a:off x="-1108278" y="7829872"/>
                <a:ext cx="144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 algn="ctr">
                <a:solidFill>
                  <a:srgbClr val="C5717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13" name="正方形/長方形 612"/>
              <p:cNvSpPr/>
              <p:nvPr/>
            </p:nvSpPr>
            <p:spPr>
              <a:xfrm>
                <a:off x="-964262" y="7829872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C5717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14" name="正方形/長方形 613"/>
              <p:cNvSpPr/>
              <p:nvPr/>
            </p:nvSpPr>
            <p:spPr>
              <a:xfrm>
                <a:off x="-1108278" y="7685872"/>
                <a:ext cx="144000" cy="14400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5717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15" name="正方形/長方形 614"/>
              <p:cNvSpPr/>
              <p:nvPr/>
            </p:nvSpPr>
            <p:spPr>
              <a:xfrm>
                <a:off x="-964262" y="7685872"/>
                <a:ext cx="144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 algn="ctr">
                <a:solidFill>
                  <a:srgbClr val="C5717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22" name="正方形/長方形 621"/>
              <p:cNvSpPr/>
              <p:nvPr/>
            </p:nvSpPr>
            <p:spPr>
              <a:xfrm>
                <a:off x="-1108278" y="7973904"/>
                <a:ext cx="144000" cy="14400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5717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23" name="正方形/長方形 622"/>
              <p:cNvSpPr/>
              <p:nvPr/>
            </p:nvSpPr>
            <p:spPr>
              <a:xfrm>
                <a:off x="-964262" y="7973904"/>
                <a:ext cx="144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 algn="ctr">
                <a:solidFill>
                  <a:srgbClr val="C5717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594" name="グループ化 74"/>
            <p:cNvGrpSpPr/>
            <p:nvPr/>
          </p:nvGrpSpPr>
          <p:grpSpPr>
            <a:xfrm>
              <a:off x="7446338" y="4980829"/>
              <a:ext cx="561077" cy="1665350"/>
              <a:chOff x="-1108278" y="7685872"/>
              <a:chExt cx="144000" cy="432032"/>
            </a:xfrm>
          </p:grpSpPr>
          <p:sp>
            <p:nvSpPr>
              <p:cNvPr id="597" name="正方形/長方形 596"/>
              <p:cNvSpPr/>
              <p:nvPr/>
            </p:nvSpPr>
            <p:spPr>
              <a:xfrm>
                <a:off x="-1108278" y="7829872"/>
                <a:ext cx="144000" cy="144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 algn="ctr">
                <a:solidFill>
                  <a:srgbClr val="C5717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99" name="正方形/長方形 598"/>
              <p:cNvSpPr/>
              <p:nvPr/>
            </p:nvSpPr>
            <p:spPr>
              <a:xfrm>
                <a:off x="-1108278" y="7685872"/>
                <a:ext cx="144000" cy="14400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5717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07" name="正方形/長方形 606"/>
              <p:cNvSpPr/>
              <p:nvPr/>
            </p:nvSpPr>
            <p:spPr>
              <a:xfrm>
                <a:off x="-1108278" y="7973904"/>
                <a:ext cx="144000" cy="14400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5717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cxnSp>
          <p:nvCxnSpPr>
            <p:cNvPr id="661" name="直線矢印コネクタ 660"/>
            <p:cNvCxnSpPr/>
            <p:nvPr/>
          </p:nvCxnSpPr>
          <p:spPr>
            <a:xfrm>
              <a:off x="7170075" y="5221395"/>
              <a:ext cx="0" cy="538155"/>
            </a:xfrm>
            <a:prstGeom prst="straightConnector1">
              <a:avLst/>
            </a:prstGeom>
            <a:ln w="76200" cmpd="sng">
              <a:solidFill>
                <a:schemeClr val="accent1"/>
              </a:solidFill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直線矢印コネクタ 667"/>
            <p:cNvCxnSpPr/>
            <p:nvPr/>
          </p:nvCxnSpPr>
          <p:spPr>
            <a:xfrm flipV="1">
              <a:off x="6551470" y="5813590"/>
              <a:ext cx="564557" cy="1228"/>
            </a:xfrm>
            <a:prstGeom prst="straightConnector1">
              <a:avLst/>
            </a:prstGeom>
            <a:ln w="76200" cmpd="sng">
              <a:solidFill>
                <a:schemeClr val="accent1"/>
              </a:solidFill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直線矢印コネクタ 668"/>
            <p:cNvCxnSpPr/>
            <p:nvPr/>
          </p:nvCxnSpPr>
          <p:spPr>
            <a:xfrm flipV="1">
              <a:off x="7170075" y="5890387"/>
              <a:ext cx="0" cy="540360"/>
            </a:xfrm>
            <a:prstGeom prst="straightConnector1">
              <a:avLst/>
            </a:prstGeom>
            <a:ln w="76200" cmpd="sng">
              <a:solidFill>
                <a:schemeClr val="accent1"/>
              </a:solidFill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直線矢印コネクタ 669"/>
            <p:cNvCxnSpPr/>
            <p:nvPr/>
          </p:nvCxnSpPr>
          <p:spPr>
            <a:xfrm flipH="1">
              <a:off x="7237746" y="5813590"/>
              <a:ext cx="612107" cy="0"/>
            </a:xfrm>
            <a:prstGeom prst="straightConnector1">
              <a:avLst/>
            </a:prstGeom>
            <a:ln w="76200" cmpd="sng">
              <a:solidFill>
                <a:schemeClr val="accent1"/>
              </a:solidFill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テキスト ボックス 5"/>
          <p:cNvSpPr txBox="1"/>
          <p:nvPr/>
        </p:nvSpPr>
        <p:spPr>
          <a:xfrm>
            <a:off x="2897355" y="2998739"/>
            <a:ext cx="1424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sz="2400" dirty="0" err="1" smtClean="0"/>
              <a:t>cell</a:t>
            </a:r>
            <a:r>
              <a:rPr lang="da-DK" altLang="ja-JP" sz="2400" dirty="0" smtClean="0"/>
              <a:t>(</a:t>
            </a:r>
            <a:r>
              <a:rPr lang="da-DK" altLang="ja-JP" sz="2400" dirty="0"/>
              <a:t>i, j</a:t>
            </a:r>
            <a:r>
              <a:rPr lang="da-DK" altLang="ja-JP" sz="2400" dirty="0" smtClean="0"/>
              <a:t>) =</a:t>
            </a:r>
            <a:endParaRPr lang="ja-JP" altLang="en-US" sz="2400" dirty="0"/>
          </a:p>
        </p:txBody>
      </p:sp>
      <p:sp>
        <p:nvSpPr>
          <p:cNvPr id="13" name="直角三角形 12"/>
          <p:cNvSpPr/>
          <p:nvPr/>
        </p:nvSpPr>
        <p:spPr>
          <a:xfrm flipV="1">
            <a:off x="6153517" y="4323692"/>
            <a:ext cx="320428" cy="1097684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33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99" y="1523999"/>
            <a:ext cx="7060323" cy="4251797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Sakurako Soh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03A5-8981-0A49-AEA9-383E6EEB6140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215719" y="4047425"/>
            <a:ext cx="1351652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404040"/>
                </a:solidFill>
              </a:rPr>
              <a:t>P1: </a:t>
            </a:r>
            <a:r>
              <a:rPr lang="ja-JP" altLang="en-US" sz="1600" b="1" dirty="0" smtClean="0">
                <a:solidFill>
                  <a:srgbClr val="404040"/>
                </a:solidFill>
              </a:rPr>
              <a:t>並行実行</a:t>
            </a:r>
            <a:endParaRPr kumimoji="1" lang="ja-JP" altLang="en-US" sz="1600" dirty="0">
              <a:solidFill>
                <a:srgbClr val="40404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874090" y="4433019"/>
            <a:ext cx="2023010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404040"/>
                </a:solidFill>
              </a:rPr>
              <a:t>P2: P1 + </a:t>
            </a:r>
            <a:r>
              <a:rPr lang="ja-JP" altLang="en-US" sz="1600" b="1" dirty="0" smtClean="0">
                <a:solidFill>
                  <a:srgbClr val="404040"/>
                </a:solidFill>
              </a:rPr>
              <a:t>シフト計算</a:t>
            </a:r>
            <a:endParaRPr kumimoji="1" lang="ja-JP" altLang="en-US" sz="1600" dirty="0">
              <a:solidFill>
                <a:srgbClr val="40404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38839" y="4045381"/>
            <a:ext cx="1915909" cy="107721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404040"/>
                </a:solidFill>
              </a:rPr>
              <a:t>P3: P1</a:t>
            </a:r>
          </a:p>
          <a:p>
            <a:r>
              <a:rPr lang="ja-JP" altLang="ja-JP" sz="1600" b="1" dirty="0">
                <a:solidFill>
                  <a:srgbClr val="404040"/>
                </a:solidFill>
              </a:rPr>
              <a:t>　</a:t>
            </a:r>
            <a:r>
              <a:rPr lang="en-US" altLang="ja-JP" sz="1600" b="1" dirty="0">
                <a:solidFill>
                  <a:srgbClr val="404040"/>
                </a:solidFill>
              </a:rPr>
              <a:t> </a:t>
            </a:r>
            <a:r>
              <a:rPr lang="en-US" altLang="ja-JP" sz="1600" b="1" dirty="0" smtClean="0">
                <a:solidFill>
                  <a:srgbClr val="404040"/>
                </a:solidFill>
              </a:rPr>
              <a:t> + </a:t>
            </a:r>
            <a:r>
              <a:rPr lang="ja-JP" altLang="en-US" sz="1600" b="1" dirty="0" smtClean="0">
                <a:solidFill>
                  <a:srgbClr val="404040"/>
                </a:solidFill>
              </a:rPr>
              <a:t>シフト計算</a:t>
            </a:r>
            <a:endParaRPr lang="en-US" altLang="ja-JP" sz="1600" b="1" dirty="0">
              <a:solidFill>
                <a:srgbClr val="404040"/>
              </a:solidFill>
            </a:endParaRPr>
          </a:p>
          <a:p>
            <a:r>
              <a:rPr lang="ja-JP" altLang="ja-JP" sz="1600" b="1" dirty="0">
                <a:solidFill>
                  <a:srgbClr val="404040"/>
                </a:solidFill>
              </a:rPr>
              <a:t>　</a:t>
            </a:r>
            <a:r>
              <a:rPr lang="en-US" altLang="ja-JP" sz="1600" b="1" dirty="0">
                <a:solidFill>
                  <a:srgbClr val="404040"/>
                </a:solidFill>
              </a:rPr>
              <a:t> </a:t>
            </a:r>
            <a:r>
              <a:rPr lang="en-US" altLang="ja-JP" sz="1600" b="1" dirty="0" smtClean="0">
                <a:solidFill>
                  <a:srgbClr val="404040"/>
                </a:solidFill>
              </a:rPr>
              <a:t> </a:t>
            </a:r>
            <a:r>
              <a:rPr kumimoji="1" lang="en-US" altLang="ja-JP" sz="1600" b="1" dirty="0" smtClean="0">
                <a:solidFill>
                  <a:srgbClr val="404040"/>
                </a:solidFill>
              </a:rPr>
              <a:t>+ </a:t>
            </a:r>
            <a:r>
              <a:rPr kumimoji="1" lang="ja-JP" altLang="en-US" sz="1600" b="1" dirty="0" smtClean="0">
                <a:solidFill>
                  <a:srgbClr val="404040"/>
                </a:solidFill>
              </a:rPr>
              <a:t>通信オーバー</a:t>
            </a:r>
            <a:endParaRPr kumimoji="1" lang="en-US" altLang="ja-JP" sz="1600" b="1" dirty="0" smtClean="0">
              <a:solidFill>
                <a:srgbClr val="404040"/>
              </a:solidFill>
            </a:endParaRPr>
          </a:p>
          <a:p>
            <a:r>
              <a:rPr lang="ja-JP" altLang="ja-JP" sz="1600" b="1" dirty="0">
                <a:solidFill>
                  <a:srgbClr val="404040"/>
                </a:solidFill>
              </a:rPr>
              <a:t>　</a:t>
            </a:r>
            <a:r>
              <a:rPr lang="ja-JP" altLang="en-US" sz="1600" b="1" dirty="0" smtClean="0">
                <a:solidFill>
                  <a:srgbClr val="404040"/>
                </a:solidFill>
              </a:rPr>
              <a:t>　　　　</a:t>
            </a:r>
            <a:r>
              <a:rPr kumimoji="1" lang="ja-JP" altLang="en-US" sz="1600" b="1" dirty="0" smtClean="0">
                <a:solidFill>
                  <a:srgbClr val="404040"/>
                </a:solidFill>
              </a:rPr>
              <a:t>ラップ</a:t>
            </a:r>
            <a:endParaRPr kumimoji="1" lang="ja-JP" altLang="en-US" sz="1600" dirty="0">
              <a:solidFill>
                <a:srgbClr val="404040"/>
              </a:solidFill>
            </a:endParaRPr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実験結果</a:t>
            </a:r>
            <a:r>
              <a:rPr kumimoji="1" lang="en-US" altLang="ja-JP" sz="3200" dirty="0" smtClean="0"/>
              <a:t>: </a:t>
            </a:r>
            <a:r>
              <a:rPr kumimoji="1" lang="ja-JP" altLang="en-US" sz="3200" dirty="0" smtClean="0"/>
              <a:t>ノード内並行実行を行うコード</a:t>
            </a:r>
            <a:endParaRPr kumimoji="1" lang="ja-JP" altLang="en-US" sz="32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28700" y="5775797"/>
            <a:ext cx="3737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問題サイズ</a:t>
            </a:r>
            <a:r>
              <a:rPr kumimoji="1" lang="en-US" altLang="ja-JP" sz="1600" dirty="0" smtClean="0"/>
              <a:t>: 50 * 50 / </a:t>
            </a:r>
            <a:r>
              <a:rPr lang="ja-JP" altLang="en-US" sz="1600" dirty="0" smtClean="0"/>
              <a:t>ノード数</a:t>
            </a:r>
            <a:r>
              <a:rPr lang="en-US" altLang="ja-JP" sz="1600" dirty="0" smtClean="0"/>
              <a:t>: 3 * 3</a:t>
            </a:r>
          </a:p>
          <a:p>
            <a:r>
              <a:rPr lang="ja-JP" altLang="en-US" sz="1600" dirty="0" smtClean="0"/>
              <a:t>イテレーション数</a:t>
            </a:r>
            <a:r>
              <a:rPr lang="en-US" altLang="ja-JP" sz="1600" dirty="0" smtClean="0"/>
              <a:t>: 120 / </a:t>
            </a:r>
            <a:r>
              <a:rPr lang="ja-JP" altLang="en-US" sz="1600" dirty="0" smtClean="0"/>
              <a:t>実行回数</a:t>
            </a:r>
            <a:r>
              <a:rPr lang="en-US" altLang="ja-JP" sz="1600" dirty="0" smtClean="0"/>
              <a:t>: 5</a:t>
            </a:r>
            <a:r>
              <a:rPr lang="ja-JP" altLang="en-US" sz="1600" dirty="0" smtClean="0"/>
              <a:t>回</a:t>
            </a:r>
            <a:endParaRPr lang="en-US" altLang="ja-JP" sz="1600" dirty="0" smtClean="0"/>
          </a:p>
          <a:p>
            <a:r>
              <a:rPr lang="ja-JP" altLang="en-US" sz="1600" dirty="0" smtClean="0"/>
              <a:t>平均値を使って算出</a:t>
            </a:r>
            <a:endParaRPr lang="en-US" altLang="ja-JP" sz="1600" dirty="0" smtClean="0"/>
          </a:p>
        </p:txBody>
      </p:sp>
      <p:cxnSp>
        <p:nvCxnSpPr>
          <p:cNvPr id="24" name="直線コネクタ 23"/>
          <p:cNvCxnSpPr/>
          <p:nvPr/>
        </p:nvCxnSpPr>
        <p:spPr>
          <a:xfrm>
            <a:off x="1748118" y="3630700"/>
            <a:ext cx="6081058" cy="0"/>
          </a:xfrm>
          <a:prstGeom prst="line">
            <a:avLst/>
          </a:prstGeom>
          <a:ln w="57150" cmpd="sng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30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2292" y="5711048"/>
            <a:ext cx="3955180" cy="1146952"/>
          </a:xfrm>
          <a:prstGeom prst="rect">
            <a:avLst/>
          </a:prstGeom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Sakurako Soh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03A5-8981-0A49-AEA9-383E6EEB6140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69" y="501756"/>
            <a:ext cx="3040304" cy="142156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2292" y="4596450"/>
            <a:ext cx="3955180" cy="11212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882" y="4654717"/>
            <a:ext cx="2920118" cy="211266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942" y="2008414"/>
            <a:ext cx="2880815" cy="122097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0942" y="3229384"/>
            <a:ext cx="2880814" cy="167621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369" y="2011350"/>
            <a:ext cx="3058615" cy="123139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369" y="3328570"/>
            <a:ext cx="3040304" cy="122175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0985" y="498755"/>
            <a:ext cx="2955176" cy="122397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92673" y="1794422"/>
            <a:ext cx="2967268" cy="120130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17137" y="3011404"/>
            <a:ext cx="2230638" cy="134331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91789" y="410121"/>
            <a:ext cx="2512745" cy="15132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88058" y="5661824"/>
            <a:ext cx="2116497" cy="127457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88058" y="4443108"/>
            <a:ext cx="2116497" cy="12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7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関連研究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ステンシル計算向け</a:t>
            </a:r>
            <a:r>
              <a:rPr lang="en-US" altLang="ja-JP" dirty="0" smtClean="0"/>
              <a:t> DSL</a:t>
            </a:r>
          </a:p>
          <a:p>
            <a:pPr lvl="1"/>
            <a:r>
              <a:rPr lang="en-US" altLang="ja-JP" dirty="0"/>
              <a:t>Liszt [Z. DeVito</a:t>
            </a:r>
            <a:r>
              <a:rPr lang="ja-JP" altLang="ja-JP" dirty="0"/>
              <a:t> </a:t>
            </a:r>
            <a:r>
              <a:rPr lang="en-US" altLang="ja-JP" dirty="0"/>
              <a:t>et al. 2011]</a:t>
            </a:r>
          </a:p>
          <a:p>
            <a:pPr lvl="2"/>
            <a:r>
              <a:rPr lang="ja-JP" altLang="en-US" dirty="0" smtClean="0"/>
              <a:t>コード中</a:t>
            </a:r>
            <a:r>
              <a:rPr lang="ja-JP" altLang="en-US" dirty="0"/>
              <a:t>の反復計算自体は抽象化していない</a:t>
            </a:r>
            <a:endParaRPr lang="en-US" altLang="ja-JP" dirty="0"/>
          </a:p>
          <a:p>
            <a:pPr lvl="1"/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通信オーバーラップの自動化コンパイラ</a:t>
            </a:r>
            <a:endParaRPr lang="en-US" altLang="ja-JP" dirty="0" smtClean="0"/>
          </a:p>
          <a:p>
            <a:pPr lvl="1"/>
            <a:r>
              <a:rPr lang="en-US" altLang="ja-JP" dirty="0"/>
              <a:t>Bamboo [T. Nguyen et al. 2012]</a:t>
            </a:r>
          </a:p>
          <a:p>
            <a:pPr lvl="2"/>
            <a:r>
              <a:rPr lang="ja-JP" altLang="en-US" dirty="0" smtClean="0"/>
              <a:t>柔軟な実行順序</a:t>
            </a:r>
            <a:r>
              <a:rPr lang="ja-JP" altLang="en-US" dirty="0"/>
              <a:t>を適用できない</a:t>
            </a:r>
            <a:endParaRPr lang="en-US" altLang="ja-JP" dirty="0"/>
          </a:p>
          <a:p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/>
              <a:t>map </a:t>
            </a:r>
            <a:r>
              <a:rPr lang="ja-JP" altLang="en-US" dirty="0" smtClean="0"/>
              <a:t>処理向けの述語付き関数</a:t>
            </a:r>
            <a:endParaRPr lang="en-US" altLang="ja-JP" dirty="0" smtClean="0"/>
          </a:p>
          <a:p>
            <a:pPr lvl="1"/>
            <a:r>
              <a:rPr lang="en-US" altLang="ja-JP" dirty="0"/>
              <a:t>Merge [M. D. </a:t>
            </a:r>
            <a:r>
              <a:rPr lang="en-US" altLang="ja-JP" dirty="0" err="1"/>
              <a:t>Linderman</a:t>
            </a:r>
            <a:r>
              <a:rPr lang="en-US" altLang="ja-JP" dirty="0"/>
              <a:t> et al. 2008]</a:t>
            </a:r>
          </a:p>
          <a:p>
            <a:pPr lvl="2"/>
            <a:r>
              <a:rPr lang="ja-JP" altLang="en-US" dirty="0" smtClean="0"/>
              <a:t>部分メソッドや</a:t>
            </a:r>
            <a:r>
              <a:rPr lang="ja-JP" altLang="en-US" dirty="0"/>
              <a:t>順序関係を指定</a:t>
            </a:r>
            <a:r>
              <a:rPr lang="ja-JP" altLang="en-US" dirty="0" smtClean="0"/>
              <a:t>できない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FC94-0740-594D-8D99-A439A4003EE5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42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4421"/>
          </a:xfrm>
        </p:spPr>
        <p:txBody>
          <a:bodyPr>
            <a:normAutofit/>
          </a:bodyPr>
          <a:lstStyle/>
          <a:p>
            <a:r>
              <a:rPr lang="ja-JP" altLang="en-US" dirty="0"/>
              <a:t>ステンシル計算をサポート</a:t>
            </a:r>
            <a:r>
              <a:rPr lang="ja-JP" altLang="en-US" dirty="0" smtClean="0"/>
              <a:t>する並列コレクション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述語付き部分メソッド</a:t>
            </a:r>
          </a:p>
          <a:p>
            <a:pPr lvl="1"/>
            <a:r>
              <a:rPr kumimoji="1" lang="en-US" altLang="ja-JP" dirty="0" smtClean="0"/>
              <a:t>precedes </a:t>
            </a:r>
            <a:r>
              <a:rPr kumimoji="1" lang="ja-JP" altLang="en-US" dirty="0" smtClean="0"/>
              <a:t>句による部分メソッド間の順序指定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セル</a:t>
            </a:r>
            <a:r>
              <a:rPr lang="ja-JP" altLang="en-US" dirty="0"/>
              <a:t>の論理位置・物理位置の対応付け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実装</a:t>
            </a:r>
            <a:endParaRPr kumimoji="1" lang="ja-JP" altLang="en-US" dirty="0" smtClean="0"/>
          </a:p>
          <a:p>
            <a:pPr lvl="2"/>
            <a:r>
              <a:rPr kumimoji="1" lang="en-US" altLang="ja-JP" dirty="0" err="1" smtClean="0"/>
              <a:t>JastAddJ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コンパイラを拡張</a:t>
            </a:r>
            <a:endParaRPr kumimoji="1" lang="en-US" altLang="ja-JP" dirty="0" smtClean="0"/>
          </a:p>
          <a:p>
            <a:pPr lvl="2"/>
            <a:r>
              <a:rPr lang="ja-JP" altLang="en-US" dirty="0"/>
              <a:t>セルを頂点とする有向グラフをトポロジカルソート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FX10</a:t>
            </a:r>
            <a:r>
              <a:rPr kumimoji="1" lang="ja-JP" altLang="en-US" dirty="0" smtClean="0"/>
              <a:t>上で実験</a:t>
            </a:r>
            <a:endParaRPr kumimoji="1" lang="en-US" altLang="ja-JP" dirty="0" smtClean="0"/>
          </a:p>
          <a:p>
            <a:r>
              <a:rPr kumimoji="1" lang="ja-JP" altLang="en-US" dirty="0" smtClean="0"/>
              <a:t>研究活動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12/3/9	PPL2012(</a:t>
            </a:r>
            <a:r>
              <a:rPr lang="ja-JP" altLang="en-US" dirty="0" smtClean="0"/>
              <a:t>ポスター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12/8/22	</a:t>
            </a:r>
            <a:r>
              <a:rPr lang="ja-JP" altLang="en-US" dirty="0" smtClean="0"/>
              <a:t>日本</a:t>
            </a:r>
            <a:r>
              <a:rPr lang="ja-JP" altLang="en-US" dirty="0"/>
              <a:t>ソフトウェア科学会第</a:t>
            </a:r>
            <a:r>
              <a:rPr lang="en-US" altLang="ja-JP" dirty="0"/>
              <a:t>29</a:t>
            </a:r>
            <a:r>
              <a:rPr lang="ja-JP" altLang="en-US" dirty="0"/>
              <a:t>回</a:t>
            </a:r>
            <a:r>
              <a:rPr lang="ja-JP" altLang="en-US" dirty="0" smtClean="0"/>
              <a:t>大会</a:t>
            </a:r>
            <a:r>
              <a:rPr lang="en-US" altLang="ja-JP" dirty="0" smtClean="0"/>
              <a:t> (</a:t>
            </a:r>
            <a:r>
              <a:rPr lang="ja-JP" altLang="en-US" dirty="0" smtClean="0"/>
              <a:t>登壇発表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13/3/</a:t>
            </a:r>
            <a:r>
              <a:rPr lang="en-US" altLang="ja-JP" dirty="0" smtClean="0"/>
              <a:t>4	PPL2013 </a:t>
            </a:r>
            <a:r>
              <a:rPr lang="en-US" altLang="ja-JP" dirty="0"/>
              <a:t>(</a:t>
            </a:r>
            <a:r>
              <a:rPr lang="ja-JP" altLang="en-US" dirty="0"/>
              <a:t>ポスター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lvl="1"/>
            <a:r>
              <a:rPr lang="en-US" altLang="ja-JP" dirty="0"/>
              <a:t>13/7/</a:t>
            </a:r>
            <a:r>
              <a:rPr lang="en-US" altLang="ja-JP" dirty="0" smtClean="0"/>
              <a:t>31	SWoPP2013 </a:t>
            </a:r>
            <a:r>
              <a:rPr lang="en-US" altLang="ja-JP" dirty="0"/>
              <a:t>(</a:t>
            </a:r>
            <a:r>
              <a:rPr lang="ja-JP" altLang="en-US" dirty="0"/>
              <a:t>登壇発表</a:t>
            </a:r>
            <a:r>
              <a:rPr lang="en-US" altLang="ja-JP" dirty="0"/>
              <a:t>)</a:t>
            </a: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FC94-0740-594D-8D99-A439A4003EE5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四角形吹き出し 4"/>
          <p:cNvSpPr/>
          <p:nvPr/>
        </p:nvSpPr>
        <p:spPr>
          <a:xfrm>
            <a:off x="6471953" y="2608476"/>
            <a:ext cx="2509749" cy="1060097"/>
          </a:xfrm>
          <a:prstGeom prst="wedgeRectCallout">
            <a:avLst>
              <a:gd name="adj1" fmla="val -44544"/>
              <a:gd name="adj2" fmla="val -1019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少ない差分で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実装を切り替えられる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751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目的</a:t>
            </a:r>
            <a:r>
              <a:rPr lang="en-US" altLang="ja-JP" dirty="0" smtClean="0"/>
              <a:t>: </a:t>
            </a:r>
            <a:r>
              <a:rPr lang="ja-JP" altLang="en-US" dirty="0" smtClean="0"/>
              <a:t>ステンシル計算をサポートする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</a:t>
            </a:r>
            <a:r>
              <a:rPr lang="en-US" altLang="ja-JP" dirty="0"/>
              <a:t> </a:t>
            </a:r>
            <a:r>
              <a:rPr lang="en-US" altLang="ja-JP" dirty="0" smtClean="0"/>
              <a:t> </a:t>
            </a:r>
            <a:r>
              <a:rPr lang="ja-JP" altLang="en-US" dirty="0" smtClean="0"/>
              <a:t>並列コレクション</a:t>
            </a:r>
            <a:endParaRPr kumimoji="1" lang="ja-JP" altLang="en-US" dirty="0"/>
          </a:p>
        </p:txBody>
      </p:sp>
      <p:sp>
        <p:nvSpPr>
          <p:cNvPr id="241" name="コンテンツ プレースホルダー 240"/>
          <p:cNvSpPr>
            <a:spLocks noGrp="1"/>
          </p:cNvSpPr>
          <p:nvPr>
            <p:ph sz="half" idx="2"/>
          </p:nvPr>
        </p:nvSpPr>
        <p:spPr>
          <a:xfrm>
            <a:off x="281501" y="1766454"/>
            <a:ext cx="4600943" cy="471830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ステンシル計算は</a:t>
            </a:r>
            <a:r>
              <a:rPr lang="en-US" altLang="ja-JP" dirty="0" smtClean="0"/>
              <a:t> HPC </a:t>
            </a:r>
            <a:r>
              <a:rPr lang="ja-JP" altLang="en-US" dirty="0" smtClean="0"/>
              <a:t>の多様な</a:t>
            </a:r>
            <a:r>
              <a:rPr lang="ja-JP" altLang="en-US" dirty="0"/>
              <a:t>分野</a:t>
            </a:r>
            <a:r>
              <a:rPr lang="ja-JP" altLang="en-US" dirty="0" smtClean="0"/>
              <a:t>で活用</a:t>
            </a:r>
            <a:endParaRPr lang="en-US" altLang="ja-JP" dirty="0"/>
          </a:p>
          <a:p>
            <a:pPr lvl="1"/>
            <a:r>
              <a:rPr lang="ja-JP" altLang="en-US" dirty="0"/>
              <a:t>気象予測</a:t>
            </a:r>
            <a:endParaRPr lang="en-US" altLang="ja-JP" dirty="0"/>
          </a:p>
          <a:p>
            <a:pPr lvl="1"/>
            <a:r>
              <a:rPr lang="ja-JP" altLang="en-US" dirty="0" smtClean="0"/>
              <a:t>流体シミュレーション</a:t>
            </a:r>
            <a:r>
              <a:rPr lang="en-US" altLang="ja-JP" dirty="0" smtClean="0"/>
              <a:t>, etc.</a:t>
            </a:r>
          </a:p>
          <a:p>
            <a:r>
              <a:rPr lang="ja-JP" altLang="en-US" dirty="0" smtClean="0"/>
              <a:t>低水準言語による記述が問題に</a:t>
            </a:r>
            <a:r>
              <a:rPr lang="en-US" altLang="ja-JP" dirty="0" smtClean="0"/>
              <a:t> (</a:t>
            </a:r>
            <a:r>
              <a:rPr lang="en-US" altLang="ja-JP" dirty="0"/>
              <a:t>C</a:t>
            </a:r>
            <a:r>
              <a:rPr lang="en-US" altLang="ja-JP" dirty="0" smtClean="0"/>
              <a:t>, Fortran</a:t>
            </a:r>
            <a:r>
              <a:rPr lang="en-US" altLang="ja-JP" dirty="0"/>
              <a:t>)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メニーコアや省電力を考慮しプログラムが大規模・複雑化</a:t>
            </a:r>
            <a:endParaRPr lang="en-US" altLang="ja-JP" dirty="0" smtClean="0"/>
          </a:p>
        </p:txBody>
      </p:sp>
      <p:sp>
        <p:nvSpPr>
          <p:cNvPr id="239" name="スライド番号プレースホルダー 2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FC94-0740-594D-8D99-A439A4003EE5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243" name="テキスト ボックス 242"/>
          <p:cNvSpPr txBox="1"/>
          <p:nvPr/>
        </p:nvSpPr>
        <p:spPr>
          <a:xfrm>
            <a:off x="208542" y="5693411"/>
            <a:ext cx="51090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D16349"/>
                </a:solidFill>
              </a:rPr>
              <a:t>➡</a:t>
            </a:r>
            <a:r>
              <a:rPr lang="ja-JP" altLang="en-US" sz="3200" b="1" dirty="0">
                <a:solidFill>
                  <a:srgbClr val="D16349"/>
                </a:solidFill>
              </a:rPr>
              <a:t>並列コレクションに注目</a:t>
            </a:r>
          </a:p>
        </p:txBody>
      </p:sp>
      <p:pic>
        <p:nvPicPr>
          <p:cNvPr id="244" name="図 243" descr="fieldvi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19" y="3475178"/>
            <a:ext cx="3011364" cy="2204122"/>
          </a:xfrm>
          <a:prstGeom prst="rect">
            <a:avLst/>
          </a:prstGeom>
        </p:spPr>
      </p:pic>
      <p:sp>
        <p:nvSpPr>
          <p:cNvPr id="245" name="テキスト ボックス 244"/>
          <p:cNvSpPr txBox="1"/>
          <p:nvPr/>
        </p:nvSpPr>
        <p:spPr>
          <a:xfrm>
            <a:off x="5150161" y="6242292"/>
            <a:ext cx="3658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2</a:t>
            </a:r>
            <a:r>
              <a:rPr lang="en-US" altLang="ja-JP" sz="1200" dirty="0" smtClean="0"/>
              <a:t>) http</a:t>
            </a:r>
            <a:r>
              <a:rPr lang="en-US" altLang="ja-JP" sz="1200" dirty="0"/>
              <a:t>://</a:t>
            </a:r>
            <a:r>
              <a:rPr lang="en-US" altLang="ja-JP" sz="1200" dirty="0" err="1"/>
              <a:t>nae-lab.org</a:t>
            </a:r>
            <a:r>
              <a:rPr lang="en-US" altLang="ja-JP" sz="1200" dirty="0"/>
              <a:t>/~kaki/VizDays2005/</a:t>
            </a:r>
            <a:r>
              <a:rPr lang="en-US" altLang="ja-JP" sz="1200" dirty="0" err="1"/>
              <a:t>report.html</a:t>
            </a:r>
            <a:endParaRPr kumimoji="1" lang="ja-JP" altLang="en-US" sz="1200" dirty="0"/>
          </a:p>
        </p:txBody>
      </p:sp>
      <p:pic>
        <p:nvPicPr>
          <p:cNvPr id="246" name="図 245" descr="afes_typho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19" y="1868764"/>
            <a:ext cx="3011364" cy="1505682"/>
          </a:xfrm>
          <a:prstGeom prst="rect">
            <a:avLst/>
          </a:prstGeom>
        </p:spPr>
      </p:pic>
      <p:sp>
        <p:nvSpPr>
          <p:cNvPr id="247" name="テキスト ボックス 246"/>
          <p:cNvSpPr txBox="1"/>
          <p:nvPr/>
        </p:nvSpPr>
        <p:spPr>
          <a:xfrm>
            <a:off x="5322619" y="5763895"/>
            <a:ext cx="2989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1) http</a:t>
            </a:r>
            <a:r>
              <a:rPr lang="en-US" altLang="ja-JP" sz="1200" dirty="0"/>
              <a:t>://www.jamstec.go.jp/esc/research</a:t>
            </a:r>
            <a:r>
              <a:rPr lang="en-US" altLang="ja-JP" sz="1200" dirty="0" smtClean="0"/>
              <a:t>/</a:t>
            </a:r>
          </a:p>
          <a:p>
            <a:r>
              <a:rPr lang="en-US" altLang="ja-JP" sz="1200" dirty="0" smtClean="0"/>
              <a:t>    </a:t>
            </a:r>
            <a:r>
              <a:rPr lang="en-US" altLang="ja-JP" sz="1200" dirty="0" err="1" smtClean="0"/>
              <a:t>AtmOcn</a:t>
            </a:r>
            <a:r>
              <a:rPr lang="en-US" altLang="ja-JP" sz="1200" dirty="0"/>
              <a:t>/</a:t>
            </a:r>
            <a:r>
              <a:rPr lang="en-US" altLang="ja-JP" sz="1200" dirty="0" err="1"/>
              <a:t>afes</a:t>
            </a:r>
            <a:r>
              <a:rPr lang="en-US" altLang="ja-JP" sz="1200" dirty="0"/>
              <a:t>/</a:t>
            </a:r>
            <a:r>
              <a:rPr lang="en-US" altLang="ja-JP" sz="1200" dirty="0" err="1"/>
              <a:t>index.ja.html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6501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並列</a:t>
            </a:r>
            <a:r>
              <a:rPr lang="ja-JP" altLang="en-US" dirty="0" smtClean="0"/>
              <a:t>コレクション・ライブラリ</a:t>
            </a:r>
            <a:r>
              <a:rPr kumimoji="1" lang="ja-JP" altLang="en-US" dirty="0" smtClean="0"/>
              <a:t>の利用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ステンシル計算を容易に実現</a:t>
            </a:r>
            <a:endParaRPr lang="en-US" altLang="ja-JP" dirty="0"/>
          </a:p>
          <a:p>
            <a:pPr lvl="1"/>
            <a:r>
              <a:rPr lang="ja-JP" altLang="en-US" dirty="0"/>
              <a:t>ユーザは各セルでの計算内容だけを</a:t>
            </a:r>
            <a:r>
              <a:rPr lang="ja-JP" altLang="en-US" dirty="0" smtClean="0"/>
              <a:t>記述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実装アルゴリズムや計算内容の</a:t>
            </a:r>
            <a:r>
              <a:rPr lang="ja-JP" altLang="en-US" dirty="0" smtClean="0">
                <a:solidFill>
                  <a:srgbClr val="000000"/>
                </a:solidFill>
              </a:rPr>
              <a:t>切り替えが容易</a:t>
            </a:r>
            <a:endParaRPr lang="en-US" altLang="ja-JP" dirty="0">
              <a:solidFill>
                <a:srgbClr val="000000"/>
              </a:solidFill>
            </a:endParaRPr>
          </a:p>
          <a:p>
            <a:r>
              <a:rPr lang="ja-JP" altLang="en-US" dirty="0" smtClean="0"/>
              <a:t>各タスクは自動的に並列実行される</a:t>
            </a:r>
            <a:endParaRPr lang="en-US" altLang="ja-JP" dirty="0" smtClean="0"/>
          </a:p>
          <a:p>
            <a:pPr lvl="1"/>
            <a:r>
              <a:rPr lang="ja-JP" altLang="en-US" dirty="0"/>
              <a:t>並列実行の詳細はライブラリ内に隠蔽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FC94-0740-594D-8D99-A439A4003EE5}" type="slidenum">
              <a:rPr kumimoji="1" lang="ja-JP" altLang="en-US" smtClean="0"/>
              <a:t>4</a:t>
            </a:fld>
            <a:endParaRPr kumimoji="1" lang="ja-JP" altLang="en-US"/>
          </a:p>
        </p:txBody>
      </p:sp>
      <p:grpSp>
        <p:nvGrpSpPr>
          <p:cNvPr id="12" name="図形グループ 11"/>
          <p:cNvGrpSpPr/>
          <p:nvPr/>
        </p:nvGrpSpPr>
        <p:grpSpPr>
          <a:xfrm>
            <a:off x="-16874" y="3858682"/>
            <a:ext cx="6701778" cy="1758515"/>
            <a:chOff x="-216192" y="3510375"/>
            <a:chExt cx="6701778" cy="1758515"/>
          </a:xfrm>
        </p:grpSpPr>
        <p:sp>
          <p:nvSpPr>
            <p:cNvPr id="6" name="正方形/長方形 5"/>
            <p:cNvSpPr/>
            <p:nvPr/>
          </p:nvSpPr>
          <p:spPr>
            <a:xfrm>
              <a:off x="-199318" y="3510375"/>
              <a:ext cx="6684904" cy="175851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700408" y="3925468"/>
              <a:ext cx="5519427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dirty="0">
                  <a:latin typeface="Consolas"/>
                  <a:cs typeface="Consolas"/>
                </a:rPr>
                <a:t>Grid&lt;Cell&gt; </a:t>
              </a:r>
              <a:r>
                <a:rPr lang="en-US" altLang="ja-JP" sz="2400" dirty="0" smtClean="0">
                  <a:solidFill>
                    <a:srgbClr val="D16349"/>
                  </a:solidFill>
                  <a:latin typeface="Consolas"/>
                  <a:cs typeface="Consolas"/>
                </a:rPr>
                <a:t>grid</a:t>
              </a:r>
              <a:r>
                <a:rPr lang="en-US" altLang="ja-JP" sz="2400" dirty="0" smtClean="0">
                  <a:latin typeface="Consolas"/>
                  <a:cs typeface="Consolas"/>
                </a:rPr>
                <a:t> = </a:t>
              </a:r>
            </a:p>
            <a:p>
              <a:r>
                <a:rPr lang="en-US" altLang="ja-JP" sz="2400" dirty="0">
                  <a:solidFill>
                    <a:srgbClr val="660066"/>
                  </a:solidFill>
                  <a:latin typeface="Consolas"/>
                  <a:cs typeface="Consolas"/>
                </a:rPr>
                <a:t>	</a:t>
              </a:r>
              <a:r>
                <a:rPr lang="en-US" altLang="ja-JP" sz="2400" dirty="0" smtClean="0">
                  <a:solidFill>
                    <a:srgbClr val="660066"/>
                  </a:solidFill>
                  <a:latin typeface="Consolas"/>
                  <a:cs typeface="Consolas"/>
                </a:rPr>
                <a:t>		  new</a:t>
              </a:r>
              <a:r>
                <a:rPr lang="en-US" altLang="ja-JP" sz="2400" dirty="0" smtClean="0">
                  <a:latin typeface="Consolas"/>
                  <a:cs typeface="Consolas"/>
                </a:rPr>
                <a:t> </a:t>
              </a:r>
              <a:r>
                <a:rPr lang="en-US" altLang="ja-JP" sz="2400" dirty="0">
                  <a:latin typeface="Consolas"/>
                  <a:cs typeface="Consolas"/>
                </a:rPr>
                <a:t>Grid&lt;Cell&gt;</a:t>
              </a:r>
              <a:r>
                <a:rPr lang="en-US" altLang="ja-JP" sz="2400" dirty="0" smtClean="0">
                  <a:latin typeface="Consolas"/>
                  <a:cs typeface="Consolas"/>
                </a:rPr>
                <a:t>(X, Y);</a:t>
              </a:r>
              <a:endParaRPr lang="en-US" altLang="ja-JP" sz="2400" dirty="0">
                <a:latin typeface="Consolas"/>
                <a:cs typeface="Consolas"/>
              </a:endParaRPr>
            </a:p>
            <a:p>
              <a:r>
                <a:rPr lang="en-US" altLang="ja-JP" sz="2400" dirty="0" err="1" smtClean="0">
                  <a:latin typeface="Consolas"/>
                  <a:cs typeface="Consolas"/>
                </a:rPr>
                <a:t>grid.parallel</a:t>
              </a:r>
              <a:r>
                <a:rPr lang="en-US" altLang="ja-JP" sz="2400" dirty="0" smtClean="0">
                  <a:latin typeface="Consolas"/>
                  <a:cs typeface="Consolas"/>
                </a:rPr>
                <a:t>().map</a:t>
              </a:r>
              <a:r>
                <a:rPr lang="en-US" altLang="ja-JP" sz="2400" dirty="0">
                  <a:latin typeface="Consolas"/>
                  <a:cs typeface="Consolas"/>
                </a:rPr>
                <a:t>(</a:t>
              </a:r>
              <a:r>
                <a:rPr lang="en-US" altLang="ja-JP" sz="2400" dirty="0" err="1" smtClean="0">
                  <a:solidFill>
                    <a:schemeClr val="accent1"/>
                  </a:solidFill>
                  <a:latin typeface="Consolas"/>
                  <a:cs typeface="Consolas"/>
                </a:rPr>
                <a:t>Cell#calc</a:t>
              </a:r>
              <a:r>
                <a:rPr lang="en-US" altLang="ja-JP" sz="2400" dirty="0" smtClean="0">
                  <a:latin typeface="Consolas"/>
                  <a:cs typeface="Consolas"/>
                </a:rPr>
                <a:t>);</a:t>
              </a:r>
              <a:endParaRPr lang="ja-JP" altLang="en-US" sz="2400" dirty="0">
                <a:latin typeface="Consolas"/>
                <a:cs typeface="Consola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-216192" y="3523885"/>
              <a:ext cx="4945264" cy="307777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>
                  <a:solidFill>
                    <a:schemeClr val="bg1"/>
                  </a:solidFill>
                </a:rPr>
                <a:t>　　　</a:t>
              </a:r>
              <a:r>
                <a:rPr kumimoji="1" lang="ja-JP" altLang="en-US" sz="1400" u="sng" dirty="0" smtClean="0">
                  <a:solidFill>
                    <a:schemeClr val="bg1"/>
                  </a:solidFill>
                </a:rPr>
                <a:t>コード</a:t>
              </a:r>
              <a:r>
                <a:rPr kumimoji="1" lang="en-US" altLang="ja-JP" sz="1400" u="sng" dirty="0" smtClean="0">
                  <a:solidFill>
                    <a:schemeClr val="bg1"/>
                  </a:solidFill>
                </a:rPr>
                <a:t>: </a:t>
              </a:r>
              <a:r>
                <a:rPr kumimoji="1" lang="ja-JP" altLang="en-US" sz="1400" u="sng" dirty="0" smtClean="0">
                  <a:solidFill>
                    <a:schemeClr val="bg1"/>
                  </a:solidFill>
                </a:rPr>
                <a:t>並列コレクションによるステンシル計算の例</a:t>
              </a:r>
              <a:endParaRPr kumimoji="1" lang="ja-JP" altLang="en-US" sz="1400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四角形吹き出し 9"/>
          <p:cNvSpPr/>
          <p:nvPr/>
        </p:nvSpPr>
        <p:spPr>
          <a:xfrm>
            <a:off x="5428321" y="3460137"/>
            <a:ext cx="2513165" cy="797089"/>
          </a:xfrm>
          <a:prstGeom prst="wedgeRectCallout">
            <a:avLst>
              <a:gd name="adj1" fmla="val -68813"/>
              <a:gd name="adj2" fmla="val 82602"/>
            </a:avLst>
          </a:prstGeom>
          <a:solidFill>
            <a:srgbClr val="F6E9DB"/>
          </a:solidFill>
          <a:ln>
            <a:solidFill>
              <a:srgbClr val="D1634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計算領域を表す</a:t>
            </a:r>
            <a:endParaRPr kumimoji="1" lang="en-US" altLang="ja-JP" sz="2000" dirty="0" smtClean="0"/>
          </a:p>
          <a:p>
            <a:pPr algn="ctr"/>
            <a:r>
              <a:rPr lang="ja-JP" altLang="en-US" sz="2000" dirty="0" smtClean="0"/>
              <a:t>コレクションを生成</a:t>
            </a:r>
            <a:endParaRPr lang="en-US" altLang="ja-JP" sz="2000" dirty="0" smtClean="0"/>
          </a:p>
        </p:txBody>
      </p:sp>
      <p:cxnSp>
        <p:nvCxnSpPr>
          <p:cNvPr id="16" name="カギ線コネクタ 15"/>
          <p:cNvCxnSpPr/>
          <p:nvPr/>
        </p:nvCxnSpPr>
        <p:spPr>
          <a:xfrm rot="10800000">
            <a:off x="5075074" y="5474103"/>
            <a:ext cx="3348613" cy="624410"/>
          </a:xfrm>
          <a:prstGeom prst="bentConnector2">
            <a:avLst/>
          </a:prstGeom>
          <a:ln w="38100" cmpd="sng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292312" y="4463035"/>
            <a:ext cx="2738025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660066"/>
                </a:solidFill>
                <a:latin typeface="Consolas"/>
                <a:cs typeface="Consolas"/>
              </a:rPr>
              <a:t>double</a:t>
            </a:r>
            <a:r>
              <a:rPr lang="en-US" altLang="ja-JP" sz="1600" dirty="0">
                <a:latin typeface="Consolas"/>
                <a:cs typeface="Consolas"/>
              </a:rPr>
              <a:t> </a:t>
            </a:r>
            <a:r>
              <a:rPr lang="en-US" altLang="ja-JP" sz="1600" dirty="0" err="1" smtClean="0">
                <a:latin typeface="Consolas"/>
                <a:cs typeface="Consolas"/>
              </a:rPr>
              <a:t>calc</a:t>
            </a:r>
            <a:r>
              <a:rPr lang="en-US" altLang="ja-JP" sz="1600" dirty="0" smtClean="0">
                <a:latin typeface="Consolas"/>
                <a:cs typeface="Consolas"/>
              </a:rPr>
              <a:t>(</a:t>
            </a:r>
            <a:r>
              <a:rPr lang="en-US" altLang="ja-JP" sz="1600" dirty="0" err="1" smtClean="0">
                <a:solidFill>
                  <a:srgbClr val="660066"/>
                </a:solidFill>
                <a:latin typeface="Consolas"/>
                <a:cs typeface="Consolas"/>
              </a:rPr>
              <a:t>int</a:t>
            </a:r>
            <a:r>
              <a:rPr lang="en-US" altLang="ja-JP" sz="1600" dirty="0" smtClean="0">
                <a:solidFill>
                  <a:srgbClr val="660066"/>
                </a:solidFill>
                <a:latin typeface="Consolas"/>
                <a:cs typeface="Consolas"/>
              </a:rPr>
              <a:t> </a:t>
            </a:r>
            <a:r>
              <a:rPr lang="en-US" altLang="ja-JP" sz="1600" dirty="0" err="1" smtClean="0">
                <a:solidFill>
                  <a:srgbClr val="660066"/>
                </a:solidFill>
                <a:latin typeface="Consolas"/>
                <a:cs typeface="Consolas"/>
              </a:rPr>
              <a:t>i</a:t>
            </a:r>
            <a:r>
              <a:rPr lang="en-US" altLang="ja-JP" sz="1600" dirty="0" smtClean="0">
                <a:solidFill>
                  <a:srgbClr val="660066"/>
                </a:solidFill>
                <a:latin typeface="Consolas"/>
                <a:cs typeface="Consolas"/>
              </a:rPr>
              <a:t>,…</a:t>
            </a:r>
            <a:r>
              <a:rPr lang="en-US" altLang="ja-JP" sz="1600" dirty="0" smtClean="0">
                <a:latin typeface="Consolas"/>
                <a:cs typeface="Consolas"/>
              </a:rPr>
              <a:t>){</a:t>
            </a:r>
            <a:endParaRPr lang="en-US" altLang="ja-JP" sz="1600" dirty="0">
              <a:latin typeface="Consolas"/>
              <a:cs typeface="Consolas"/>
            </a:endParaRPr>
          </a:p>
          <a:p>
            <a:r>
              <a:rPr lang="ja-JP" altLang="ja-JP" sz="1600" dirty="0" smtClean="0">
                <a:latin typeface="Consolas"/>
                <a:cs typeface="Consolas"/>
              </a:rPr>
              <a:t>　</a:t>
            </a:r>
            <a:r>
              <a:rPr lang="en-US" altLang="ja-JP" sz="1600" dirty="0" smtClean="0">
                <a:latin typeface="Consolas"/>
                <a:cs typeface="Consolas"/>
              </a:rPr>
              <a:t>…</a:t>
            </a:r>
            <a:r>
              <a:rPr lang="en-US" altLang="ja-JP" sz="1600" dirty="0">
                <a:latin typeface="Consolas"/>
                <a:cs typeface="Consolas"/>
              </a:rPr>
              <a:t>…</a:t>
            </a:r>
          </a:p>
          <a:p>
            <a:r>
              <a:rPr lang="ja-JP" altLang="ja-JP" sz="1600" dirty="0" smtClean="0">
                <a:latin typeface="Consolas"/>
                <a:cs typeface="Consolas"/>
              </a:rPr>
              <a:t>　</a:t>
            </a:r>
            <a:r>
              <a:rPr lang="en-US" altLang="ja-JP" sz="1600" dirty="0" smtClean="0">
                <a:solidFill>
                  <a:srgbClr val="660066"/>
                </a:solidFill>
                <a:latin typeface="Consolas"/>
                <a:cs typeface="Consolas"/>
              </a:rPr>
              <a:t>double</a:t>
            </a:r>
            <a:r>
              <a:rPr lang="en-US" altLang="ja-JP" sz="1600" dirty="0" smtClean="0">
                <a:latin typeface="Consolas"/>
                <a:cs typeface="Consolas"/>
              </a:rPr>
              <a:t> </a:t>
            </a:r>
            <a:r>
              <a:rPr lang="en-US" altLang="ja-JP" sz="1600" dirty="0">
                <a:latin typeface="Consolas"/>
                <a:cs typeface="Consolas"/>
              </a:rPr>
              <a:t>next = </a:t>
            </a:r>
            <a:endParaRPr lang="en-US" altLang="ja-JP" sz="1600" dirty="0" smtClean="0">
              <a:latin typeface="Consolas"/>
              <a:cs typeface="Consolas"/>
            </a:endParaRPr>
          </a:p>
          <a:p>
            <a:r>
              <a:rPr lang="ja-JP" altLang="en-US" sz="1600" dirty="0" smtClean="0">
                <a:latin typeface="Consolas"/>
                <a:cs typeface="Consolas"/>
              </a:rPr>
              <a:t>　　　</a:t>
            </a:r>
            <a:r>
              <a:rPr lang="en-US" altLang="ja-JP" sz="1600" dirty="0" smtClean="0">
                <a:latin typeface="Consolas"/>
                <a:cs typeface="Consolas"/>
              </a:rPr>
              <a:t>(</a:t>
            </a:r>
            <a:r>
              <a:rPr lang="en-US" altLang="ja-JP" sz="1600" dirty="0">
                <a:latin typeface="Consolas"/>
                <a:cs typeface="Consolas"/>
              </a:rPr>
              <a:t>cell[i+1][j] </a:t>
            </a:r>
            <a:r>
              <a:rPr lang="en-US" altLang="ja-JP" sz="1600" dirty="0" smtClean="0">
                <a:latin typeface="Consolas"/>
                <a:cs typeface="Consolas"/>
              </a:rPr>
              <a:t>+</a:t>
            </a:r>
          </a:p>
          <a:p>
            <a:r>
              <a:rPr lang="ja-JP" altLang="en-US" sz="1600" dirty="0" smtClean="0">
                <a:latin typeface="Consolas"/>
                <a:cs typeface="Consolas"/>
              </a:rPr>
              <a:t>　　　</a:t>
            </a:r>
            <a:r>
              <a:rPr lang="en-US" altLang="ja-JP" sz="1600" dirty="0" smtClean="0">
                <a:latin typeface="Consolas"/>
                <a:cs typeface="Consolas"/>
              </a:rPr>
              <a:t> cell[i-1][j] +</a:t>
            </a:r>
          </a:p>
          <a:p>
            <a:r>
              <a:rPr lang="ja-JP" altLang="en-US" sz="1600" dirty="0">
                <a:latin typeface="Consolas"/>
                <a:cs typeface="Consolas"/>
              </a:rPr>
              <a:t>　　　</a:t>
            </a:r>
            <a:r>
              <a:rPr lang="en-US" altLang="ja-JP" sz="1600" dirty="0">
                <a:latin typeface="Consolas"/>
                <a:cs typeface="Consolas"/>
              </a:rPr>
              <a:t> cell[</a:t>
            </a:r>
            <a:r>
              <a:rPr lang="en-US" altLang="ja-JP" sz="1600" dirty="0" err="1" smtClean="0">
                <a:latin typeface="Consolas"/>
                <a:cs typeface="Consolas"/>
              </a:rPr>
              <a:t>i</a:t>
            </a:r>
            <a:r>
              <a:rPr lang="en-US" altLang="ja-JP" sz="1600" dirty="0" smtClean="0">
                <a:latin typeface="Consolas"/>
                <a:cs typeface="Consolas"/>
              </a:rPr>
              <a:t>]</a:t>
            </a:r>
            <a:r>
              <a:rPr lang="en-US" altLang="ja-JP" sz="1600" dirty="0">
                <a:latin typeface="Consolas"/>
                <a:cs typeface="Consolas"/>
              </a:rPr>
              <a:t>[</a:t>
            </a:r>
            <a:r>
              <a:rPr lang="en-US" altLang="ja-JP" sz="1600" dirty="0" smtClean="0">
                <a:latin typeface="Consolas"/>
                <a:cs typeface="Consolas"/>
              </a:rPr>
              <a:t>j+1] +</a:t>
            </a:r>
            <a:endParaRPr lang="en-US" altLang="ja-JP" sz="1600" dirty="0">
              <a:latin typeface="Consolas"/>
              <a:cs typeface="Consolas"/>
            </a:endParaRPr>
          </a:p>
          <a:p>
            <a:r>
              <a:rPr lang="ja-JP" altLang="en-US" sz="1600" dirty="0" smtClean="0">
                <a:latin typeface="Consolas"/>
                <a:cs typeface="Consolas"/>
              </a:rPr>
              <a:t>　　　</a:t>
            </a:r>
            <a:r>
              <a:rPr lang="en-US" altLang="ja-JP" sz="1600" dirty="0" smtClean="0">
                <a:latin typeface="Consolas"/>
                <a:cs typeface="Consolas"/>
              </a:rPr>
              <a:t> cell</a:t>
            </a:r>
            <a:r>
              <a:rPr lang="en-US" altLang="ja-JP" sz="1600" dirty="0">
                <a:latin typeface="Consolas"/>
                <a:cs typeface="Consolas"/>
              </a:rPr>
              <a:t>[</a:t>
            </a:r>
            <a:r>
              <a:rPr lang="en-US" altLang="ja-JP" sz="1600" dirty="0" err="1">
                <a:latin typeface="Consolas"/>
                <a:cs typeface="Consolas"/>
              </a:rPr>
              <a:t>i</a:t>
            </a:r>
            <a:r>
              <a:rPr lang="en-US" altLang="ja-JP" sz="1600" dirty="0">
                <a:latin typeface="Consolas"/>
                <a:cs typeface="Consolas"/>
              </a:rPr>
              <a:t>][</a:t>
            </a:r>
            <a:r>
              <a:rPr lang="en-US" altLang="ja-JP" sz="1600" dirty="0" smtClean="0">
                <a:latin typeface="Consolas"/>
                <a:cs typeface="Consolas"/>
              </a:rPr>
              <a:t>j-1]</a:t>
            </a:r>
            <a:r>
              <a:rPr lang="en-US" altLang="ja-JP" sz="1600" dirty="0">
                <a:latin typeface="Consolas"/>
                <a:cs typeface="Consolas"/>
              </a:rPr>
              <a:t>)</a:t>
            </a:r>
            <a:r>
              <a:rPr lang="en-US" altLang="ja-JP" sz="1600" dirty="0" smtClean="0">
                <a:latin typeface="Consolas"/>
                <a:cs typeface="Consolas"/>
              </a:rPr>
              <a:t>/4;</a:t>
            </a:r>
          </a:p>
          <a:p>
            <a:r>
              <a:rPr lang="ja-JP" altLang="ja-JP" sz="1600" dirty="0" smtClean="0">
                <a:latin typeface="Consolas"/>
                <a:cs typeface="Consolas"/>
              </a:rPr>
              <a:t>　</a:t>
            </a:r>
            <a:r>
              <a:rPr lang="en-US" altLang="ja-JP" sz="1600" dirty="0" smtClean="0">
                <a:latin typeface="Consolas"/>
                <a:cs typeface="Consolas"/>
              </a:rPr>
              <a:t>……</a:t>
            </a:r>
          </a:p>
          <a:p>
            <a:r>
              <a:rPr lang="en-US" altLang="ja-JP" sz="1600" dirty="0" smtClean="0">
                <a:latin typeface="Consolas"/>
                <a:cs typeface="Consolas"/>
              </a:rPr>
              <a:t>}</a:t>
            </a:r>
            <a:endParaRPr lang="da-DK" altLang="ja-JP" sz="1600" dirty="0" smtClean="0">
              <a:solidFill>
                <a:srgbClr val="FF0000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24888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並列コレクションの限界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66760"/>
            <a:ext cx="8229600" cy="4876800"/>
          </a:xfrm>
        </p:spPr>
        <p:txBody>
          <a:bodyPr/>
          <a:lstStyle/>
          <a:p>
            <a:r>
              <a:rPr lang="ja-JP" altLang="en-US" dirty="0" smtClean="0"/>
              <a:t>一部のセルでは特別な処理が必要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e.g.) </a:t>
            </a:r>
            <a:r>
              <a:rPr lang="ja-JP" altLang="en-US" dirty="0" smtClean="0"/>
              <a:t>境界部分でのデータ交換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プログラムが難解且つ煩雑化</a:t>
            </a:r>
            <a:endParaRPr lang="en-US" altLang="ja-JP" dirty="0" smtClean="0"/>
          </a:p>
          <a:p>
            <a:r>
              <a:rPr kumimoji="1" lang="ja-JP" altLang="en-US" b="1" dirty="0" smtClean="0"/>
              <a:t>並列コレクションライブラリを分散用に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kumimoji="1" lang="ja-JP" altLang="en-US" b="1" dirty="0" smtClean="0"/>
              <a:t>作り直さなければいけない</a:t>
            </a:r>
            <a:endParaRPr kumimoji="1" lang="en-US" altLang="ja-JP" b="1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Sakurako Soh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03A5-8981-0A49-AEA9-383E6EEB6140}" type="slidenum">
              <a:rPr kumimoji="1" lang="ja-JP" altLang="en-US" smtClean="0"/>
              <a:t>5</a:t>
            </a:fld>
            <a:endParaRPr kumimoji="1" lang="ja-JP" altLang="en-US"/>
          </a:p>
        </p:txBody>
      </p:sp>
      <p:grpSp>
        <p:nvGrpSpPr>
          <p:cNvPr id="6" name="図形グループ 5"/>
          <p:cNvGrpSpPr/>
          <p:nvPr/>
        </p:nvGrpSpPr>
        <p:grpSpPr>
          <a:xfrm>
            <a:off x="2467833" y="4702048"/>
            <a:ext cx="6040126" cy="1329197"/>
            <a:chOff x="1000793" y="4331932"/>
            <a:chExt cx="7018618" cy="1741614"/>
          </a:xfrm>
        </p:grpSpPr>
        <p:grpSp>
          <p:nvGrpSpPr>
            <p:cNvPr id="7" name="図形グループ 6"/>
            <p:cNvGrpSpPr/>
            <p:nvPr/>
          </p:nvGrpSpPr>
          <p:grpSpPr>
            <a:xfrm>
              <a:off x="1000793" y="4950535"/>
              <a:ext cx="7018618" cy="700813"/>
              <a:chOff x="1000793" y="4551879"/>
              <a:chExt cx="7018618" cy="700813"/>
            </a:xfrm>
          </p:grpSpPr>
          <p:sp>
            <p:nvSpPr>
              <p:cNvPr id="159" name="テキスト ボックス 158"/>
              <p:cNvSpPr txBox="1"/>
              <p:nvPr/>
            </p:nvSpPr>
            <p:spPr>
              <a:xfrm>
                <a:off x="1000793" y="4567129"/>
                <a:ext cx="840445" cy="685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800" dirty="0" smtClean="0"/>
                  <a:t>・・・</a:t>
                </a:r>
                <a:endParaRPr kumimoji="1" lang="ja-JP" altLang="en-US" sz="2800" dirty="0"/>
              </a:p>
            </p:txBody>
          </p:sp>
          <p:sp>
            <p:nvSpPr>
              <p:cNvPr id="160" name="テキスト ボックス 159"/>
              <p:cNvSpPr txBox="1"/>
              <p:nvPr/>
            </p:nvSpPr>
            <p:spPr>
              <a:xfrm>
                <a:off x="7178966" y="4551879"/>
                <a:ext cx="840445" cy="685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800" dirty="0" smtClean="0"/>
                  <a:t>・・・</a:t>
                </a:r>
                <a:endParaRPr kumimoji="1" lang="ja-JP" altLang="en-US" sz="2800" dirty="0"/>
              </a:p>
            </p:txBody>
          </p:sp>
          <p:sp>
            <p:nvSpPr>
              <p:cNvPr id="161" name="右矢印 160"/>
              <p:cNvSpPr/>
              <p:nvPr/>
            </p:nvSpPr>
            <p:spPr>
              <a:xfrm>
                <a:off x="5061119" y="4598717"/>
                <a:ext cx="976948" cy="215961"/>
              </a:xfrm>
              <a:prstGeom prst="rightArrow">
                <a:avLst/>
              </a:prstGeom>
              <a:solidFill>
                <a:srgbClr val="D163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dirty="0" smtClean="0"/>
              </a:p>
            </p:txBody>
          </p:sp>
          <p:sp>
            <p:nvSpPr>
              <p:cNvPr id="162" name="右矢印 161"/>
              <p:cNvSpPr/>
              <p:nvPr/>
            </p:nvSpPr>
            <p:spPr>
              <a:xfrm>
                <a:off x="2973788" y="4613658"/>
                <a:ext cx="976948" cy="215961"/>
              </a:xfrm>
              <a:prstGeom prst="rightArrow">
                <a:avLst/>
              </a:prstGeom>
              <a:solidFill>
                <a:srgbClr val="D163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dirty="0" smtClean="0"/>
              </a:p>
            </p:txBody>
          </p:sp>
          <p:sp>
            <p:nvSpPr>
              <p:cNvPr id="163" name="右矢印 162"/>
              <p:cNvSpPr/>
              <p:nvPr/>
            </p:nvSpPr>
            <p:spPr>
              <a:xfrm rot="10800000">
                <a:off x="5079050" y="4945350"/>
                <a:ext cx="976948" cy="215961"/>
              </a:xfrm>
              <a:prstGeom prst="rightArrow">
                <a:avLst/>
              </a:prstGeom>
              <a:solidFill>
                <a:srgbClr val="D163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dirty="0" smtClean="0"/>
              </a:p>
            </p:txBody>
          </p:sp>
          <p:sp>
            <p:nvSpPr>
              <p:cNvPr id="164" name="右矢印 163"/>
              <p:cNvSpPr/>
              <p:nvPr/>
            </p:nvSpPr>
            <p:spPr>
              <a:xfrm rot="10800000">
                <a:off x="2991385" y="4945351"/>
                <a:ext cx="976948" cy="215961"/>
              </a:xfrm>
              <a:prstGeom prst="rightArrow">
                <a:avLst/>
              </a:prstGeom>
              <a:solidFill>
                <a:srgbClr val="D163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dirty="0" smtClean="0"/>
              </a:p>
            </p:txBody>
          </p:sp>
        </p:grpSp>
        <p:grpSp>
          <p:nvGrpSpPr>
            <p:cNvPr id="8" name="図形グループ 7"/>
            <p:cNvGrpSpPr/>
            <p:nvPr/>
          </p:nvGrpSpPr>
          <p:grpSpPr>
            <a:xfrm>
              <a:off x="3961528" y="4337574"/>
              <a:ext cx="1106968" cy="1735972"/>
              <a:chOff x="754221" y="3293362"/>
              <a:chExt cx="1470392" cy="2305904"/>
            </a:xfrm>
          </p:grpSpPr>
          <p:grpSp>
            <p:nvGrpSpPr>
              <p:cNvPr id="111" name="図形グループ 110"/>
              <p:cNvGrpSpPr/>
              <p:nvPr/>
            </p:nvGrpSpPr>
            <p:grpSpPr>
              <a:xfrm>
                <a:off x="754221" y="3293362"/>
                <a:ext cx="1445769" cy="2305904"/>
                <a:chOff x="3968333" y="3950681"/>
                <a:chExt cx="1081627" cy="1725122"/>
              </a:xfrm>
            </p:grpSpPr>
            <p:grpSp>
              <p:nvGrpSpPr>
                <p:cNvPr id="113" name="グループ化 996"/>
                <p:cNvGrpSpPr/>
                <p:nvPr/>
              </p:nvGrpSpPr>
              <p:grpSpPr>
                <a:xfrm>
                  <a:off x="3968333" y="3950682"/>
                  <a:ext cx="216167" cy="1724793"/>
                  <a:chOff x="1979678" y="4149947"/>
                  <a:chExt cx="288322" cy="2300516"/>
                </a:xfrm>
              </p:grpSpPr>
              <p:sp>
                <p:nvSpPr>
                  <p:cNvPr id="151" name="フローチャート: 処理 150"/>
                  <p:cNvSpPr/>
                  <p:nvPr/>
                </p:nvSpPr>
                <p:spPr>
                  <a:xfrm>
                    <a:off x="1979678" y="414994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52" name="フローチャート: 処理 151"/>
                  <p:cNvSpPr/>
                  <p:nvPr/>
                </p:nvSpPr>
                <p:spPr>
                  <a:xfrm>
                    <a:off x="1979968" y="4436171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53" name="フローチャート: 処理 152"/>
                  <p:cNvSpPr/>
                  <p:nvPr/>
                </p:nvSpPr>
                <p:spPr>
                  <a:xfrm>
                    <a:off x="1979678" y="4724219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54" name="フローチャート: 処理 153"/>
                  <p:cNvSpPr/>
                  <p:nvPr/>
                </p:nvSpPr>
                <p:spPr>
                  <a:xfrm>
                    <a:off x="1979678" y="501226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55" name="フローチャート: 処理 154"/>
                  <p:cNvSpPr/>
                  <p:nvPr/>
                </p:nvSpPr>
                <p:spPr>
                  <a:xfrm>
                    <a:off x="1979968" y="53003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56" name="フローチャート: 処理 155"/>
                  <p:cNvSpPr/>
                  <p:nvPr/>
                </p:nvSpPr>
                <p:spPr>
                  <a:xfrm>
                    <a:off x="1979678" y="5588363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57" name="フローチャート: 処理 156"/>
                  <p:cNvSpPr/>
                  <p:nvPr/>
                </p:nvSpPr>
                <p:spPr>
                  <a:xfrm>
                    <a:off x="1979712" y="5877256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58" name="フローチャート: 処理 157"/>
                  <p:cNvSpPr/>
                  <p:nvPr/>
                </p:nvSpPr>
                <p:spPr>
                  <a:xfrm>
                    <a:off x="1979968" y="61624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grpSp>
              <p:nvGrpSpPr>
                <p:cNvPr id="114" name="グループ化 997"/>
                <p:cNvGrpSpPr/>
                <p:nvPr/>
              </p:nvGrpSpPr>
              <p:grpSpPr>
                <a:xfrm>
                  <a:off x="4184721" y="3950764"/>
                  <a:ext cx="216167" cy="1724793"/>
                  <a:chOff x="1979678" y="4149947"/>
                  <a:chExt cx="288322" cy="2300516"/>
                </a:xfrm>
              </p:grpSpPr>
              <p:sp>
                <p:nvSpPr>
                  <p:cNvPr id="143" name="フローチャート: 処理 142"/>
                  <p:cNvSpPr/>
                  <p:nvPr/>
                </p:nvSpPr>
                <p:spPr>
                  <a:xfrm>
                    <a:off x="1979678" y="414994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44" name="フローチャート: 処理 143"/>
                  <p:cNvSpPr/>
                  <p:nvPr/>
                </p:nvSpPr>
                <p:spPr>
                  <a:xfrm>
                    <a:off x="1979968" y="4436171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45" name="フローチャート: 処理 144"/>
                  <p:cNvSpPr/>
                  <p:nvPr/>
                </p:nvSpPr>
                <p:spPr>
                  <a:xfrm>
                    <a:off x="1979678" y="4724219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46" name="フローチャート: 処理 145"/>
                  <p:cNvSpPr/>
                  <p:nvPr/>
                </p:nvSpPr>
                <p:spPr>
                  <a:xfrm>
                    <a:off x="1979678" y="501226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47" name="フローチャート: 処理 146"/>
                  <p:cNvSpPr/>
                  <p:nvPr/>
                </p:nvSpPr>
                <p:spPr>
                  <a:xfrm>
                    <a:off x="1979968" y="53003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48" name="フローチャート: 処理 147"/>
                  <p:cNvSpPr/>
                  <p:nvPr/>
                </p:nvSpPr>
                <p:spPr>
                  <a:xfrm>
                    <a:off x="1979678" y="5588363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49" name="フローチャート: 処理 148"/>
                  <p:cNvSpPr/>
                  <p:nvPr/>
                </p:nvSpPr>
                <p:spPr>
                  <a:xfrm>
                    <a:off x="1979712" y="5877256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50" name="フローチャート: 処理 149"/>
                  <p:cNvSpPr/>
                  <p:nvPr/>
                </p:nvSpPr>
                <p:spPr>
                  <a:xfrm>
                    <a:off x="1979968" y="61624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grpSp>
              <p:nvGrpSpPr>
                <p:cNvPr id="115" name="グループ化 1006"/>
                <p:cNvGrpSpPr/>
                <p:nvPr/>
              </p:nvGrpSpPr>
              <p:grpSpPr>
                <a:xfrm>
                  <a:off x="4401676" y="3950846"/>
                  <a:ext cx="216167" cy="1724793"/>
                  <a:chOff x="1979678" y="4149947"/>
                  <a:chExt cx="288322" cy="2300516"/>
                </a:xfrm>
              </p:grpSpPr>
              <p:sp>
                <p:nvSpPr>
                  <p:cNvPr id="135" name="フローチャート: 処理 134"/>
                  <p:cNvSpPr/>
                  <p:nvPr/>
                </p:nvSpPr>
                <p:spPr>
                  <a:xfrm>
                    <a:off x="1979678" y="414994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36" name="フローチャート: 処理 135"/>
                  <p:cNvSpPr/>
                  <p:nvPr/>
                </p:nvSpPr>
                <p:spPr>
                  <a:xfrm>
                    <a:off x="1979968" y="4436171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37" name="フローチャート: 処理 136"/>
                  <p:cNvSpPr/>
                  <p:nvPr/>
                </p:nvSpPr>
                <p:spPr>
                  <a:xfrm>
                    <a:off x="1979678" y="4724219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38" name="フローチャート: 処理 137"/>
                  <p:cNvSpPr/>
                  <p:nvPr/>
                </p:nvSpPr>
                <p:spPr>
                  <a:xfrm>
                    <a:off x="1979678" y="501226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39" name="フローチャート: 処理 138"/>
                  <p:cNvSpPr/>
                  <p:nvPr/>
                </p:nvSpPr>
                <p:spPr>
                  <a:xfrm>
                    <a:off x="1979968" y="53003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40" name="フローチャート: 処理 139"/>
                  <p:cNvSpPr/>
                  <p:nvPr/>
                </p:nvSpPr>
                <p:spPr>
                  <a:xfrm>
                    <a:off x="1979678" y="5588363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41" name="フローチャート: 処理 140"/>
                  <p:cNvSpPr/>
                  <p:nvPr/>
                </p:nvSpPr>
                <p:spPr>
                  <a:xfrm>
                    <a:off x="1979712" y="5877256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42" name="フローチャート: 処理 141"/>
                  <p:cNvSpPr/>
                  <p:nvPr/>
                </p:nvSpPr>
                <p:spPr>
                  <a:xfrm>
                    <a:off x="1979968" y="61624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grpSp>
              <p:nvGrpSpPr>
                <p:cNvPr id="116" name="グループ化 1015"/>
                <p:cNvGrpSpPr/>
                <p:nvPr/>
              </p:nvGrpSpPr>
              <p:grpSpPr>
                <a:xfrm>
                  <a:off x="4617626" y="3950928"/>
                  <a:ext cx="216167" cy="1724793"/>
                  <a:chOff x="1979678" y="4149947"/>
                  <a:chExt cx="288322" cy="2300516"/>
                </a:xfrm>
              </p:grpSpPr>
              <p:sp>
                <p:nvSpPr>
                  <p:cNvPr id="127" name="フローチャート: 処理 126"/>
                  <p:cNvSpPr/>
                  <p:nvPr/>
                </p:nvSpPr>
                <p:spPr>
                  <a:xfrm>
                    <a:off x="1979678" y="414994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28" name="フローチャート: 処理 127"/>
                  <p:cNvSpPr/>
                  <p:nvPr/>
                </p:nvSpPr>
                <p:spPr>
                  <a:xfrm>
                    <a:off x="1979968" y="4436171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29" name="フローチャート: 処理 128"/>
                  <p:cNvSpPr/>
                  <p:nvPr/>
                </p:nvSpPr>
                <p:spPr>
                  <a:xfrm>
                    <a:off x="1979678" y="4724219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30" name="フローチャート: 処理 129"/>
                  <p:cNvSpPr/>
                  <p:nvPr/>
                </p:nvSpPr>
                <p:spPr>
                  <a:xfrm>
                    <a:off x="1979678" y="501226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31" name="フローチャート: 処理 130"/>
                  <p:cNvSpPr/>
                  <p:nvPr/>
                </p:nvSpPr>
                <p:spPr>
                  <a:xfrm>
                    <a:off x="1979968" y="53003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32" name="フローチャート: 処理 131"/>
                  <p:cNvSpPr/>
                  <p:nvPr/>
                </p:nvSpPr>
                <p:spPr>
                  <a:xfrm>
                    <a:off x="1979678" y="5588363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33" name="フローチャート: 処理 132"/>
                  <p:cNvSpPr/>
                  <p:nvPr/>
                </p:nvSpPr>
                <p:spPr>
                  <a:xfrm>
                    <a:off x="1979712" y="5877256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34" name="フローチャート: 処理 133"/>
                  <p:cNvSpPr/>
                  <p:nvPr/>
                </p:nvSpPr>
                <p:spPr>
                  <a:xfrm>
                    <a:off x="1979968" y="61624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grpSp>
              <p:nvGrpSpPr>
                <p:cNvPr id="117" name="グループ化 1024"/>
                <p:cNvGrpSpPr/>
                <p:nvPr/>
              </p:nvGrpSpPr>
              <p:grpSpPr>
                <a:xfrm>
                  <a:off x="4833793" y="3951010"/>
                  <a:ext cx="216167" cy="1724793"/>
                  <a:chOff x="1979678" y="4149947"/>
                  <a:chExt cx="288322" cy="2300516"/>
                </a:xfrm>
              </p:grpSpPr>
              <p:sp>
                <p:nvSpPr>
                  <p:cNvPr id="119" name="フローチャート: 処理 118"/>
                  <p:cNvSpPr/>
                  <p:nvPr/>
                </p:nvSpPr>
                <p:spPr>
                  <a:xfrm>
                    <a:off x="1979678" y="414994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20" name="フローチャート: 処理 119"/>
                  <p:cNvSpPr/>
                  <p:nvPr/>
                </p:nvSpPr>
                <p:spPr>
                  <a:xfrm>
                    <a:off x="1979968" y="4436171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21" name="フローチャート: 処理 120"/>
                  <p:cNvSpPr/>
                  <p:nvPr/>
                </p:nvSpPr>
                <p:spPr>
                  <a:xfrm>
                    <a:off x="1979678" y="4724219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22" name="フローチャート: 処理 121"/>
                  <p:cNvSpPr/>
                  <p:nvPr/>
                </p:nvSpPr>
                <p:spPr>
                  <a:xfrm>
                    <a:off x="1979678" y="501226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23" name="フローチャート: 処理 122"/>
                  <p:cNvSpPr/>
                  <p:nvPr/>
                </p:nvSpPr>
                <p:spPr>
                  <a:xfrm>
                    <a:off x="1979968" y="53003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24" name="フローチャート: 処理 123"/>
                  <p:cNvSpPr/>
                  <p:nvPr/>
                </p:nvSpPr>
                <p:spPr>
                  <a:xfrm>
                    <a:off x="1979678" y="5588363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25" name="フローチャート: 処理 124"/>
                  <p:cNvSpPr/>
                  <p:nvPr/>
                </p:nvSpPr>
                <p:spPr>
                  <a:xfrm>
                    <a:off x="1979712" y="5877256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26" name="フローチャート: 処理 125"/>
                  <p:cNvSpPr/>
                  <p:nvPr/>
                </p:nvSpPr>
                <p:spPr>
                  <a:xfrm>
                    <a:off x="1979968" y="61624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sp>
              <p:nvSpPr>
                <p:cNvPr id="118" name="正方形/長方形 117"/>
                <p:cNvSpPr/>
                <p:nvPr/>
              </p:nvSpPr>
              <p:spPr>
                <a:xfrm>
                  <a:off x="4200539" y="3950681"/>
                  <a:ext cx="606929" cy="1724793"/>
                </a:xfrm>
                <a:prstGeom prst="rect">
                  <a:avLst/>
                </a:prstGeom>
                <a:solidFill>
                  <a:schemeClr val="accent5">
                    <a:alpha val="67000"/>
                  </a:schemeClr>
                </a:solidFill>
                <a:ln w="3810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sp>
            <p:nvSpPr>
              <p:cNvPr id="112" name="正方形/長方形 111"/>
              <p:cNvSpPr/>
              <p:nvPr/>
            </p:nvSpPr>
            <p:spPr>
              <a:xfrm>
                <a:off x="1936547" y="3293362"/>
                <a:ext cx="288066" cy="23054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67000"/>
                </a:schemeClr>
              </a:solidFill>
              <a:ln w="38100" cap="flat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9" name="図形グループ 8"/>
            <p:cNvGrpSpPr/>
            <p:nvPr/>
          </p:nvGrpSpPr>
          <p:grpSpPr>
            <a:xfrm>
              <a:off x="6055998" y="4334753"/>
              <a:ext cx="1088431" cy="1735972"/>
              <a:chOff x="754221" y="3293362"/>
              <a:chExt cx="1445769" cy="2305904"/>
            </a:xfrm>
          </p:grpSpPr>
          <p:grpSp>
            <p:nvGrpSpPr>
              <p:cNvPr id="62" name="図形グループ 61"/>
              <p:cNvGrpSpPr/>
              <p:nvPr/>
            </p:nvGrpSpPr>
            <p:grpSpPr>
              <a:xfrm>
                <a:off x="754221" y="3293362"/>
                <a:ext cx="1445769" cy="2305904"/>
                <a:chOff x="3968333" y="3950681"/>
                <a:chExt cx="1081627" cy="1725122"/>
              </a:xfrm>
            </p:grpSpPr>
            <p:grpSp>
              <p:nvGrpSpPr>
                <p:cNvPr id="65" name="グループ化 996"/>
                <p:cNvGrpSpPr/>
                <p:nvPr/>
              </p:nvGrpSpPr>
              <p:grpSpPr>
                <a:xfrm>
                  <a:off x="3968333" y="3950682"/>
                  <a:ext cx="216167" cy="1724793"/>
                  <a:chOff x="1979678" y="4149947"/>
                  <a:chExt cx="288322" cy="2300516"/>
                </a:xfrm>
              </p:grpSpPr>
              <p:sp>
                <p:nvSpPr>
                  <p:cNvPr id="103" name="フローチャート: 処理 102"/>
                  <p:cNvSpPr/>
                  <p:nvPr/>
                </p:nvSpPr>
                <p:spPr>
                  <a:xfrm>
                    <a:off x="1979678" y="414994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04" name="フローチャート: 処理 103"/>
                  <p:cNvSpPr/>
                  <p:nvPr/>
                </p:nvSpPr>
                <p:spPr>
                  <a:xfrm>
                    <a:off x="1979968" y="4436171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05" name="フローチャート: 処理 104"/>
                  <p:cNvSpPr/>
                  <p:nvPr/>
                </p:nvSpPr>
                <p:spPr>
                  <a:xfrm>
                    <a:off x="1979678" y="4724219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06" name="フローチャート: 処理 105"/>
                  <p:cNvSpPr/>
                  <p:nvPr/>
                </p:nvSpPr>
                <p:spPr>
                  <a:xfrm>
                    <a:off x="1979678" y="501226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07" name="フローチャート: 処理 106"/>
                  <p:cNvSpPr/>
                  <p:nvPr/>
                </p:nvSpPr>
                <p:spPr>
                  <a:xfrm>
                    <a:off x="1979968" y="53003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08" name="フローチャート: 処理 107"/>
                  <p:cNvSpPr/>
                  <p:nvPr/>
                </p:nvSpPr>
                <p:spPr>
                  <a:xfrm>
                    <a:off x="1979678" y="5588363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09" name="フローチャート: 処理 108"/>
                  <p:cNvSpPr/>
                  <p:nvPr/>
                </p:nvSpPr>
                <p:spPr>
                  <a:xfrm>
                    <a:off x="1979712" y="5877256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10" name="フローチャート: 処理 109"/>
                  <p:cNvSpPr/>
                  <p:nvPr/>
                </p:nvSpPr>
                <p:spPr>
                  <a:xfrm>
                    <a:off x="1979968" y="61624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grpSp>
              <p:nvGrpSpPr>
                <p:cNvPr id="66" name="グループ化 997"/>
                <p:cNvGrpSpPr/>
                <p:nvPr/>
              </p:nvGrpSpPr>
              <p:grpSpPr>
                <a:xfrm>
                  <a:off x="4184721" y="3950764"/>
                  <a:ext cx="216167" cy="1724793"/>
                  <a:chOff x="1979678" y="4149947"/>
                  <a:chExt cx="288322" cy="2300516"/>
                </a:xfrm>
              </p:grpSpPr>
              <p:sp>
                <p:nvSpPr>
                  <p:cNvPr id="95" name="フローチャート: 処理 94"/>
                  <p:cNvSpPr/>
                  <p:nvPr/>
                </p:nvSpPr>
                <p:spPr>
                  <a:xfrm>
                    <a:off x="1979678" y="414994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6" name="フローチャート: 処理 95"/>
                  <p:cNvSpPr/>
                  <p:nvPr/>
                </p:nvSpPr>
                <p:spPr>
                  <a:xfrm>
                    <a:off x="1979968" y="4436171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7" name="フローチャート: 処理 96"/>
                  <p:cNvSpPr/>
                  <p:nvPr/>
                </p:nvSpPr>
                <p:spPr>
                  <a:xfrm>
                    <a:off x="1979678" y="4724219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8" name="フローチャート: 処理 97"/>
                  <p:cNvSpPr/>
                  <p:nvPr/>
                </p:nvSpPr>
                <p:spPr>
                  <a:xfrm>
                    <a:off x="1979678" y="501226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9" name="フローチャート: 処理 98"/>
                  <p:cNvSpPr/>
                  <p:nvPr/>
                </p:nvSpPr>
                <p:spPr>
                  <a:xfrm>
                    <a:off x="1979968" y="53003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00" name="フローチャート: 処理 99"/>
                  <p:cNvSpPr/>
                  <p:nvPr/>
                </p:nvSpPr>
                <p:spPr>
                  <a:xfrm>
                    <a:off x="1979678" y="5588363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01" name="フローチャート: 処理 100"/>
                  <p:cNvSpPr/>
                  <p:nvPr/>
                </p:nvSpPr>
                <p:spPr>
                  <a:xfrm>
                    <a:off x="1979712" y="5877256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102" name="フローチャート: 処理 101"/>
                  <p:cNvSpPr/>
                  <p:nvPr/>
                </p:nvSpPr>
                <p:spPr>
                  <a:xfrm>
                    <a:off x="1979968" y="61624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grpSp>
              <p:nvGrpSpPr>
                <p:cNvPr id="67" name="グループ化 1006"/>
                <p:cNvGrpSpPr/>
                <p:nvPr/>
              </p:nvGrpSpPr>
              <p:grpSpPr>
                <a:xfrm>
                  <a:off x="4401676" y="3950846"/>
                  <a:ext cx="216167" cy="1724793"/>
                  <a:chOff x="1979678" y="4149947"/>
                  <a:chExt cx="288322" cy="2300516"/>
                </a:xfrm>
              </p:grpSpPr>
              <p:sp>
                <p:nvSpPr>
                  <p:cNvPr id="87" name="フローチャート: 処理 86"/>
                  <p:cNvSpPr/>
                  <p:nvPr/>
                </p:nvSpPr>
                <p:spPr>
                  <a:xfrm>
                    <a:off x="1979678" y="414994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88" name="フローチャート: 処理 87"/>
                  <p:cNvSpPr/>
                  <p:nvPr/>
                </p:nvSpPr>
                <p:spPr>
                  <a:xfrm>
                    <a:off x="1979968" y="4436171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89" name="フローチャート: 処理 88"/>
                  <p:cNvSpPr/>
                  <p:nvPr/>
                </p:nvSpPr>
                <p:spPr>
                  <a:xfrm>
                    <a:off x="1979678" y="4724219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0" name="フローチャート: 処理 89"/>
                  <p:cNvSpPr/>
                  <p:nvPr/>
                </p:nvSpPr>
                <p:spPr>
                  <a:xfrm>
                    <a:off x="1979678" y="501226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1" name="フローチャート: 処理 90"/>
                  <p:cNvSpPr/>
                  <p:nvPr/>
                </p:nvSpPr>
                <p:spPr>
                  <a:xfrm>
                    <a:off x="1979968" y="53003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2" name="フローチャート: 処理 91"/>
                  <p:cNvSpPr/>
                  <p:nvPr/>
                </p:nvSpPr>
                <p:spPr>
                  <a:xfrm>
                    <a:off x="1979678" y="5588363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3" name="フローチャート: 処理 92"/>
                  <p:cNvSpPr/>
                  <p:nvPr/>
                </p:nvSpPr>
                <p:spPr>
                  <a:xfrm>
                    <a:off x="1979712" y="5877256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94" name="フローチャート: 処理 93"/>
                  <p:cNvSpPr/>
                  <p:nvPr/>
                </p:nvSpPr>
                <p:spPr>
                  <a:xfrm>
                    <a:off x="1979968" y="61624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grpSp>
              <p:nvGrpSpPr>
                <p:cNvPr id="68" name="グループ化 1015"/>
                <p:cNvGrpSpPr/>
                <p:nvPr/>
              </p:nvGrpSpPr>
              <p:grpSpPr>
                <a:xfrm>
                  <a:off x="4617626" y="3950928"/>
                  <a:ext cx="216167" cy="1724793"/>
                  <a:chOff x="1979678" y="4149947"/>
                  <a:chExt cx="288322" cy="2300516"/>
                </a:xfrm>
              </p:grpSpPr>
              <p:sp>
                <p:nvSpPr>
                  <p:cNvPr id="79" name="フローチャート: 処理 78"/>
                  <p:cNvSpPr/>
                  <p:nvPr/>
                </p:nvSpPr>
                <p:spPr>
                  <a:xfrm>
                    <a:off x="1979678" y="414994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80" name="フローチャート: 処理 79"/>
                  <p:cNvSpPr/>
                  <p:nvPr/>
                </p:nvSpPr>
                <p:spPr>
                  <a:xfrm>
                    <a:off x="1979968" y="4436171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81" name="フローチャート: 処理 80"/>
                  <p:cNvSpPr/>
                  <p:nvPr/>
                </p:nvSpPr>
                <p:spPr>
                  <a:xfrm>
                    <a:off x="1979678" y="4724219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82" name="フローチャート: 処理 81"/>
                  <p:cNvSpPr/>
                  <p:nvPr/>
                </p:nvSpPr>
                <p:spPr>
                  <a:xfrm>
                    <a:off x="1979678" y="501226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83" name="フローチャート: 処理 82"/>
                  <p:cNvSpPr/>
                  <p:nvPr/>
                </p:nvSpPr>
                <p:spPr>
                  <a:xfrm>
                    <a:off x="1979968" y="53003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84" name="フローチャート: 処理 83"/>
                  <p:cNvSpPr/>
                  <p:nvPr/>
                </p:nvSpPr>
                <p:spPr>
                  <a:xfrm>
                    <a:off x="1979678" y="5588363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85" name="フローチャート: 処理 84"/>
                  <p:cNvSpPr/>
                  <p:nvPr/>
                </p:nvSpPr>
                <p:spPr>
                  <a:xfrm>
                    <a:off x="1979712" y="5877256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86" name="フローチャート: 処理 85"/>
                  <p:cNvSpPr/>
                  <p:nvPr/>
                </p:nvSpPr>
                <p:spPr>
                  <a:xfrm>
                    <a:off x="1979968" y="61624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grpSp>
              <p:nvGrpSpPr>
                <p:cNvPr id="69" name="グループ化 1024"/>
                <p:cNvGrpSpPr/>
                <p:nvPr/>
              </p:nvGrpSpPr>
              <p:grpSpPr>
                <a:xfrm>
                  <a:off x="4833793" y="3951010"/>
                  <a:ext cx="216167" cy="1724793"/>
                  <a:chOff x="1979678" y="4149947"/>
                  <a:chExt cx="288322" cy="2300516"/>
                </a:xfrm>
              </p:grpSpPr>
              <p:sp>
                <p:nvSpPr>
                  <p:cNvPr id="71" name="フローチャート: 処理 70"/>
                  <p:cNvSpPr/>
                  <p:nvPr/>
                </p:nvSpPr>
                <p:spPr>
                  <a:xfrm>
                    <a:off x="1979678" y="414994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72" name="フローチャート: 処理 71"/>
                  <p:cNvSpPr/>
                  <p:nvPr/>
                </p:nvSpPr>
                <p:spPr>
                  <a:xfrm>
                    <a:off x="1979968" y="4436171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73" name="フローチャート: 処理 72"/>
                  <p:cNvSpPr/>
                  <p:nvPr/>
                </p:nvSpPr>
                <p:spPr>
                  <a:xfrm>
                    <a:off x="1979678" y="4724219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74" name="フローチャート: 処理 73"/>
                  <p:cNvSpPr/>
                  <p:nvPr/>
                </p:nvSpPr>
                <p:spPr>
                  <a:xfrm>
                    <a:off x="1979678" y="501226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75" name="フローチャート: 処理 74"/>
                  <p:cNvSpPr/>
                  <p:nvPr/>
                </p:nvSpPr>
                <p:spPr>
                  <a:xfrm>
                    <a:off x="1979968" y="53003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76" name="フローチャート: 処理 75"/>
                  <p:cNvSpPr/>
                  <p:nvPr/>
                </p:nvSpPr>
                <p:spPr>
                  <a:xfrm>
                    <a:off x="1979678" y="5588363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77" name="フローチャート: 処理 76"/>
                  <p:cNvSpPr/>
                  <p:nvPr/>
                </p:nvSpPr>
                <p:spPr>
                  <a:xfrm>
                    <a:off x="1979712" y="5877256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78" name="フローチャート: 処理 77"/>
                  <p:cNvSpPr/>
                  <p:nvPr/>
                </p:nvSpPr>
                <p:spPr>
                  <a:xfrm>
                    <a:off x="1979968" y="61624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sp>
              <p:nvSpPr>
                <p:cNvPr id="70" name="正方形/長方形 69"/>
                <p:cNvSpPr/>
                <p:nvPr/>
              </p:nvSpPr>
              <p:spPr>
                <a:xfrm>
                  <a:off x="4184937" y="3950681"/>
                  <a:ext cx="649073" cy="1724793"/>
                </a:xfrm>
                <a:prstGeom prst="rect">
                  <a:avLst/>
                </a:prstGeom>
                <a:solidFill>
                  <a:schemeClr val="accent5">
                    <a:alpha val="67000"/>
                  </a:scheme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sp>
            <p:nvSpPr>
              <p:cNvPr id="63" name="正方形/長方形 62"/>
              <p:cNvSpPr/>
              <p:nvPr/>
            </p:nvSpPr>
            <p:spPr>
              <a:xfrm>
                <a:off x="754806" y="3293362"/>
                <a:ext cx="288066" cy="23054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67000"/>
                </a:scheme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4" name="正方形/長方形 63"/>
              <p:cNvSpPr/>
              <p:nvPr/>
            </p:nvSpPr>
            <p:spPr>
              <a:xfrm>
                <a:off x="1910757" y="3293362"/>
                <a:ext cx="288066" cy="23054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67000"/>
                </a:scheme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0" name="図形グループ 9"/>
            <p:cNvGrpSpPr/>
            <p:nvPr/>
          </p:nvGrpSpPr>
          <p:grpSpPr>
            <a:xfrm>
              <a:off x="1889492" y="4331932"/>
              <a:ext cx="1088431" cy="1735972"/>
              <a:chOff x="754221" y="3293362"/>
              <a:chExt cx="1445769" cy="2305904"/>
            </a:xfrm>
          </p:grpSpPr>
          <p:grpSp>
            <p:nvGrpSpPr>
              <p:cNvPr id="13" name="図形グループ 12"/>
              <p:cNvGrpSpPr/>
              <p:nvPr/>
            </p:nvGrpSpPr>
            <p:grpSpPr>
              <a:xfrm>
                <a:off x="754221" y="3293362"/>
                <a:ext cx="1445769" cy="2305904"/>
                <a:chOff x="3968333" y="3950681"/>
                <a:chExt cx="1081627" cy="1725122"/>
              </a:xfrm>
            </p:grpSpPr>
            <p:grpSp>
              <p:nvGrpSpPr>
                <p:cNvPr id="16" name="グループ化 996"/>
                <p:cNvGrpSpPr/>
                <p:nvPr/>
              </p:nvGrpSpPr>
              <p:grpSpPr>
                <a:xfrm>
                  <a:off x="3968333" y="3950682"/>
                  <a:ext cx="216167" cy="1724793"/>
                  <a:chOff x="1979678" y="4149947"/>
                  <a:chExt cx="288322" cy="2300516"/>
                </a:xfrm>
              </p:grpSpPr>
              <p:sp>
                <p:nvSpPr>
                  <p:cNvPr id="54" name="フローチャート: 処理 53"/>
                  <p:cNvSpPr/>
                  <p:nvPr/>
                </p:nvSpPr>
                <p:spPr>
                  <a:xfrm>
                    <a:off x="1979678" y="414994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5" name="フローチャート: 処理 54"/>
                  <p:cNvSpPr/>
                  <p:nvPr/>
                </p:nvSpPr>
                <p:spPr>
                  <a:xfrm>
                    <a:off x="1979968" y="4436171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6" name="フローチャート: 処理 55"/>
                  <p:cNvSpPr/>
                  <p:nvPr/>
                </p:nvSpPr>
                <p:spPr>
                  <a:xfrm>
                    <a:off x="1979678" y="4724219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7" name="フローチャート: 処理 56"/>
                  <p:cNvSpPr/>
                  <p:nvPr/>
                </p:nvSpPr>
                <p:spPr>
                  <a:xfrm>
                    <a:off x="1979678" y="501226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8" name="フローチャート: 処理 57"/>
                  <p:cNvSpPr/>
                  <p:nvPr/>
                </p:nvSpPr>
                <p:spPr>
                  <a:xfrm>
                    <a:off x="1979968" y="53003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9" name="フローチャート: 処理 58"/>
                  <p:cNvSpPr/>
                  <p:nvPr/>
                </p:nvSpPr>
                <p:spPr>
                  <a:xfrm>
                    <a:off x="1979678" y="5588363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60" name="フローチャート: 処理 59"/>
                  <p:cNvSpPr/>
                  <p:nvPr/>
                </p:nvSpPr>
                <p:spPr>
                  <a:xfrm>
                    <a:off x="1979712" y="5877256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61" name="フローチャート: 処理 60"/>
                  <p:cNvSpPr/>
                  <p:nvPr/>
                </p:nvSpPr>
                <p:spPr>
                  <a:xfrm>
                    <a:off x="1979968" y="61624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grpSp>
              <p:nvGrpSpPr>
                <p:cNvPr id="17" name="グループ化 997"/>
                <p:cNvGrpSpPr/>
                <p:nvPr/>
              </p:nvGrpSpPr>
              <p:grpSpPr>
                <a:xfrm>
                  <a:off x="4184721" y="3950764"/>
                  <a:ext cx="216167" cy="1724793"/>
                  <a:chOff x="1979678" y="4149947"/>
                  <a:chExt cx="288322" cy="2300516"/>
                </a:xfrm>
              </p:grpSpPr>
              <p:sp>
                <p:nvSpPr>
                  <p:cNvPr id="46" name="フローチャート: 処理 45"/>
                  <p:cNvSpPr/>
                  <p:nvPr/>
                </p:nvSpPr>
                <p:spPr>
                  <a:xfrm>
                    <a:off x="1979678" y="414994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7" name="フローチャート: 処理 46"/>
                  <p:cNvSpPr/>
                  <p:nvPr/>
                </p:nvSpPr>
                <p:spPr>
                  <a:xfrm>
                    <a:off x="1979968" y="4436171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8" name="フローチャート: 処理 47"/>
                  <p:cNvSpPr/>
                  <p:nvPr/>
                </p:nvSpPr>
                <p:spPr>
                  <a:xfrm>
                    <a:off x="1979678" y="4724219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9" name="フローチャート: 処理 48"/>
                  <p:cNvSpPr/>
                  <p:nvPr/>
                </p:nvSpPr>
                <p:spPr>
                  <a:xfrm>
                    <a:off x="1979678" y="501226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0" name="フローチャート: 処理 49"/>
                  <p:cNvSpPr/>
                  <p:nvPr/>
                </p:nvSpPr>
                <p:spPr>
                  <a:xfrm>
                    <a:off x="1979968" y="53003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1" name="フローチャート: 処理 50"/>
                  <p:cNvSpPr/>
                  <p:nvPr/>
                </p:nvSpPr>
                <p:spPr>
                  <a:xfrm>
                    <a:off x="1979678" y="5588363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2" name="フローチャート: 処理 51"/>
                  <p:cNvSpPr/>
                  <p:nvPr/>
                </p:nvSpPr>
                <p:spPr>
                  <a:xfrm>
                    <a:off x="1979712" y="5877256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53" name="フローチャート: 処理 52"/>
                  <p:cNvSpPr/>
                  <p:nvPr/>
                </p:nvSpPr>
                <p:spPr>
                  <a:xfrm>
                    <a:off x="1979968" y="61624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grpSp>
              <p:nvGrpSpPr>
                <p:cNvPr id="18" name="グループ化 1006"/>
                <p:cNvGrpSpPr/>
                <p:nvPr/>
              </p:nvGrpSpPr>
              <p:grpSpPr>
                <a:xfrm>
                  <a:off x="4401676" y="3950846"/>
                  <a:ext cx="216167" cy="1724793"/>
                  <a:chOff x="1979678" y="4149947"/>
                  <a:chExt cx="288322" cy="2300516"/>
                </a:xfrm>
              </p:grpSpPr>
              <p:sp>
                <p:nvSpPr>
                  <p:cNvPr id="38" name="フローチャート: 処理 37"/>
                  <p:cNvSpPr/>
                  <p:nvPr/>
                </p:nvSpPr>
                <p:spPr>
                  <a:xfrm>
                    <a:off x="1979678" y="414994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39" name="フローチャート: 処理 38"/>
                  <p:cNvSpPr/>
                  <p:nvPr/>
                </p:nvSpPr>
                <p:spPr>
                  <a:xfrm>
                    <a:off x="1979968" y="4436171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0" name="フローチャート: 処理 39"/>
                  <p:cNvSpPr/>
                  <p:nvPr/>
                </p:nvSpPr>
                <p:spPr>
                  <a:xfrm>
                    <a:off x="1979678" y="4724219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1" name="フローチャート: 処理 40"/>
                  <p:cNvSpPr/>
                  <p:nvPr/>
                </p:nvSpPr>
                <p:spPr>
                  <a:xfrm>
                    <a:off x="1979678" y="501226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2" name="フローチャート: 処理 41"/>
                  <p:cNvSpPr/>
                  <p:nvPr/>
                </p:nvSpPr>
                <p:spPr>
                  <a:xfrm>
                    <a:off x="1979968" y="53003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3" name="フローチャート: 処理 42"/>
                  <p:cNvSpPr/>
                  <p:nvPr/>
                </p:nvSpPr>
                <p:spPr>
                  <a:xfrm>
                    <a:off x="1979678" y="5588363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4" name="フローチャート: 処理 43"/>
                  <p:cNvSpPr/>
                  <p:nvPr/>
                </p:nvSpPr>
                <p:spPr>
                  <a:xfrm>
                    <a:off x="1979712" y="5877256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45" name="フローチャート: 処理 44"/>
                  <p:cNvSpPr/>
                  <p:nvPr/>
                </p:nvSpPr>
                <p:spPr>
                  <a:xfrm>
                    <a:off x="1979968" y="61624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grpSp>
              <p:nvGrpSpPr>
                <p:cNvPr id="19" name="グループ化 1015"/>
                <p:cNvGrpSpPr/>
                <p:nvPr/>
              </p:nvGrpSpPr>
              <p:grpSpPr>
                <a:xfrm>
                  <a:off x="4617626" y="3950928"/>
                  <a:ext cx="216167" cy="1724793"/>
                  <a:chOff x="1979678" y="4149947"/>
                  <a:chExt cx="288322" cy="2300516"/>
                </a:xfrm>
              </p:grpSpPr>
              <p:sp>
                <p:nvSpPr>
                  <p:cNvPr id="30" name="フローチャート: 処理 29"/>
                  <p:cNvSpPr/>
                  <p:nvPr/>
                </p:nvSpPr>
                <p:spPr>
                  <a:xfrm>
                    <a:off x="1979678" y="414994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31" name="フローチャート: 処理 30"/>
                  <p:cNvSpPr/>
                  <p:nvPr/>
                </p:nvSpPr>
                <p:spPr>
                  <a:xfrm>
                    <a:off x="1979968" y="4436171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32" name="フローチャート: 処理 31"/>
                  <p:cNvSpPr/>
                  <p:nvPr/>
                </p:nvSpPr>
                <p:spPr>
                  <a:xfrm>
                    <a:off x="1979678" y="4724219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33" name="フローチャート: 処理 32"/>
                  <p:cNvSpPr/>
                  <p:nvPr/>
                </p:nvSpPr>
                <p:spPr>
                  <a:xfrm>
                    <a:off x="1979678" y="501226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34" name="フローチャート: 処理 33"/>
                  <p:cNvSpPr/>
                  <p:nvPr/>
                </p:nvSpPr>
                <p:spPr>
                  <a:xfrm>
                    <a:off x="1979968" y="53003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35" name="フローチャート: 処理 34"/>
                  <p:cNvSpPr/>
                  <p:nvPr/>
                </p:nvSpPr>
                <p:spPr>
                  <a:xfrm>
                    <a:off x="1979678" y="5588363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36" name="フローチャート: 処理 35"/>
                  <p:cNvSpPr/>
                  <p:nvPr/>
                </p:nvSpPr>
                <p:spPr>
                  <a:xfrm>
                    <a:off x="1979712" y="5877256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37" name="フローチャート: 処理 36"/>
                  <p:cNvSpPr/>
                  <p:nvPr/>
                </p:nvSpPr>
                <p:spPr>
                  <a:xfrm>
                    <a:off x="1979968" y="61624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grpSp>
              <p:nvGrpSpPr>
                <p:cNvPr id="20" name="グループ化 1024"/>
                <p:cNvGrpSpPr/>
                <p:nvPr/>
              </p:nvGrpSpPr>
              <p:grpSpPr>
                <a:xfrm>
                  <a:off x="4833793" y="3951010"/>
                  <a:ext cx="216167" cy="1724793"/>
                  <a:chOff x="1979678" y="4149947"/>
                  <a:chExt cx="288322" cy="2300516"/>
                </a:xfrm>
              </p:grpSpPr>
              <p:sp>
                <p:nvSpPr>
                  <p:cNvPr id="22" name="フローチャート: 処理 21"/>
                  <p:cNvSpPr/>
                  <p:nvPr/>
                </p:nvSpPr>
                <p:spPr>
                  <a:xfrm>
                    <a:off x="1979678" y="414994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3" name="フローチャート: 処理 22"/>
                  <p:cNvSpPr/>
                  <p:nvPr/>
                </p:nvSpPr>
                <p:spPr>
                  <a:xfrm>
                    <a:off x="1979968" y="4436171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4" name="フローチャート: 処理 23"/>
                  <p:cNvSpPr/>
                  <p:nvPr/>
                </p:nvSpPr>
                <p:spPr>
                  <a:xfrm>
                    <a:off x="1979678" y="4724219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5" name="フローチャート: 処理 24"/>
                  <p:cNvSpPr/>
                  <p:nvPr/>
                </p:nvSpPr>
                <p:spPr>
                  <a:xfrm>
                    <a:off x="1979678" y="5012267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6" name="フローチャート: 処理 25"/>
                  <p:cNvSpPr/>
                  <p:nvPr/>
                </p:nvSpPr>
                <p:spPr>
                  <a:xfrm>
                    <a:off x="1979968" y="53003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7" name="フローチャート: 処理 26"/>
                  <p:cNvSpPr/>
                  <p:nvPr/>
                </p:nvSpPr>
                <p:spPr>
                  <a:xfrm>
                    <a:off x="1979678" y="5588363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8" name="フローチャート: 処理 27"/>
                  <p:cNvSpPr/>
                  <p:nvPr/>
                </p:nvSpPr>
                <p:spPr>
                  <a:xfrm>
                    <a:off x="1979712" y="5877256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  <p:sp>
                <p:nvSpPr>
                  <p:cNvPr id="29" name="フローチャート: 処理 28"/>
                  <p:cNvSpPr/>
                  <p:nvPr/>
                </p:nvSpPr>
                <p:spPr>
                  <a:xfrm>
                    <a:off x="1979968" y="6162415"/>
                    <a:ext cx="288032" cy="288048"/>
                  </a:xfrm>
                  <a:prstGeom prst="flowChartProcess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rgbClr val="C57179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sp>
              <p:nvSpPr>
                <p:cNvPr id="21" name="正方形/長方形 20"/>
                <p:cNvSpPr/>
                <p:nvPr/>
              </p:nvSpPr>
              <p:spPr>
                <a:xfrm>
                  <a:off x="4184937" y="3950681"/>
                  <a:ext cx="649073" cy="1724793"/>
                </a:xfrm>
                <a:prstGeom prst="rect">
                  <a:avLst/>
                </a:prstGeom>
                <a:solidFill>
                  <a:schemeClr val="accent5">
                    <a:alpha val="67000"/>
                  </a:scheme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sp>
            <p:nvSpPr>
              <p:cNvPr id="14" name="正方形/長方形 13"/>
              <p:cNvSpPr/>
              <p:nvPr/>
            </p:nvSpPr>
            <p:spPr>
              <a:xfrm>
                <a:off x="754806" y="3293362"/>
                <a:ext cx="288066" cy="23054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67000"/>
                </a:scheme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1910757" y="3293362"/>
                <a:ext cx="288066" cy="23054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67000"/>
                </a:scheme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1" name="テキスト ボックス 10"/>
            <p:cNvSpPr txBox="1"/>
            <p:nvPr/>
          </p:nvSpPr>
          <p:spPr>
            <a:xfrm>
              <a:off x="6070097" y="5027797"/>
              <a:ext cx="977352" cy="403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Node i+1</a:t>
              </a:r>
              <a:endParaRPr kumimoji="1" lang="ja-JP" altLang="en-US" sz="14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884096" y="5025302"/>
              <a:ext cx="937319" cy="403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Node i-1</a:t>
              </a:r>
              <a:endParaRPr kumimoji="1" lang="ja-JP" altLang="en-US" sz="1400" dirty="0"/>
            </a:p>
          </p:txBody>
        </p:sp>
      </p:grpSp>
      <p:sp>
        <p:nvSpPr>
          <p:cNvPr id="165" name="正方形/長方形 164"/>
          <p:cNvSpPr/>
          <p:nvPr/>
        </p:nvSpPr>
        <p:spPr>
          <a:xfrm>
            <a:off x="4993001" y="4695797"/>
            <a:ext cx="186633" cy="1324639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  <a:ln w="381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166" name="図形グループ 165"/>
          <p:cNvGrpSpPr/>
          <p:nvPr/>
        </p:nvGrpSpPr>
        <p:grpSpPr>
          <a:xfrm>
            <a:off x="280205" y="4236191"/>
            <a:ext cx="2175859" cy="1593494"/>
            <a:chOff x="84834" y="4434440"/>
            <a:chExt cx="2175858" cy="1593494"/>
          </a:xfrm>
        </p:grpSpPr>
        <p:pic>
          <p:nvPicPr>
            <p:cNvPr id="167" name="図 166" descr="skd188803sdc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568" y="4434440"/>
              <a:ext cx="834880" cy="690002"/>
            </a:xfrm>
            <a:prstGeom prst="rect">
              <a:avLst/>
            </a:prstGeom>
          </p:spPr>
        </p:pic>
        <p:pic>
          <p:nvPicPr>
            <p:cNvPr id="168" name="図 167" descr="skd188803sdc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128" y="4875211"/>
              <a:ext cx="834880" cy="690002"/>
            </a:xfrm>
            <a:prstGeom prst="rect">
              <a:avLst/>
            </a:prstGeom>
          </p:spPr>
        </p:pic>
        <p:pic>
          <p:nvPicPr>
            <p:cNvPr id="169" name="図 168" descr="skd188803sdc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526" y="4875211"/>
              <a:ext cx="834880" cy="690002"/>
            </a:xfrm>
            <a:prstGeom prst="rect">
              <a:avLst/>
            </a:prstGeom>
          </p:spPr>
        </p:pic>
        <p:pic>
          <p:nvPicPr>
            <p:cNvPr id="170" name="図 169" descr="skd188803sdc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34" y="5337932"/>
              <a:ext cx="834880" cy="690002"/>
            </a:xfrm>
            <a:prstGeom prst="rect">
              <a:avLst/>
            </a:prstGeom>
          </p:spPr>
        </p:pic>
        <p:pic>
          <p:nvPicPr>
            <p:cNvPr id="171" name="図 170" descr="skd188803sdc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568" y="5324285"/>
              <a:ext cx="834880" cy="690002"/>
            </a:xfrm>
            <a:prstGeom prst="rect">
              <a:avLst/>
            </a:prstGeom>
          </p:spPr>
        </p:pic>
        <p:pic>
          <p:nvPicPr>
            <p:cNvPr id="172" name="図 171" descr="skd188803sdc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812" y="5302604"/>
              <a:ext cx="834880" cy="690002"/>
            </a:xfrm>
            <a:prstGeom prst="rect">
              <a:avLst/>
            </a:prstGeom>
          </p:spPr>
        </p:pic>
      </p:grpSp>
      <p:sp>
        <p:nvSpPr>
          <p:cNvPr id="173" name="テキスト ボックス 172"/>
          <p:cNvSpPr txBox="1"/>
          <p:nvPr/>
        </p:nvSpPr>
        <p:spPr>
          <a:xfrm>
            <a:off x="608834" y="5816038"/>
            <a:ext cx="136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Many nodes</a:t>
            </a:r>
            <a:endParaRPr kumimoji="1" lang="ja-JP" altLang="en-US" b="1" dirty="0"/>
          </a:p>
        </p:txBody>
      </p:sp>
      <p:sp>
        <p:nvSpPr>
          <p:cNvPr id="174" name="角丸四角形吹き出し 173"/>
          <p:cNvSpPr/>
          <p:nvPr/>
        </p:nvSpPr>
        <p:spPr>
          <a:xfrm>
            <a:off x="6025323" y="3855439"/>
            <a:ext cx="1777330" cy="679972"/>
          </a:xfrm>
          <a:prstGeom prst="wedgeRoundRectCallout">
            <a:avLst>
              <a:gd name="adj1" fmla="val -61068"/>
              <a:gd name="adj2" fmla="val 11092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データ交換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/>
              <a:t>計算</a:t>
            </a:r>
            <a:r>
              <a:rPr lang="en-US" altLang="ja-JP" sz="2000" dirty="0" smtClean="0"/>
              <a:t>…</a:t>
            </a:r>
            <a:endParaRPr kumimoji="1" lang="ja-JP" altLang="en-US" sz="2000" dirty="0"/>
          </a:p>
        </p:txBody>
      </p:sp>
      <p:sp>
        <p:nvSpPr>
          <p:cNvPr id="175" name="角丸四角形吹き出し 174"/>
          <p:cNvSpPr/>
          <p:nvPr/>
        </p:nvSpPr>
        <p:spPr>
          <a:xfrm>
            <a:off x="3441365" y="4117642"/>
            <a:ext cx="1448801" cy="417770"/>
          </a:xfrm>
          <a:prstGeom prst="wedgeRoundRectCallout">
            <a:avLst>
              <a:gd name="adj1" fmla="val 80947"/>
              <a:gd name="adj2" fmla="val 138792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000000"/>
                </a:solidFill>
              </a:rPr>
              <a:t>計算のみ</a:t>
            </a:r>
            <a:endParaRPr kumimoji="1"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176" name="テキスト ボックス 175"/>
          <p:cNvSpPr txBox="1"/>
          <p:nvPr/>
        </p:nvSpPr>
        <p:spPr>
          <a:xfrm>
            <a:off x="5134734" y="5232291"/>
            <a:ext cx="66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Node </a:t>
            </a:r>
            <a:r>
              <a:rPr kumimoji="1" lang="en-US" altLang="ja-JP" sz="1400" dirty="0" err="1" smtClean="0"/>
              <a:t>i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788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119837"/>
            <a:ext cx="8229600" cy="4575484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ユーザが差分を宣言的に記述してカスタマイズ</a:t>
            </a:r>
            <a:endParaRPr kumimoji="1" lang="en-US" altLang="ja-JP" sz="2800" dirty="0" smtClean="0"/>
          </a:p>
          <a:p>
            <a:pPr lvl="1"/>
            <a:endParaRPr kumimoji="1" lang="en-US" altLang="ja-JP" dirty="0" smtClean="0"/>
          </a:p>
          <a:p>
            <a:pPr lvl="1"/>
            <a:r>
              <a:rPr lang="ja-JP" altLang="en-US" sz="2400" dirty="0" smtClean="0"/>
              <a:t>一部のセルの計算処理</a:t>
            </a:r>
            <a:endParaRPr lang="en-US" altLang="ja-JP" sz="2400" dirty="0" smtClean="0"/>
          </a:p>
          <a:p>
            <a:pPr lvl="2"/>
            <a:r>
              <a:rPr lang="ja-JP" altLang="en-US" sz="2000" dirty="0" smtClean="0"/>
              <a:t>境界部分のセルだけ隣接ノードとの通信を追加</a:t>
            </a:r>
            <a:endParaRPr lang="en-US" altLang="ja-JP" sz="2000" dirty="0" smtClean="0"/>
          </a:p>
          <a:p>
            <a:pPr lvl="2"/>
            <a:endParaRPr kumimoji="1" lang="en-US" altLang="ja-JP" sz="2000" dirty="0"/>
          </a:p>
          <a:p>
            <a:pPr lvl="1"/>
            <a:r>
              <a:rPr lang="ja-JP" altLang="en-US" sz="2400" dirty="0" smtClean="0"/>
              <a:t>各セルを走査する順序</a:t>
            </a:r>
            <a:endParaRPr kumimoji="1" lang="en-US" altLang="ja-JP" sz="2400" dirty="0"/>
          </a:p>
          <a:p>
            <a:pPr lvl="2"/>
            <a:r>
              <a:rPr lang="ja-JP" altLang="en-US" sz="2000" dirty="0" smtClean="0"/>
              <a:t>通信のオーバラップに基づく最適化のための順序</a:t>
            </a:r>
            <a:endParaRPr lang="en-US" altLang="ja-JP" sz="2000" dirty="0"/>
          </a:p>
          <a:p>
            <a:pPr lvl="2"/>
            <a:endParaRPr lang="en-US" altLang="ja-JP" sz="2000" dirty="0" smtClean="0"/>
          </a:p>
          <a:p>
            <a:pPr lvl="1"/>
            <a:r>
              <a:rPr lang="ja-JP" altLang="en-US" sz="2400" dirty="0" smtClean="0"/>
              <a:t>各セルが表す論理的な位置と物理的な位置の対応</a:t>
            </a:r>
            <a:endParaRPr lang="en-US" altLang="ja-JP" sz="2000" dirty="0" smtClean="0"/>
          </a:p>
          <a:p>
            <a:pPr lvl="2"/>
            <a:r>
              <a:rPr lang="ja-JP" altLang="en-US" sz="2000" dirty="0" smtClean="0"/>
              <a:t>シフト計算や時間・空間ブロッキング法に合わせたマッピング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提案</a:t>
            </a:r>
            <a:r>
              <a:rPr lang="en-US" altLang="ja-JP" dirty="0" smtClean="0"/>
              <a:t>: </a:t>
            </a:r>
            <a:br>
              <a:rPr lang="en-US" altLang="ja-JP" dirty="0" smtClean="0"/>
            </a:br>
            <a:r>
              <a:rPr kumimoji="1" lang="ja-JP" altLang="en-US" dirty="0" smtClean="0"/>
              <a:t>ステンシル計算向け並列コレクション</a:t>
            </a:r>
            <a:endParaRPr kumimoji="1" lang="ja-JP" altLang="en-US" sz="4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Sakurako Soh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03A5-8981-0A49-AEA9-383E6EEB614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647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93384" cy="9906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高水準な記述のための</a:t>
            </a:r>
            <a:r>
              <a:rPr kumimoji="1" lang="en-US" altLang="ja-JP" dirty="0" smtClean="0"/>
              <a:t> Java </a:t>
            </a:r>
            <a:r>
              <a:rPr kumimoji="1" lang="ja-JP" altLang="en-US" dirty="0" smtClean="0"/>
              <a:t>言語拡張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57200" y="1507603"/>
            <a:ext cx="8393384" cy="521907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800" dirty="0" smtClean="0"/>
              <a:t>部分メソッド</a:t>
            </a:r>
            <a:endParaRPr lang="en-US" altLang="ja-JP" sz="2800" dirty="0" smtClean="0"/>
          </a:p>
          <a:p>
            <a:pPr lvl="1"/>
            <a:r>
              <a:rPr lang="ja-JP" altLang="en-US" dirty="0" smtClean="0"/>
              <a:t>述語</a:t>
            </a:r>
            <a:r>
              <a:rPr lang="en-US" altLang="ja-JP" dirty="0" smtClean="0"/>
              <a:t> </a:t>
            </a:r>
            <a:r>
              <a:rPr lang="en-US" altLang="ja-JP" i="1" dirty="0" smtClean="0">
                <a:solidFill>
                  <a:srgbClr val="D16349"/>
                </a:solidFill>
                <a:latin typeface="Consolas"/>
                <a:cs typeface="Consolas"/>
              </a:rPr>
              <a:t>&lt;</a:t>
            </a:r>
            <a:r>
              <a:rPr lang="en-US" altLang="ja-JP" i="1" dirty="0">
                <a:solidFill>
                  <a:srgbClr val="D16349"/>
                </a:solidFill>
                <a:latin typeface="Consolas"/>
                <a:cs typeface="Consolas"/>
              </a:rPr>
              <a:t>[1, </a:t>
            </a:r>
            <a:r>
              <a:rPr lang="en-US" altLang="ja-JP" i="1" dirty="0" smtClean="0">
                <a:solidFill>
                  <a:srgbClr val="D16349"/>
                </a:solidFill>
                <a:latin typeface="Consolas"/>
                <a:cs typeface="Consolas"/>
              </a:rPr>
              <a:t>MAX_X-</a:t>
            </a:r>
            <a:r>
              <a:rPr lang="en-US" altLang="ja-JP" i="1" dirty="0">
                <a:solidFill>
                  <a:srgbClr val="D16349"/>
                </a:solidFill>
                <a:latin typeface="Consolas"/>
                <a:cs typeface="Consolas"/>
              </a:rPr>
              <a:t>2],*</a:t>
            </a:r>
            <a:r>
              <a:rPr lang="en-US" altLang="ja-JP" i="1" dirty="0" smtClean="0">
                <a:solidFill>
                  <a:srgbClr val="D16349"/>
                </a:solidFill>
                <a:latin typeface="Consolas"/>
                <a:cs typeface="Consolas"/>
              </a:rPr>
              <a:t>&gt;</a:t>
            </a:r>
            <a:r>
              <a:rPr lang="en-US" altLang="ja-JP" dirty="0" smtClean="0">
                <a:latin typeface="Consolas"/>
                <a:cs typeface="Consolas"/>
              </a:rPr>
              <a:t> </a:t>
            </a:r>
            <a:r>
              <a:rPr lang="ja-JP" altLang="en-US" dirty="0" smtClean="0"/>
              <a:t>付きメソッド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一部のセルだけに特有の処理の記述が可能に</a:t>
            </a:r>
            <a:endParaRPr lang="en-US" altLang="ja-JP" dirty="0" smtClean="0"/>
          </a:p>
          <a:p>
            <a:pPr lvl="1"/>
            <a:endParaRPr lang="en-US" altLang="ja-JP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sz="2800" dirty="0" smtClean="0"/>
              <a:t>部分メソッド間の順序指定</a:t>
            </a:r>
            <a:endParaRPr lang="en-US" altLang="ja-JP" sz="2800" dirty="0" smtClean="0"/>
          </a:p>
          <a:p>
            <a:pPr lvl="1"/>
            <a:r>
              <a:rPr lang="en-US" altLang="ja-JP" i="1" dirty="0" smtClean="0">
                <a:solidFill>
                  <a:schemeClr val="accent1"/>
                </a:solidFill>
              </a:rPr>
              <a:t>precedes</a:t>
            </a:r>
            <a:r>
              <a:rPr lang="en-US" altLang="ja-JP" dirty="0" smtClean="0"/>
              <a:t> </a:t>
            </a:r>
            <a:r>
              <a:rPr lang="ja-JP" altLang="en-US" dirty="0" smtClean="0"/>
              <a:t>句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セル間の計算順序の宣言的な制御</a:t>
            </a:r>
            <a:endParaRPr lang="en-US" altLang="ja-JP" dirty="0" smtClean="0"/>
          </a:p>
          <a:p>
            <a:pPr lvl="1"/>
            <a:endParaRPr lang="en-US" altLang="ja-JP" sz="280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800" dirty="0" smtClean="0"/>
              <a:t>セルの論理位置・物理位置の対応付け</a:t>
            </a:r>
            <a:endParaRPr lang="en-US" altLang="ja-JP" sz="2800" dirty="0" smtClean="0"/>
          </a:p>
          <a:p>
            <a:pPr lvl="1"/>
            <a:r>
              <a:rPr lang="ja-JP" altLang="en-US" dirty="0" smtClean="0"/>
              <a:t>述語内でメソッドの引数を利用　</a:t>
            </a:r>
            <a:r>
              <a:rPr lang="en-US" altLang="ja-JP" i="1" dirty="0">
                <a:solidFill>
                  <a:schemeClr val="accent1"/>
                </a:solidFill>
                <a:latin typeface="Consolas"/>
                <a:cs typeface="Consolas"/>
              </a:rPr>
              <a:t>&lt;[x, x+2], t&gt;</a:t>
            </a:r>
            <a:endParaRPr lang="en-US" altLang="ja-JP" i="1" dirty="0" smtClean="0">
              <a:solidFill>
                <a:schemeClr val="accent1"/>
              </a:solidFill>
            </a:endParaRPr>
          </a:p>
          <a:p>
            <a:pPr lvl="1"/>
            <a:r>
              <a:rPr lang="ja-JP" altLang="en-US" dirty="0" smtClean="0"/>
              <a:t>空間・時間ブロッキングを適用した実行順序の生成</a:t>
            </a:r>
            <a:endParaRPr lang="en-US" altLang="ja-JP" dirty="0"/>
          </a:p>
          <a:p>
            <a:pPr lvl="1"/>
            <a:endParaRPr lang="en-US" altLang="ja-JP" sz="2800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7482-58D7-234F-8935-39A1214C1B5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99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部分メソッド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81604"/>
            <a:ext cx="8400683" cy="2310019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000000"/>
                </a:solidFill>
              </a:rPr>
              <a:t>述語付きメソッド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>
                <a:solidFill>
                  <a:srgbClr val="000000"/>
                </a:solidFill>
              </a:rPr>
              <a:t>述語を満たすセル（引数の範囲）用のメソッドだけ選択的に上書き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lvl="2"/>
            <a:r>
              <a:rPr lang="ja-JP" altLang="en-US" dirty="0" smtClean="0">
                <a:solidFill>
                  <a:srgbClr val="000000"/>
                </a:solidFill>
              </a:rPr>
              <a:t>引数</a:t>
            </a:r>
            <a:r>
              <a:rPr kumimoji="1" lang="ja-JP" altLang="en-US" dirty="0" smtClean="0">
                <a:solidFill>
                  <a:srgbClr val="000000"/>
                </a:solidFill>
              </a:rPr>
              <a:t>に応じてディスパッチ先のメソッドが切り替わる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lang="ja-JP" altLang="en-US" dirty="0" smtClean="0">
                <a:solidFill>
                  <a:srgbClr val="000000"/>
                </a:solidFill>
              </a:rPr>
              <a:t>同じクラス内に異なる述語のメソッドを複数定義できる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lvl="2"/>
            <a:r>
              <a:rPr kumimoji="1" lang="ja-JP" altLang="en-US" dirty="0" smtClean="0">
                <a:solidFill>
                  <a:srgbClr val="000000"/>
                </a:solidFill>
              </a:rPr>
              <a:t>サブクラスで追加してもよい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FC94-0740-594D-8D99-A439A4003EE5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86206" y="4351077"/>
            <a:ext cx="8171588" cy="2031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660066"/>
                </a:solidFill>
                <a:latin typeface="Consolas"/>
                <a:cs typeface="Consolas"/>
              </a:rPr>
              <a:t>double</a:t>
            </a:r>
            <a:r>
              <a:rPr lang="en-US" altLang="ja-JP" dirty="0" smtClean="0">
                <a:latin typeface="Consolas"/>
                <a:cs typeface="Consolas"/>
              </a:rPr>
              <a:t> </a:t>
            </a:r>
            <a:r>
              <a:rPr lang="en-US" altLang="ja-JP" dirty="0" err="1" smtClean="0">
                <a:latin typeface="Consolas"/>
                <a:cs typeface="Consolas"/>
              </a:rPr>
              <a:t>calc</a:t>
            </a:r>
            <a:r>
              <a:rPr lang="en-US" altLang="ja-JP" dirty="0" smtClean="0">
                <a:latin typeface="Consolas"/>
                <a:cs typeface="Consolas"/>
              </a:rPr>
              <a:t>(</a:t>
            </a:r>
            <a:r>
              <a:rPr lang="en-US" altLang="ja-JP" dirty="0" err="1">
                <a:solidFill>
                  <a:srgbClr val="660066"/>
                </a:solidFill>
                <a:latin typeface="Consolas"/>
                <a:cs typeface="Consolas"/>
              </a:rPr>
              <a:t>int</a:t>
            </a:r>
            <a:r>
              <a:rPr lang="en-US" altLang="ja-JP" dirty="0">
                <a:latin typeface="Consolas"/>
                <a:cs typeface="Consolas"/>
              </a:rPr>
              <a:t> </a:t>
            </a:r>
            <a:r>
              <a:rPr lang="en-US" altLang="ja-JP" dirty="0" err="1">
                <a:latin typeface="Consolas"/>
                <a:cs typeface="Consolas"/>
              </a:rPr>
              <a:t>i</a:t>
            </a:r>
            <a:r>
              <a:rPr lang="en-US" altLang="ja-JP" dirty="0">
                <a:latin typeface="Consolas"/>
                <a:cs typeface="Consolas"/>
              </a:rPr>
              <a:t>, </a:t>
            </a:r>
            <a:r>
              <a:rPr lang="en-US" altLang="ja-JP" dirty="0" err="1">
                <a:solidFill>
                  <a:srgbClr val="660066"/>
                </a:solidFill>
                <a:latin typeface="Consolas"/>
                <a:cs typeface="Consolas"/>
              </a:rPr>
              <a:t>int</a:t>
            </a:r>
            <a:r>
              <a:rPr lang="en-US" altLang="ja-JP" dirty="0">
                <a:latin typeface="Consolas"/>
                <a:cs typeface="Consolas"/>
              </a:rPr>
              <a:t> j) </a:t>
            </a:r>
            <a:r>
              <a:rPr lang="en-US" altLang="ja-JP" dirty="0">
                <a:solidFill>
                  <a:srgbClr val="FF0000"/>
                </a:solidFill>
                <a:latin typeface="Consolas"/>
                <a:cs typeface="Consolas"/>
              </a:rPr>
              <a:t>&lt;[1, </a:t>
            </a:r>
            <a:r>
              <a:rPr lang="en-US" altLang="ja-JP" dirty="0" smtClean="0">
                <a:solidFill>
                  <a:srgbClr val="FF0000"/>
                </a:solidFill>
                <a:latin typeface="Consolas"/>
                <a:cs typeface="Consolas"/>
              </a:rPr>
              <a:t>MAX_X</a:t>
            </a:r>
            <a:r>
              <a:rPr lang="en-US" altLang="ja-JP" dirty="0">
                <a:solidFill>
                  <a:srgbClr val="FF0000"/>
                </a:solidFill>
                <a:latin typeface="Consolas"/>
                <a:cs typeface="Consolas"/>
              </a:rPr>
              <a:t>-2],*&gt;</a:t>
            </a:r>
            <a:r>
              <a:rPr lang="en-US" altLang="ja-JP" dirty="0">
                <a:latin typeface="Consolas"/>
                <a:cs typeface="Consolas"/>
              </a:rPr>
              <a:t> {</a:t>
            </a:r>
          </a:p>
          <a:p>
            <a:r>
              <a:rPr lang="en-US" altLang="ja-JP" dirty="0">
                <a:latin typeface="Consolas"/>
                <a:cs typeface="Consolas"/>
              </a:rPr>
              <a:t>	……</a:t>
            </a:r>
          </a:p>
          <a:p>
            <a:r>
              <a:rPr lang="en-US" altLang="ja-JP" dirty="0">
                <a:latin typeface="Consolas"/>
                <a:cs typeface="Consolas"/>
              </a:rPr>
              <a:t>	</a:t>
            </a:r>
            <a:r>
              <a:rPr lang="en-US" altLang="ja-JP" dirty="0">
                <a:solidFill>
                  <a:srgbClr val="660066"/>
                </a:solidFill>
                <a:latin typeface="Consolas"/>
                <a:cs typeface="Consolas"/>
              </a:rPr>
              <a:t>double</a:t>
            </a:r>
            <a:r>
              <a:rPr lang="en-US" altLang="ja-JP" dirty="0">
                <a:latin typeface="Consolas"/>
                <a:cs typeface="Consolas"/>
              </a:rPr>
              <a:t> </a:t>
            </a:r>
            <a:r>
              <a:rPr lang="en-US" altLang="ja-JP" dirty="0" err="1">
                <a:latin typeface="Consolas"/>
                <a:cs typeface="Consolas"/>
              </a:rPr>
              <a:t>curr</a:t>
            </a:r>
            <a:r>
              <a:rPr lang="en-US" altLang="ja-JP" dirty="0">
                <a:latin typeface="Consolas"/>
                <a:cs typeface="Consolas"/>
              </a:rPr>
              <a:t> = </a:t>
            </a:r>
            <a:r>
              <a:rPr lang="en-US" altLang="ja-JP" dirty="0" err="1">
                <a:latin typeface="Consolas"/>
                <a:cs typeface="Consolas"/>
              </a:rPr>
              <a:t>grid.cell</a:t>
            </a:r>
            <a:r>
              <a:rPr lang="en-US" altLang="ja-JP" dirty="0">
                <a:latin typeface="Consolas"/>
                <a:cs typeface="Consolas"/>
              </a:rPr>
              <a:t>(</a:t>
            </a:r>
            <a:r>
              <a:rPr lang="en-US" altLang="ja-JP" dirty="0" err="1">
                <a:latin typeface="Consolas"/>
                <a:cs typeface="Consolas"/>
              </a:rPr>
              <a:t>i</a:t>
            </a:r>
            <a:r>
              <a:rPr lang="en-US" altLang="ja-JP" dirty="0">
                <a:latin typeface="Consolas"/>
                <a:cs typeface="Consolas"/>
              </a:rPr>
              <a:t>, j);</a:t>
            </a:r>
          </a:p>
          <a:p>
            <a:r>
              <a:rPr lang="en-US" altLang="ja-JP" dirty="0">
                <a:latin typeface="Consolas"/>
                <a:cs typeface="Consolas"/>
              </a:rPr>
              <a:t>	</a:t>
            </a:r>
            <a:r>
              <a:rPr lang="en-US" altLang="ja-JP" dirty="0">
                <a:solidFill>
                  <a:srgbClr val="660066"/>
                </a:solidFill>
                <a:latin typeface="Consolas"/>
                <a:cs typeface="Consolas"/>
              </a:rPr>
              <a:t>double</a:t>
            </a:r>
            <a:r>
              <a:rPr lang="en-US" altLang="ja-JP" dirty="0">
                <a:latin typeface="Consolas"/>
                <a:cs typeface="Consolas"/>
              </a:rPr>
              <a:t> next = (</a:t>
            </a:r>
            <a:r>
              <a:rPr lang="en-US" altLang="ja-JP" dirty="0" err="1">
                <a:latin typeface="Consolas"/>
                <a:cs typeface="Consolas"/>
              </a:rPr>
              <a:t>grid.cell</a:t>
            </a:r>
            <a:r>
              <a:rPr lang="en-US" altLang="ja-JP" dirty="0">
                <a:latin typeface="Consolas"/>
                <a:cs typeface="Consolas"/>
              </a:rPr>
              <a:t>(i+1, j) + …… + </a:t>
            </a:r>
            <a:r>
              <a:rPr lang="en-US" altLang="ja-JP" dirty="0" err="1">
                <a:latin typeface="Consolas"/>
                <a:cs typeface="Consolas"/>
              </a:rPr>
              <a:t>grid.cell</a:t>
            </a:r>
            <a:r>
              <a:rPr lang="en-US" altLang="ja-JP" dirty="0">
                <a:latin typeface="Consolas"/>
                <a:cs typeface="Consolas"/>
              </a:rPr>
              <a:t>(</a:t>
            </a:r>
            <a:r>
              <a:rPr lang="en-US" altLang="ja-JP" dirty="0" err="1">
                <a:latin typeface="Consolas"/>
                <a:cs typeface="Consolas"/>
              </a:rPr>
              <a:t>i</a:t>
            </a:r>
            <a:r>
              <a:rPr lang="en-US" altLang="ja-JP" dirty="0">
                <a:latin typeface="Consolas"/>
                <a:cs typeface="Consolas"/>
              </a:rPr>
              <a:t>, j-1))/4;</a:t>
            </a:r>
          </a:p>
          <a:p>
            <a:r>
              <a:rPr lang="en-US" altLang="ja-JP" dirty="0">
                <a:latin typeface="Consolas"/>
                <a:cs typeface="Consolas"/>
              </a:rPr>
              <a:t>	</a:t>
            </a:r>
            <a:r>
              <a:rPr lang="en-US" altLang="ja-JP" dirty="0" err="1">
                <a:latin typeface="Consolas"/>
                <a:cs typeface="Consolas"/>
              </a:rPr>
              <a:t>grid.setNextVal</a:t>
            </a:r>
            <a:r>
              <a:rPr lang="en-US" altLang="ja-JP" dirty="0">
                <a:latin typeface="Consolas"/>
                <a:cs typeface="Consolas"/>
              </a:rPr>
              <a:t>(next);</a:t>
            </a:r>
          </a:p>
          <a:p>
            <a:r>
              <a:rPr lang="en-US" altLang="ja-JP" dirty="0">
                <a:latin typeface="Consolas"/>
                <a:cs typeface="Consolas"/>
              </a:rPr>
              <a:t>	</a:t>
            </a:r>
            <a:r>
              <a:rPr lang="en-US" altLang="ja-JP" dirty="0">
                <a:solidFill>
                  <a:srgbClr val="660066"/>
                </a:solidFill>
                <a:latin typeface="Consolas"/>
                <a:cs typeface="Consolas"/>
              </a:rPr>
              <a:t>return</a:t>
            </a:r>
            <a:r>
              <a:rPr lang="en-US" altLang="ja-JP" dirty="0">
                <a:latin typeface="Consolas"/>
                <a:cs typeface="Consolas"/>
              </a:rPr>
              <a:t> </a:t>
            </a:r>
            <a:r>
              <a:rPr lang="en-US" altLang="ja-JP" dirty="0" err="1">
                <a:latin typeface="Consolas"/>
                <a:cs typeface="Consolas"/>
              </a:rPr>
              <a:t>Math.abs</a:t>
            </a:r>
            <a:r>
              <a:rPr lang="en-US" altLang="ja-JP" dirty="0">
                <a:latin typeface="Consolas"/>
                <a:cs typeface="Consolas"/>
              </a:rPr>
              <a:t>(</a:t>
            </a:r>
            <a:r>
              <a:rPr lang="en-US" altLang="ja-JP" dirty="0" err="1">
                <a:latin typeface="Consolas"/>
                <a:cs typeface="Consolas"/>
              </a:rPr>
              <a:t>curr</a:t>
            </a:r>
            <a:r>
              <a:rPr lang="en-US" altLang="ja-JP" dirty="0">
                <a:latin typeface="Consolas"/>
                <a:cs typeface="Consolas"/>
              </a:rPr>
              <a:t>-next);</a:t>
            </a:r>
          </a:p>
          <a:p>
            <a:r>
              <a:rPr lang="en-US" altLang="ja-JP" dirty="0" smtClean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13638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部分メソッドの呼び出し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7482-58D7-234F-8935-39A1214C1B53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523224"/>
            <a:ext cx="8541783" cy="19121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組み込みメソッド</a:t>
            </a:r>
            <a:r>
              <a:rPr lang="en-US" altLang="ja-JP" dirty="0" smtClean="0"/>
              <a:t> map </a:t>
            </a:r>
            <a:r>
              <a:rPr lang="ja-JP" altLang="en-US" dirty="0" smtClean="0"/>
              <a:t>を経由</a:t>
            </a:r>
            <a:endParaRPr lang="en-US" altLang="ja-JP" dirty="0" smtClean="0"/>
          </a:p>
          <a:p>
            <a:pPr lvl="1"/>
            <a:r>
              <a:rPr lang="ja-JP" altLang="en-US" sz="2000" dirty="0" smtClean="0"/>
              <a:t>メソッド群からセルの位置に応じたものを選別・実行</a:t>
            </a:r>
            <a:endParaRPr lang="ja-JP" altLang="en-US" dirty="0" smtClean="0"/>
          </a:p>
        </p:txBody>
      </p:sp>
      <p:sp>
        <p:nvSpPr>
          <p:cNvPr id="553" name="正方形/長方形 552"/>
          <p:cNvSpPr/>
          <p:nvPr/>
        </p:nvSpPr>
        <p:spPr>
          <a:xfrm>
            <a:off x="457202" y="3277684"/>
            <a:ext cx="8229600" cy="25856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4" name="テキスト ボックス 553"/>
          <p:cNvSpPr txBox="1"/>
          <p:nvPr/>
        </p:nvSpPr>
        <p:spPr>
          <a:xfrm>
            <a:off x="659660" y="4125667"/>
            <a:ext cx="73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2"/>
                </a:solidFill>
              </a:rPr>
              <a:t>…</a:t>
            </a:r>
            <a:endParaRPr kumimoji="1" lang="ja-JP" altLang="en-US" sz="2800" dirty="0">
              <a:solidFill>
                <a:schemeClr val="tx2"/>
              </a:solidFill>
            </a:endParaRPr>
          </a:p>
        </p:txBody>
      </p:sp>
      <p:sp>
        <p:nvSpPr>
          <p:cNvPr id="555" name="テキスト ボックス 554"/>
          <p:cNvSpPr txBox="1"/>
          <p:nvPr/>
        </p:nvSpPr>
        <p:spPr>
          <a:xfrm>
            <a:off x="7881559" y="411345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2"/>
                </a:solidFill>
              </a:rPr>
              <a:t>…</a:t>
            </a:r>
            <a:endParaRPr kumimoji="1" lang="ja-JP" altLang="en-US" sz="2800" dirty="0">
              <a:solidFill>
                <a:schemeClr val="tx2"/>
              </a:solidFill>
            </a:endParaRPr>
          </a:p>
        </p:txBody>
      </p:sp>
      <p:sp>
        <p:nvSpPr>
          <p:cNvPr id="556" name="右矢印 555"/>
          <p:cNvSpPr/>
          <p:nvPr/>
        </p:nvSpPr>
        <p:spPr>
          <a:xfrm>
            <a:off x="5223616" y="4312213"/>
            <a:ext cx="1058409" cy="17296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557" name="右矢印 556"/>
          <p:cNvSpPr/>
          <p:nvPr/>
        </p:nvSpPr>
        <p:spPr>
          <a:xfrm>
            <a:off x="2664974" y="4324180"/>
            <a:ext cx="1058409" cy="17296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558" name="右矢印 557"/>
          <p:cNvSpPr/>
          <p:nvPr/>
        </p:nvSpPr>
        <p:spPr>
          <a:xfrm rot="10800000">
            <a:off x="5243043" y="4589830"/>
            <a:ext cx="1058409" cy="17296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559" name="右矢印 558"/>
          <p:cNvSpPr/>
          <p:nvPr/>
        </p:nvSpPr>
        <p:spPr>
          <a:xfrm rot="10800000">
            <a:off x="2684038" y="4589831"/>
            <a:ext cx="1058409" cy="17296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grpSp>
        <p:nvGrpSpPr>
          <p:cNvPr id="563" name="図形グループ 562"/>
          <p:cNvGrpSpPr/>
          <p:nvPr/>
        </p:nvGrpSpPr>
        <p:grpSpPr>
          <a:xfrm>
            <a:off x="6436571" y="3781526"/>
            <a:ext cx="1179187" cy="1390331"/>
            <a:chOff x="3968333" y="3950682"/>
            <a:chExt cx="1081627" cy="1725121"/>
          </a:xfrm>
          <a:solidFill>
            <a:srgbClr val="C0C3D0"/>
          </a:solidFill>
        </p:grpSpPr>
        <p:grpSp>
          <p:nvGrpSpPr>
            <p:cNvPr id="565" name="グループ化 996"/>
            <p:cNvGrpSpPr/>
            <p:nvPr/>
          </p:nvGrpSpPr>
          <p:grpSpPr>
            <a:xfrm>
              <a:off x="3968333" y="3950682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602" name="フローチャート: 処理 601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03" name="フローチャート: 処理 602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04" name="フローチャート: 処理 603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05" name="フローチャート: 処理 604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06" name="フローチャート: 処理 605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07" name="フローチャート: 処理 606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08" name="フローチャート: 処理 607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09" name="フローチャート: 処理 608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566" name="グループ化 997"/>
            <p:cNvGrpSpPr/>
            <p:nvPr/>
          </p:nvGrpSpPr>
          <p:grpSpPr>
            <a:xfrm>
              <a:off x="4184721" y="3950764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594" name="フローチャート: 処理 593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95" name="フローチャート: 処理 594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96" name="フローチャート: 処理 595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97" name="フローチャート: 処理 596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98" name="フローチャート: 処理 597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99" name="フローチャート: 処理 598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00" name="フローチャート: 処理 599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01" name="フローチャート: 処理 600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567" name="グループ化 1006"/>
            <p:cNvGrpSpPr/>
            <p:nvPr/>
          </p:nvGrpSpPr>
          <p:grpSpPr>
            <a:xfrm>
              <a:off x="4401676" y="3950846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586" name="フローチャート: 処理 585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87" name="フローチャート: 処理 586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88" name="フローチャート: 処理 587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89" name="フローチャート: 処理 588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90" name="フローチャート: 処理 589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91" name="フローチャート: 処理 590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92" name="フローチャート: 処理 591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93" name="フローチャート: 処理 592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568" name="グループ化 1015"/>
            <p:cNvGrpSpPr/>
            <p:nvPr/>
          </p:nvGrpSpPr>
          <p:grpSpPr>
            <a:xfrm>
              <a:off x="4617626" y="3950928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578" name="フローチャート: 処理 577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79" name="フローチャート: 処理 578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80" name="フローチャート: 処理 579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81" name="フローチャート: 処理 580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82" name="フローチャート: 処理 581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83" name="フローチャート: 処理 582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84" name="フローチャート: 処理 583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85" name="フローチャート: 処理 584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569" name="グループ化 1024"/>
            <p:cNvGrpSpPr/>
            <p:nvPr/>
          </p:nvGrpSpPr>
          <p:grpSpPr>
            <a:xfrm>
              <a:off x="4833793" y="3951010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570" name="フローチャート: 処理 569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71" name="フローチャート: 処理 570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72" name="フローチャート: 処理 571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73" name="フローチャート: 処理 572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74" name="フローチャート: 処理 573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75" name="フローチャート: 処理 574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76" name="フローチャート: 処理 575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77" name="フローチャート: 処理 576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</p:grpSp>
      <p:sp>
        <p:nvSpPr>
          <p:cNvPr id="562" name="テキスト ボックス 561"/>
          <p:cNvSpPr txBox="1"/>
          <p:nvPr/>
        </p:nvSpPr>
        <p:spPr>
          <a:xfrm>
            <a:off x="6520307" y="5158384"/>
            <a:ext cx="1011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646B86"/>
                </a:solidFill>
              </a:rPr>
              <a:t>Node i+1</a:t>
            </a:r>
            <a:endParaRPr kumimoji="1" lang="ja-JP" altLang="en-US" sz="1600" dirty="0">
              <a:solidFill>
                <a:srgbClr val="646B86"/>
              </a:solidFill>
            </a:endParaRPr>
          </a:p>
        </p:txBody>
      </p:sp>
      <p:grpSp>
        <p:nvGrpSpPr>
          <p:cNvPr id="613" name="図形グループ 612"/>
          <p:cNvGrpSpPr/>
          <p:nvPr/>
        </p:nvGrpSpPr>
        <p:grpSpPr>
          <a:xfrm>
            <a:off x="1368658" y="3779268"/>
            <a:ext cx="1179187" cy="1390331"/>
            <a:chOff x="3968333" y="3950682"/>
            <a:chExt cx="1081627" cy="1725121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615" name="グループ化 996"/>
            <p:cNvGrpSpPr/>
            <p:nvPr/>
          </p:nvGrpSpPr>
          <p:grpSpPr>
            <a:xfrm>
              <a:off x="3968333" y="3950682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652" name="フローチャート: 処理 651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53" name="フローチャート: 処理 652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54" name="フローチャート: 処理 653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55" name="フローチャート: 処理 654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56" name="フローチャート: 処理 655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57" name="フローチャート: 処理 656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58" name="フローチャート: 処理 657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59" name="フローチャート: 処理 658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616" name="グループ化 997"/>
            <p:cNvGrpSpPr/>
            <p:nvPr/>
          </p:nvGrpSpPr>
          <p:grpSpPr>
            <a:xfrm>
              <a:off x="4184721" y="3950764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644" name="フローチャート: 処理 643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45" name="フローチャート: 処理 644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46" name="フローチャート: 処理 645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47" name="フローチャート: 処理 646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48" name="フローチャート: 処理 647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49" name="フローチャート: 処理 648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50" name="フローチャート: 処理 649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51" name="フローチャート: 処理 650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617" name="グループ化 1006"/>
            <p:cNvGrpSpPr/>
            <p:nvPr/>
          </p:nvGrpSpPr>
          <p:grpSpPr>
            <a:xfrm>
              <a:off x="4401676" y="3950846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636" name="フローチャート: 処理 635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37" name="フローチャート: 処理 636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38" name="フローチャート: 処理 637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39" name="フローチャート: 処理 638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40" name="フローチャート: 処理 639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41" name="フローチャート: 処理 640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42" name="フローチャート: 処理 641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43" name="フローチャート: 処理 642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618" name="グループ化 1015"/>
            <p:cNvGrpSpPr/>
            <p:nvPr/>
          </p:nvGrpSpPr>
          <p:grpSpPr>
            <a:xfrm>
              <a:off x="4617626" y="3950928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628" name="フローチャート: 処理 627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29" name="フローチャート: 処理 628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30" name="フローチャート: 処理 629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31" name="フローチャート: 処理 630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32" name="フローチャート: 処理 631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33" name="フローチャート: 処理 632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34" name="フローチャート: 処理 633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35" name="フローチャート: 処理 634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619" name="グループ化 1024"/>
            <p:cNvGrpSpPr/>
            <p:nvPr/>
          </p:nvGrpSpPr>
          <p:grpSpPr>
            <a:xfrm>
              <a:off x="4833793" y="3951010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620" name="フローチャート: 処理 619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21" name="フローチャート: 処理 620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22" name="フローチャート: 処理 621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23" name="フローチャート: 処理 622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24" name="フローチャート: 処理 623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25" name="フローチャート: 処理 624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26" name="フローチャート: 処理 625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27" name="フローチャート: 処理 626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</p:grpSp>
      <p:sp>
        <p:nvSpPr>
          <p:cNvPr id="612" name="テキスト ボックス 611"/>
          <p:cNvSpPr txBox="1"/>
          <p:nvPr/>
        </p:nvSpPr>
        <p:spPr>
          <a:xfrm>
            <a:off x="1478141" y="5158384"/>
            <a:ext cx="960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2"/>
                </a:solidFill>
              </a:rPr>
              <a:t>Node i-1</a:t>
            </a:r>
            <a:endParaRPr kumimoji="1" lang="ja-JP" altLang="en-US" sz="1600" dirty="0">
              <a:solidFill>
                <a:schemeClr val="tx2"/>
              </a:solidFill>
            </a:endParaRPr>
          </a:p>
        </p:txBody>
      </p:sp>
      <p:sp>
        <p:nvSpPr>
          <p:cNvPr id="660" name="テキスト ボックス 659"/>
          <p:cNvSpPr txBox="1"/>
          <p:nvPr/>
        </p:nvSpPr>
        <p:spPr>
          <a:xfrm>
            <a:off x="457201" y="3277684"/>
            <a:ext cx="2531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u="sng" dirty="0"/>
              <a:t>図：</a:t>
            </a:r>
            <a:r>
              <a:rPr lang="ja-JP" altLang="en-US" sz="1400" u="sng" dirty="0" smtClean="0"/>
              <a:t>ステンシル計算の分散実装</a:t>
            </a:r>
            <a:endParaRPr kumimoji="1" lang="ja-JP" altLang="en-US" sz="1400" u="sng" dirty="0"/>
          </a:p>
        </p:txBody>
      </p:sp>
      <p:grpSp>
        <p:nvGrpSpPr>
          <p:cNvPr id="664" name="図形グループ 663"/>
          <p:cNvGrpSpPr/>
          <p:nvPr/>
        </p:nvGrpSpPr>
        <p:grpSpPr>
          <a:xfrm>
            <a:off x="3916126" y="3786488"/>
            <a:ext cx="1179187" cy="1390331"/>
            <a:chOff x="3968333" y="3950682"/>
            <a:chExt cx="1081627" cy="1725121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666" name="グループ化 996"/>
            <p:cNvGrpSpPr/>
            <p:nvPr/>
          </p:nvGrpSpPr>
          <p:grpSpPr>
            <a:xfrm>
              <a:off x="3968333" y="3950682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703" name="フローチャート: 処理 702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704" name="フローチャート: 処理 703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705" name="フローチャート: 処理 704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706" name="フローチャート: 処理 705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707" name="フローチャート: 処理 706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708" name="フローチャート: 処理 707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709" name="フローチャート: 処理 708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710" name="フローチャート: 処理 709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667" name="グループ化 997"/>
            <p:cNvGrpSpPr/>
            <p:nvPr/>
          </p:nvGrpSpPr>
          <p:grpSpPr>
            <a:xfrm>
              <a:off x="4184721" y="3950764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695" name="フローチャート: 処理 694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96" name="フローチャート: 処理 695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97" name="フローチャート: 処理 696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98" name="フローチャート: 処理 697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99" name="フローチャート: 処理 698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700" name="フローチャート: 処理 699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701" name="フローチャート: 処理 700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702" name="フローチャート: 処理 701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668" name="グループ化 1006"/>
            <p:cNvGrpSpPr/>
            <p:nvPr/>
          </p:nvGrpSpPr>
          <p:grpSpPr>
            <a:xfrm>
              <a:off x="4401676" y="3950846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687" name="フローチャート: 処理 686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88" name="フローチャート: 処理 687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89" name="フローチャート: 処理 688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90" name="フローチャート: 処理 689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91" name="フローチャート: 処理 690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92" name="フローチャート: 処理 691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93" name="フローチャート: 処理 692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94" name="フローチャート: 処理 693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669" name="グループ化 1015"/>
            <p:cNvGrpSpPr/>
            <p:nvPr/>
          </p:nvGrpSpPr>
          <p:grpSpPr>
            <a:xfrm>
              <a:off x="4617626" y="3950928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679" name="フローチャート: 処理 678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80" name="フローチャート: 処理 679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81" name="フローチャート: 処理 680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82" name="フローチャート: 処理 681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83" name="フローチャート: 処理 682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84" name="フローチャート: 処理 683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85" name="フローチャート: 処理 684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86" name="フローチャート: 処理 685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670" name="グループ化 1024"/>
            <p:cNvGrpSpPr/>
            <p:nvPr/>
          </p:nvGrpSpPr>
          <p:grpSpPr>
            <a:xfrm>
              <a:off x="4833793" y="3951010"/>
              <a:ext cx="216167" cy="1724793"/>
              <a:chOff x="1979678" y="4149947"/>
              <a:chExt cx="288322" cy="2300516"/>
            </a:xfrm>
            <a:grpFill/>
          </p:grpSpPr>
          <p:sp>
            <p:nvSpPr>
              <p:cNvPr id="671" name="フローチャート: 処理 670"/>
              <p:cNvSpPr/>
              <p:nvPr/>
            </p:nvSpPr>
            <p:spPr>
              <a:xfrm>
                <a:off x="1979678" y="414994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72" name="フローチャート: 処理 671"/>
              <p:cNvSpPr/>
              <p:nvPr/>
            </p:nvSpPr>
            <p:spPr>
              <a:xfrm>
                <a:off x="1979968" y="4436171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73" name="フローチャート: 処理 672"/>
              <p:cNvSpPr/>
              <p:nvPr/>
            </p:nvSpPr>
            <p:spPr>
              <a:xfrm>
                <a:off x="1979678" y="4724219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74" name="フローチャート: 処理 673"/>
              <p:cNvSpPr/>
              <p:nvPr/>
            </p:nvSpPr>
            <p:spPr>
              <a:xfrm>
                <a:off x="1979678" y="5012267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75" name="フローチャート: 処理 674"/>
              <p:cNvSpPr/>
              <p:nvPr/>
            </p:nvSpPr>
            <p:spPr>
              <a:xfrm>
                <a:off x="1979968" y="53003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76" name="フローチャート: 処理 675"/>
              <p:cNvSpPr/>
              <p:nvPr/>
            </p:nvSpPr>
            <p:spPr>
              <a:xfrm>
                <a:off x="1979678" y="5588363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77" name="フローチャート: 処理 676"/>
              <p:cNvSpPr/>
              <p:nvPr/>
            </p:nvSpPr>
            <p:spPr>
              <a:xfrm>
                <a:off x="1979712" y="5877256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78" name="フローチャート: 処理 677"/>
              <p:cNvSpPr/>
              <p:nvPr/>
            </p:nvSpPr>
            <p:spPr>
              <a:xfrm>
                <a:off x="1979968" y="6162415"/>
                <a:ext cx="288032" cy="28804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646B8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</p:grpSp>
      <p:sp>
        <p:nvSpPr>
          <p:cNvPr id="711" name="正方形/長方形 710"/>
          <p:cNvSpPr/>
          <p:nvPr/>
        </p:nvSpPr>
        <p:spPr>
          <a:xfrm>
            <a:off x="3916602" y="3779266"/>
            <a:ext cx="235667" cy="1407287"/>
          </a:xfrm>
          <a:prstGeom prst="rect">
            <a:avLst/>
          </a:prstGeom>
          <a:noFill/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2" name="正方形/長方形 711"/>
          <p:cNvSpPr/>
          <p:nvPr/>
        </p:nvSpPr>
        <p:spPr>
          <a:xfrm>
            <a:off x="4151554" y="3781790"/>
            <a:ext cx="707858" cy="1407287"/>
          </a:xfrm>
          <a:prstGeom prst="rect">
            <a:avLst/>
          </a:prstGeom>
          <a:noFill/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3" name="正方形/長方形 712"/>
          <p:cNvSpPr/>
          <p:nvPr/>
        </p:nvSpPr>
        <p:spPr>
          <a:xfrm>
            <a:off x="4859412" y="3786487"/>
            <a:ext cx="235901" cy="1407287"/>
          </a:xfrm>
          <a:prstGeom prst="rect">
            <a:avLst/>
          </a:prstGeom>
          <a:noFill/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4" name="テキスト ボックス 713"/>
          <p:cNvSpPr txBox="1"/>
          <p:nvPr/>
        </p:nvSpPr>
        <p:spPr>
          <a:xfrm>
            <a:off x="5043240" y="5700737"/>
            <a:ext cx="3955742" cy="1020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sng">
            <a:solidFill>
              <a:srgbClr val="D16349"/>
            </a:solidFill>
            <a:prstDash val="solid"/>
          </a:ln>
        </p:spPr>
        <p:txBody>
          <a:bodyPr wrap="square" tIns="93600" bIns="93600" rtlCol="0">
            <a:spAutoFit/>
          </a:bodyPr>
          <a:lstStyle/>
          <a:p>
            <a:r>
              <a:rPr lang="en-US" altLang="ja-JP" dirty="0" err="1" smtClean="0">
                <a:latin typeface="Consolas"/>
                <a:cs typeface="Consolas"/>
              </a:rPr>
              <a:t>calc</a:t>
            </a:r>
            <a:r>
              <a:rPr lang="en-US" altLang="ja-JP" dirty="0" smtClean="0">
                <a:latin typeface="Consolas"/>
                <a:cs typeface="Consolas"/>
              </a:rPr>
              <a:t>(</a:t>
            </a:r>
            <a:r>
              <a:rPr lang="en-US" altLang="ja-JP" dirty="0" err="1" smtClean="0">
                <a:solidFill>
                  <a:srgbClr val="660066"/>
                </a:solidFill>
                <a:latin typeface="Consolas"/>
                <a:cs typeface="Consolas"/>
              </a:rPr>
              <a:t>int</a:t>
            </a:r>
            <a:r>
              <a:rPr lang="en-US" altLang="ja-JP" dirty="0" smtClean="0">
                <a:solidFill>
                  <a:srgbClr val="660066"/>
                </a:solidFill>
                <a:latin typeface="Consolas"/>
                <a:cs typeface="Consolas"/>
              </a:rPr>
              <a:t> </a:t>
            </a:r>
            <a:r>
              <a:rPr lang="en-US" altLang="ja-JP" dirty="0" err="1" smtClean="0">
                <a:solidFill>
                  <a:srgbClr val="000000"/>
                </a:solidFill>
                <a:latin typeface="Consolas"/>
                <a:cs typeface="Consolas"/>
              </a:rPr>
              <a:t>i</a:t>
            </a:r>
            <a:r>
              <a:rPr lang="en-US" altLang="ja-JP" dirty="0" smtClean="0">
                <a:solidFill>
                  <a:srgbClr val="000000"/>
                </a:solidFill>
                <a:latin typeface="Consolas"/>
                <a:cs typeface="Consolas"/>
              </a:rPr>
              <a:t>,</a:t>
            </a:r>
            <a:r>
              <a:rPr lang="en-US" altLang="ja-JP" dirty="0" smtClean="0">
                <a:solidFill>
                  <a:srgbClr val="660066"/>
                </a:solidFill>
                <a:latin typeface="Consolas"/>
                <a:cs typeface="Consolas"/>
              </a:rPr>
              <a:t> </a:t>
            </a:r>
            <a:r>
              <a:rPr lang="en-US" altLang="ja-JP" dirty="0" err="1" smtClean="0">
                <a:solidFill>
                  <a:srgbClr val="660066"/>
                </a:solidFill>
                <a:latin typeface="Consolas"/>
                <a:cs typeface="Consolas"/>
              </a:rPr>
              <a:t>int</a:t>
            </a:r>
            <a:r>
              <a:rPr lang="en-US" altLang="ja-JP" dirty="0" smtClean="0">
                <a:solidFill>
                  <a:srgbClr val="660066"/>
                </a:solidFill>
                <a:latin typeface="Consolas"/>
                <a:cs typeface="Consolas"/>
              </a:rPr>
              <a:t> </a:t>
            </a:r>
            <a:r>
              <a:rPr lang="en-US" altLang="ja-JP" dirty="0" smtClean="0">
                <a:latin typeface="Consolas"/>
                <a:cs typeface="Consolas"/>
              </a:rPr>
              <a:t>j) </a:t>
            </a:r>
            <a:r>
              <a:rPr lang="en-US" altLang="ja-JP" dirty="0" smtClean="0">
                <a:solidFill>
                  <a:srgbClr val="FF0000"/>
                </a:solidFill>
                <a:latin typeface="Consolas"/>
                <a:cs typeface="Consolas"/>
              </a:rPr>
              <a:t>&lt;MAX_X-1,*&gt;</a:t>
            </a:r>
          </a:p>
          <a:p>
            <a:r>
              <a:rPr lang="en-US" altLang="ja-JP" dirty="0" smtClean="0">
                <a:latin typeface="Consolas"/>
                <a:cs typeface="Consolas"/>
              </a:rPr>
              <a:t>{ </a:t>
            </a:r>
            <a:r>
              <a:rPr lang="en-US" altLang="ja-JP" dirty="0" smtClean="0">
                <a:solidFill>
                  <a:srgbClr val="008000"/>
                </a:solidFill>
                <a:latin typeface="Consolas"/>
                <a:cs typeface="Consolas"/>
              </a:rPr>
              <a:t>/* </a:t>
            </a:r>
            <a:r>
              <a:rPr lang="ja-JP" altLang="en-US" dirty="0" smtClean="0">
                <a:solidFill>
                  <a:srgbClr val="008000"/>
                </a:solidFill>
                <a:latin typeface="Consolas"/>
                <a:cs typeface="Consolas"/>
              </a:rPr>
              <a:t>通信処理</a:t>
            </a:r>
            <a:r>
              <a:rPr lang="en-US" altLang="ja-JP" dirty="0" smtClean="0">
                <a:solidFill>
                  <a:srgbClr val="008000"/>
                </a:solidFill>
                <a:latin typeface="Consolas"/>
                <a:cs typeface="Consolas"/>
              </a:rPr>
              <a:t>*/</a:t>
            </a:r>
          </a:p>
          <a:p>
            <a:r>
              <a:rPr lang="en-US" altLang="ja-JP" dirty="0" smtClean="0">
                <a:solidFill>
                  <a:srgbClr val="008000"/>
                </a:solidFill>
                <a:latin typeface="Consolas"/>
                <a:cs typeface="Consolas"/>
              </a:rPr>
              <a:t>  </a:t>
            </a:r>
            <a:r>
              <a:rPr lang="en-US" altLang="ja-JP" dirty="0" err="1" smtClean="0">
                <a:solidFill>
                  <a:srgbClr val="000000"/>
                </a:solidFill>
                <a:latin typeface="Consolas"/>
                <a:cs typeface="Consolas"/>
              </a:rPr>
              <a:t>default.calc</a:t>
            </a:r>
            <a:r>
              <a:rPr lang="en-US" altLang="ja-JP" dirty="0" smtClean="0">
                <a:solidFill>
                  <a:srgbClr val="000000"/>
                </a:solidFill>
                <a:latin typeface="Consolas"/>
                <a:cs typeface="Consolas"/>
              </a:rPr>
              <a:t> (</a:t>
            </a:r>
            <a:r>
              <a:rPr lang="en-US" altLang="ja-JP" dirty="0" err="1" smtClean="0">
                <a:solidFill>
                  <a:srgbClr val="000000"/>
                </a:solidFill>
                <a:latin typeface="Consolas"/>
                <a:cs typeface="Consolas"/>
              </a:rPr>
              <a:t>i</a:t>
            </a:r>
            <a:r>
              <a:rPr lang="en-US" altLang="ja-JP" dirty="0" smtClean="0">
                <a:solidFill>
                  <a:srgbClr val="000000"/>
                </a:solidFill>
                <a:latin typeface="Consolas"/>
                <a:cs typeface="Consolas"/>
              </a:rPr>
              <a:t>, j);</a:t>
            </a:r>
            <a:r>
              <a:rPr lang="en-US" altLang="ja-JP" dirty="0" smtClean="0">
                <a:latin typeface="Consolas"/>
                <a:cs typeface="Consolas"/>
              </a:rPr>
              <a:t>}</a:t>
            </a:r>
          </a:p>
        </p:txBody>
      </p:sp>
      <p:sp>
        <p:nvSpPr>
          <p:cNvPr id="715" name="テキスト ボックス 714"/>
          <p:cNvSpPr txBox="1"/>
          <p:nvPr/>
        </p:nvSpPr>
        <p:spPr>
          <a:xfrm>
            <a:off x="1004230" y="5811464"/>
            <a:ext cx="3472633" cy="7430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sng">
            <a:solidFill>
              <a:srgbClr val="D16349"/>
            </a:solidFill>
            <a:prstDash val="solid"/>
          </a:ln>
        </p:spPr>
        <p:txBody>
          <a:bodyPr wrap="square" tIns="93600" bIns="93600" rtlCol="0">
            <a:spAutoFit/>
          </a:bodyPr>
          <a:lstStyle/>
          <a:p>
            <a:r>
              <a:rPr lang="en-US" altLang="ja-JP" dirty="0" err="1" smtClean="0">
                <a:latin typeface="Consolas"/>
                <a:cs typeface="Consolas"/>
              </a:rPr>
              <a:t>calc</a:t>
            </a:r>
            <a:r>
              <a:rPr lang="en-US" altLang="ja-JP" dirty="0" smtClean="0">
                <a:latin typeface="Consolas"/>
                <a:cs typeface="Consolas"/>
              </a:rPr>
              <a:t>(</a:t>
            </a:r>
            <a:r>
              <a:rPr lang="en-US" altLang="ja-JP" dirty="0" err="1">
                <a:solidFill>
                  <a:srgbClr val="660066"/>
                </a:solidFill>
                <a:latin typeface="Consolas"/>
                <a:cs typeface="Consolas"/>
              </a:rPr>
              <a:t>int</a:t>
            </a:r>
            <a:r>
              <a:rPr lang="en-US" altLang="ja-JP" dirty="0">
                <a:solidFill>
                  <a:srgbClr val="660066"/>
                </a:solidFill>
                <a:latin typeface="Consolas"/>
                <a:cs typeface="Consolas"/>
              </a:rPr>
              <a:t> </a:t>
            </a:r>
            <a:r>
              <a:rPr lang="en-US" altLang="ja-JP" dirty="0" err="1">
                <a:solidFill>
                  <a:srgbClr val="000000"/>
                </a:solidFill>
                <a:latin typeface="Consolas"/>
                <a:cs typeface="Consolas"/>
              </a:rPr>
              <a:t>i</a:t>
            </a:r>
            <a:r>
              <a:rPr lang="en-US" altLang="ja-JP" dirty="0">
                <a:solidFill>
                  <a:srgbClr val="000000"/>
                </a:solidFill>
                <a:latin typeface="Consolas"/>
                <a:cs typeface="Consolas"/>
              </a:rPr>
              <a:t>,</a:t>
            </a:r>
            <a:r>
              <a:rPr lang="en-US" altLang="ja-JP" dirty="0">
                <a:solidFill>
                  <a:srgbClr val="660066"/>
                </a:solidFill>
                <a:latin typeface="Consolas"/>
                <a:cs typeface="Consolas"/>
              </a:rPr>
              <a:t> </a:t>
            </a:r>
            <a:r>
              <a:rPr lang="en-US" altLang="ja-JP" dirty="0" err="1">
                <a:solidFill>
                  <a:srgbClr val="660066"/>
                </a:solidFill>
                <a:latin typeface="Consolas"/>
                <a:cs typeface="Consolas"/>
              </a:rPr>
              <a:t>int</a:t>
            </a:r>
            <a:r>
              <a:rPr lang="en-US" altLang="ja-JP" dirty="0">
                <a:solidFill>
                  <a:srgbClr val="660066"/>
                </a:solidFill>
                <a:latin typeface="Consolas"/>
                <a:cs typeface="Consolas"/>
              </a:rPr>
              <a:t> </a:t>
            </a:r>
            <a:r>
              <a:rPr lang="en-US" altLang="ja-JP" dirty="0">
                <a:latin typeface="Consolas"/>
                <a:cs typeface="Consolas"/>
              </a:rPr>
              <a:t>j</a:t>
            </a:r>
            <a:r>
              <a:rPr lang="en-US" altLang="ja-JP" dirty="0" smtClean="0">
                <a:latin typeface="Consolas"/>
                <a:cs typeface="Consolas"/>
              </a:rPr>
              <a:t>) </a:t>
            </a:r>
            <a:r>
              <a:rPr lang="en-US" altLang="ja-JP" dirty="0" smtClean="0">
                <a:solidFill>
                  <a:srgbClr val="FF0000"/>
                </a:solidFill>
                <a:latin typeface="Consolas"/>
                <a:cs typeface="Consolas"/>
              </a:rPr>
              <a:t>&lt;</a:t>
            </a:r>
            <a:r>
              <a:rPr lang="en-US" altLang="ja-JP" dirty="0">
                <a:solidFill>
                  <a:srgbClr val="FF0000"/>
                </a:solidFill>
                <a:latin typeface="Consolas"/>
                <a:cs typeface="Consolas"/>
              </a:rPr>
              <a:t>*</a:t>
            </a:r>
            <a:r>
              <a:rPr lang="en-US" altLang="ja-JP" dirty="0" smtClean="0">
                <a:solidFill>
                  <a:srgbClr val="FF0000"/>
                </a:solidFill>
                <a:latin typeface="Consolas"/>
                <a:cs typeface="Consolas"/>
              </a:rPr>
              <a:t>, *&gt;</a:t>
            </a:r>
            <a:endParaRPr lang="en-US" altLang="ja-JP" dirty="0">
              <a:latin typeface="Consolas"/>
              <a:cs typeface="Consolas"/>
            </a:endParaRPr>
          </a:p>
          <a:p>
            <a:r>
              <a:rPr lang="en-US" altLang="ja-JP" dirty="0" smtClean="0">
                <a:latin typeface="Consolas"/>
                <a:cs typeface="Consolas"/>
              </a:rPr>
              <a:t>{ </a:t>
            </a:r>
            <a:r>
              <a:rPr lang="en-US" altLang="ja-JP" dirty="0" smtClean="0">
                <a:solidFill>
                  <a:srgbClr val="008000"/>
                </a:solidFill>
                <a:latin typeface="Consolas"/>
                <a:cs typeface="Consolas"/>
              </a:rPr>
              <a:t>/* </a:t>
            </a:r>
            <a:r>
              <a:rPr lang="ja-JP" altLang="en-US" dirty="0" smtClean="0">
                <a:solidFill>
                  <a:srgbClr val="008000"/>
                </a:solidFill>
                <a:latin typeface="Consolas"/>
                <a:cs typeface="Consolas"/>
              </a:rPr>
              <a:t>メインの計算</a:t>
            </a:r>
            <a:r>
              <a:rPr lang="en-US" altLang="ja-JP" dirty="0" smtClean="0">
                <a:solidFill>
                  <a:srgbClr val="008000"/>
                </a:solidFill>
                <a:latin typeface="Consolas"/>
                <a:cs typeface="Consolas"/>
              </a:rPr>
              <a:t> */</a:t>
            </a:r>
            <a:r>
              <a:rPr lang="en-US" altLang="ja-JP" dirty="0" smtClean="0">
                <a:latin typeface="Consolas"/>
                <a:cs typeface="Consolas"/>
              </a:rPr>
              <a:t> }</a:t>
            </a:r>
            <a:endParaRPr kumimoji="1" lang="ja-JP" altLang="en-US" dirty="0">
              <a:latin typeface="Consolas"/>
              <a:cs typeface="Consolas"/>
            </a:endParaRPr>
          </a:p>
        </p:txBody>
      </p:sp>
      <p:sp>
        <p:nvSpPr>
          <p:cNvPr id="716" name="左大かっこ 715"/>
          <p:cNvSpPr/>
          <p:nvPr/>
        </p:nvSpPr>
        <p:spPr>
          <a:xfrm rot="16200000">
            <a:off x="4440314" y="4778823"/>
            <a:ext cx="117136" cy="980625"/>
          </a:xfrm>
          <a:prstGeom prst="leftBracket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8" name="直線矢印コネクタ 717"/>
          <p:cNvCxnSpPr/>
          <p:nvPr/>
        </p:nvCxnSpPr>
        <p:spPr>
          <a:xfrm flipH="1">
            <a:off x="3824136" y="5189077"/>
            <a:ext cx="556631" cy="62238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6" name="直線矢印コネクタ 725"/>
          <p:cNvCxnSpPr/>
          <p:nvPr/>
        </p:nvCxnSpPr>
        <p:spPr>
          <a:xfrm>
            <a:off x="4859412" y="5341477"/>
            <a:ext cx="183828" cy="35926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9" name="テキスト ボックス 728"/>
          <p:cNvSpPr txBox="1"/>
          <p:nvPr/>
        </p:nvSpPr>
        <p:spPr>
          <a:xfrm>
            <a:off x="457202" y="2546007"/>
            <a:ext cx="8229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err="1">
                <a:latin typeface="Consolas"/>
                <a:cs typeface="Consolas"/>
              </a:rPr>
              <a:t>localGrid.map</a:t>
            </a:r>
            <a:r>
              <a:rPr lang="en-US" altLang="ja-JP" sz="2800" dirty="0">
                <a:latin typeface="Consolas"/>
                <a:cs typeface="Consolas"/>
              </a:rPr>
              <a:t>(</a:t>
            </a:r>
            <a:r>
              <a:rPr lang="en-US" altLang="ja-JP" sz="2800" dirty="0" err="1">
                <a:solidFill>
                  <a:schemeClr val="accent1"/>
                </a:solidFill>
                <a:latin typeface="Consolas"/>
                <a:cs typeface="Consolas"/>
              </a:rPr>
              <a:t>Cell#</a:t>
            </a:r>
            <a:r>
              <a:rPr lang="en-US" altLang="ja-JP" sz="2800" dirty="0" err="1" smtClean="0">
                <a:solidFill>
                  <a:schemeClr val="accent1"/>
                </a:solidFill>
                <a:latin typeface="Consolas"/>
                <a:cs typeface="Consolas"/>
              </a:rPr>
              <a:t>calc</a:t>
            </a:r>
            <a:r>
              <a:rPr lang="en-US" altLang="ja-JP" sz="2800" dirty="0" smtClean="0">
                <a:latin typeface="Consolas"/>
                <a:cs typeface="Consolas"/>
              </a:rPr>
              <a:t>)</a:t>
            </a:r>
            <a:r>
              <a:rPr lang="en-US" altLang="ja-JP" sz="2800" dirty="0">
                <a:latin typeface="Consolas"/>
                <a:cs typeface="Consolas"/>
              </a:rPr>
              <a:t>;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108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NKO2013S_5">
  <a:themeElements>
    <a:clrScheme name="クール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サマー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RINKO2013S_5.thmx</Template>
  <TotalTime>51033</TotalTime>
  <Words>1552</Words>
  <Application>Microsoft Macintosh PowerPoint</Application>
  <PresentationFormat>画面に合わせる (4:3)</PresentationFormat>
  <Paragraphs>369</Paragraphs>
  <Slides>23</Slides>
  <Notes>23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RINKO2013S_5</vt:lpstr>
      <vt:lpstr>処理の差異と順序が記述可能な 並列コレクション向け Java 言語拡張の提案</vt:lpstr>
      <vt:lpstr>ステンシル計算</vt:lpstr>
      <vt:lpstr>目的: ステンシル計算をサポートする 　　  並列コレクション</vt:lpstr>
      <vt:lpstr>並列コレクション・ライブラリの利用</vt:lpstr>
      <vt:lpstr>並列コレクションの限界</vt:lpstr>
      <vt:lpstr>提案:  ステンシル計算向け並列コレクション</vt:lpstr>
      <vt:lpstr>高水準な記述のための Java 言語拡張</vt:lpstr>
      <vt:lpstr>部分メソッド</vt:lpstr>
      <vt:lpstr>部分メソッドの呼び出し</vt:lpstr>
      <vt:lpstr>メソッド間の走査順序の宣言的な指定 (1/2)</vt:lpstr>
      <vt:lpstr>部分メソッド間の順序指定 (2/2)</vt:lpstr>
      <vt:lpstr>セルの論理位置と物理位置の対応</vt:lpstr>
      <vt:lpstr>空間・時間ブロッキング</vt:lpstr>
      <vt:lpstr>拡散方程式のプログラム例</vt:lpstr>
      <vt:lpstr>PowerPoint プレゼンテーション</vt:lpstr>
      <vt:lpstr>コンパイラ実装</vt:lpstr>
      <vt:lpstr>「実行順序生成」の実装</vt:lpstr>
      <vt:lpstr>実験</vt:lpstr>
      <vt:lpstr>実験結果: ノード内逐次実行を行うコード</vt:lpstr>
      <vt:lpstr>実験結果: ノード内並行実行を行うコード</vt:lpstr>
      <vt:lpstr>PowerPoint プレゼンテーション</vt:lpstr>
      <vt:lpstr>関連研究</vt:lpstr>
      <vt:lpstr>まとめ</vt:lpstr>
    </vt:vector>
  </TitlesOfParts>
  <Company>東京大学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</dc:title>
  <dc:creator>宗 桜子</dc:creator>
  <cp:lastModifiedBy>宗 桜子</cp:lastModifiedBy>
  <cp:revision>536</cp:revision>
  <cp:lastPrinted>2013-10-08T05:06:43Z</cp:lastPrinted>
  <dcterms:created xsi:type="dcterms:W3CDTF">2013-09-24T05:26:15Z</dcterms:created>
  <dcterms:modified xsi:type="dcterms:W3CDTF">2014-03-07T07:13:13Z</dcterms:modified>
</cp:coreProperties>
</file>