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664" r:id="rId1"/>
  </p:sldMasterIdLst>
  <p:notesMasterIdLst>
    <p:notesMasterId r:id="rId23"/>
  </p:notesMasterIdLst>
  <p:sldIdLst>
    <p:sldId id="335" r:id="rId2"/>
    <p:sldId id="337" r:id="rId3"/>
    <p:sldId id="258" r:id="rId4"/>
    <p:sldId id="259" r:id="rId5"/>
    <p:sldId id="260" r:id="rId6"/>
    <p:sldId id="274" r:id="rId7"/>
    <p:sldId id="275" r:id="rId8"/>
    <p:sldId id="277" r:id="rId9"/>
    <p:sldId id="330" r:id="rId10"/>
    <p:sldId id="314" r:id="rId11"/>
    <p:sldId id="316" r:id="rId12"/>
    <p:sldId id="269" r:id="rId13"/>
    <p:sldId id="317" r:id="rId14"/>
    <p:sldId id="320" r:id="rId15"/>
    <p:sldId id="298" r:id="rId16"/>
    <p:sldId id="325" r:id="rId17"/>
    <p:sldId id="327" r:id="rId18"/>
    <p:sldId id="309" r:id="rId19"/>
    <p:sldId id="310" r:id="rId20"/>
    <p:sldId id="303" r:id="rId21"/>
    <p:sldId id="304" r:id="rId2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014" autoAdjust="0"/>
  </p:normalViewPr>
  <p:slideViewPr>
    <p:cSldViewPr snapToGrid="0" snapToObjects="1">
      <p:cViewPr>
        <p:scale>
          <a:sx n="103" d="100"/>
          <a:sy n="103" d="100"/>
        </p:scale>
        <p:origin x="-1544" y="432"/>
      </p:cViewPr>
      <p:guideLst>
        <p:guide orient="horz" pos="2160"/>
        <p:guide pos="3120"/>
      </p:guideLst>
    </p:cSldViewPr>
  </p:slideViewPr>
  <p:notesTextViewPr>
    <p:cViewPr>
      <p:scale>
        <a:sx n="100" d="100"/>
        <a:sy n="100" d="100"/>
      </p:scale>
      <p:origin x="0" y="384"/>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hozumi:Experement:HPCUnit:PPL2014:overhea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barChart>
        <c:barDir val="col"/>
        <c:grouping val="clustered"/>
        <c:varyColors val="0"/>
        <c:ser>
          <c:idx val="0"/>
          <c:order val="0"/>
          <c:tx>
            <c:v>オーバーヘッド</c:v>
          </c:tx>
          <c:spPr>
            <a:solidFill>
              <a:srgbClr val="2F5897"/>
            </a:solidFill>
          </c:spPr>
          <c:invertIfNegative val="0"/>
          <c:dLbls>
            <c:delete val="1"/>
          </c:dLbls>
          <c:cat>
            <c:strRef>
              <c:f>[overhead.xlsx]Sheet1!$E$80:$G$80</c:f>
              <c:strCache>
                <c:ptCount val="3"/>
                <c:pt idx="0">
                  <c:v>(b) 行列書き込み</c:v>
                </c:pt>
                <c:pt idx="1">
                  <c:v>(c) カーネル計算</c:v>
                </c:pt>
                <c:pt idx="2">
                  <c:v>(d) 行列読み込み</c:v>
                </c:pt>
              </c:strCache>
            </c:strRef>
          </c:cat>
          <c:val>
            <c:numRef>
              <c:f>[overhead.xlsx]Sheet1!$B$57,[overhead.xlsx]Sheet1!$B$66,[overhead.xlsx]Sheet1!$B$75</c:f>
              <c:numCache>
                <c:formatCode>General</c:formatCode>
                <c:ptCount val="3"/>
                <c:pt idx="0">
                  <c:v>34.85868102288013</c:v>
                </c:pt>
                <c:pt idx="1">
                  <c:v>49.97981157469707</c:v>
                </c:pt>
                <c:pt idx="2">
                  <c:v>124.3514468371467</c:v>
                </c:pt>
              </c:numCache>
            </c:numRef>
          </c:val>
        </c:ser>
        <c:ser>
          <c:idx val="1"/>
          <c:order val="1"/>
          <c:invertIfNegative val="0"/>
          <c:dLbls>
            <c:delete val="1"/>
          </c:dLbls>
          <c:cat>
            <c:strRef>
              <c:f>[overhead.xlsx]Sheet1!$E$80:$G$80</c:f>
              <c:strCache>
                <c:ptCount val="3"/>
                <c:pt idx="0">
                  <c:v>(b) 行列書き込み</c:v>
                </c:pt>
                <c:pt idx="1">
                  <c:v>(c) カーネル計算</c:v>
                </c:pt>
                <c:pt idx="2">
                  <c:v>(d) 行列読み込み</c:v>
                </c:pt>
              </c:strCache>
            </c:strRef>
          </c:cat>
          <c:val>
            <c:numLit>
              <c:formatCode>General</c:formatCode>
              <c:ptCount val="1"/>
              <c:pt idx="0">
                <c:v>0.0</c:v>
              </c:pt>
            </c:numLit>
          </c:val>
        </c:ser>
        <c:dLbls>
          <c:showLegendKey val="0"/>
          <c:showVal val="1"/>
          <c:showCatName val="0"/>
          <c:showSerName val="0"/>
          <c:showPercent val="0"/>
          <c:showBubbleSize val="0"/>
        </c:dLbls>
        <c:gapWidth val="150"/>
        <c:overlap val="-50"/>
        <c:axId val="2113869000"/>
        <c:axId val="2113865416"/>
      </c:barChart>
      <c:barChart>
        <c:barDir val="col"/>
        <c:grouping val="clustered"/>
        <c:varyColors val="0"/>
        <c:ser>
          <c:idx val="2"/>
          <c:order val="2"/>
          <c:invertIfNegative val="0"/>
          <c:dLbls>
            <c:delete val="1"/>
          </c:dLbls>
          <c:cat>
            <c:strRef>
              <c:f>[overhead.xlsx]Sheet1!$E$80:$G$80</c:f>
              <c:strCache>
                <c:ptCount val="3"/>
                <c:pt idx="0">
                  <c:v>(b) 行列書き込み</c:v>
                </c:pt>
                <c:pt idx="1">
                  <c:v>(c) カーネル計算</c:v>
                </c:pt>
                <c:pt idx="2">
                  <c:v>(d) 行列読み込み</c:v>
                </c:pt>
              </c:strCache>
            </c:strRef>
          </c:cat>
          <c:val>
            <c:numLit>
              <c:formatCode>General</c:formatCode>
              <c:ptCount val="1"/>
              <c:pt idx="0">
                <c:v>0.0</c:v>
              </c:pt>
            </c:numLit>
          </c:val>
        </c:ser>
        <c:ser>
          <c:idx val="3"/>
          <c:order val="3"/>
          <c:tx>
            <c:v>メモリ使用量</c:v>
          </c:tx>
          <c:spPr>
            <a:solidFill>
              <a:schemeClr val="accent5"/>
            </a:solidFill>
          </c:spPr>
          <c:invertIfNegative val="0"/>
          <c:dLbls>
            <c:delete val="1"/>
          </c:dLbls>
          <c:cat>
            <c:strRef>
              <c:f>[overhead.xlsx]Sheet1!$E$80:$G$80</c:f>
              <c:strCache>
                <c:ptCount val="3"/>
                <c:pt idx="0">
                  <c:v>(b) 行列書き込み</c:v>
                </c:pt>
                <c:pt idx="1">
                  <c:v>(c) カーネル計算</c:v>
                </c:pt>
                <c:pt idx="2">
                  <c:v>(d) 行列読み込み</c:v>
                </c:pt>
              </c:strCache>
            </c:strRef>
          </c:cat>
          <c:val>
            <c:numRef>
              <c:f>[overhead.xlsx]Sheet1!$F$57,[overhead.xlsx]Sheet1!$F$66,[overhead.xlsx]Sheet1!$F$75</c:f>
              <c:numCache>
                <c:formatCode>General</c:formatCode>
                <c:ptCount val="3"/>
                <c:pt idx="0">
                  <c:v>9.437961548412522</c:v>
                </c:pt>
                <c:pt idx="1">
                  <c:v>87.9801593678145</c:v>
                </c:pt>
                <c:pt idx="2">
                  <c:v>230.2733710487431</c:v>
                </c:pt>
              </c:numCache>
            </c:numRef>
          </c:val>
        </c:ser>
        <c:dLbls>
          <c:showLegendKey val="0"/>
          <c:showVal val="1"/>
          <c:showCatName val="0"/>
          <c:showSerName val="0"/>
          <c:showPercent val="0"/>
          <c:showBubbleSize val="0"/>
        </c:dLbls>
        <c:gapWidth val="150"/>
        <c:overlap val="-50"/>
        <c:axId val="2113850504"/>
        <c:axId val="2113857208"/>
      </c:barChart>
      <c:catAx>
        <c:axId val="2113869000"/>
        <c:scaling>
          <c:orientation val="minMax"/>
        </c:scaling>
        <c:delete val="0"/>
        <c:axPos val="b"/>
        <c:majorTickMark val="none"/>
        <c:minorTickMark val="none"/>
        <c:tickLblPos val="nextTo"/>
        <c:crossAx val="2113865416"/>
        <c:crosses val="autoZero"/>
        <c:auto val="1"/>
        <c:lblAlgn val="ctr"/>
        <c:lblOffset val="100"/>
        <c:noMultiLvlLbl val="0"/>
      </c:catAx>
      <c:valAx>
        <c:axId val="2113865416"/>
        <c:scaling>
          <c:orientation val="minMax"/>
        </c:scaling>
        <c:delete val="0"/>
        <c:axPos val="l"/>
        <c:majorGridlines/>
        <c:title>
          <c:tx>
            <c:rich>
              <a:bodyPr rot="0" vert="wordArtVertRtl"/>
              <a:lstStyle/>
              <a:p>
                <a:pPr>
                  <a:defRPr/>
                </a:pPr>
                <a:r>
                  <a:rPr lang="en-US" dirty="0">
                    <a:solidFill>
                      <a:schemeClr val="tx2"/>
                    </a:solidFill>
                  </a:rPr>
                  <a:t>■</a:t>
                </a:r>
                <a:r>
                  <a:rPr lang="ja-JP" dirty="0"/>
                  <a:t>オーバーヘッド（％）</a:t>
                </a:r>
              </a:p>
            </c:rich>
          </c:tx>
          <c:layout/>
          <c:overlay val="0"/>
        </c:title>
        <c:numFmt formatCode="General" sourceLinked="1"/>
        <c:majorTickMark val="none"/>
        <c:minorTickMark val="none"/>
        <c:tickLblPos val="nextTo"/>
        <c:crossAx val="2113869000"/>
        <c:crosses val="autoZero"/>
        <c:crossBetween val="between"/>
      </c:valAx>
      <c:valAx>
        <c:axId val="2113857208"/>
        <c:scaling>
          <c:orientation val="minMax"/>
        </c:scaling>
        <c:delete val="0"/>
        <c:axPos val="r"/>
        <c:title>
          <c:tx>
            <c:rich>
              <a:bodyPr rot="0" vert="wordArtVertRtl"/>
              <a:lstStyle/>
              <a:p>
                <a:pPr>
                  <a:defRPr/>
                </a:pPr>
                <a:r>
                  <a:rPr lang="en-US" dirty="0">
                    <a:solidFill>
                      <a:schemeClr val="accent5"/>
                    </a:solidFill>
                  </a:rPr>
                  <a:t>■</a:t>
                </a:r>
                <a:r>
                  <a:rPr lang="ja-JP" dirty="0"/>
                  <a:t>メモリ使用量（％） </a:t>
                </a:r>
              </a:p>
            </c:rich>
          </c:tx>
          <c:layout/>
          <c:overlay val="0"/>
        </c:title>
        <c:numFmt formatCode="General" sourceLinked="1"/>
        <c:majorTickMark val="out"/>
        <c:minorTickMark val="none"/>
        <c:tickLblPos val="nextTo"/>
        <c:crossAx val="2113850504"/>
        <c:crosses val="max"/>
        <c:crossBetween val="between"/>
      </c:valAx>
      <c:catAx>
        <c:axId val="2113850504"/>
        <c:scaling>
          <c:orientation val="minMax"/>
        </c:scaling>
        <c:delete val="1"/>
        <c:axPos val="b"/>
        <c:majorTickMark val="out"/>
        <c:minorTickMark val="none"/>
        <c:tickLblPos val="nextTo"/>
        <c:crossAx val="2113857208"/>
        <c:crosses val="autoZero"/>
        <c:auto val="1"/>
        <c:lblAlgn val="ctr"/>
        <c:lblOffset val="100"/>
        <c:noMultiLvlLbl val="0"/>
      </c:catAx>
    </c:plotArea>
    <c:plotVisOnly val="1"/>
    <c:dispBlanksAs val="gap"/>
    <c:showDLblsOverMax val="0"/>
  </c:chart>
  <c:spPr>
    <a:ln>
      <a:solidFill>
        <a:srgbClr val="758085"/>
      </a:solidFill>
    </a:ln>
  </c:spPr>
  <c:txPr>
    <a:bodyPr/>
    <a:lstStyle/>
    <a:p>
      <a:pPr>
        <a:defRPr sz="1200">
          <a:latin typeface="ヒラギノ角ゴ Pro W3"/>
          <a:ea typeface="ヒラギノ角ゴ Pro W3"/>
          <a:cs typeface="ヒラギノ角ゴ Pro W3"/>
        </a:defRPr>
      </a:pPr>
      <a:endParaRPr lang="ja-JP"/>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27E69C-C853-D445-AC20-3D1AE6A501F5}" type="datetimeFigureOut">
              <a:rPr kumimoji="1" lang="ja-JP" altLang="en-US" smtClean="0"/>
              <a:t>14/03/05</a:t>
            </a:fld>
            <a:endParaRPr kumimoji="1" lang="ja-JP" altLang="en-US"/>
          </a:p>
        </p:txBody>
      </p:sp>
      <p:sp>
        <p:nvSpPr>
          <p:cNvPr id="4" name="スライド イメージ プレースホルダー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2374F3-63DA-4049-91A0-3D93657B95E2}" type="slidenum">
              <a:rPr kumimoji="1" lang="ja-JP" altLang="en-US" smtClean="0"/>
              <a:t>‹#›</a:t>
            </a:fld>
            <a:endParaRPr kumimoji="1" lang="ja-JP" altLang="en-US"/>
          </a:p>
        </p:txBody>
      </p:sp>
    </p:spTree>
    <p:extLst>
      <p:ext uri="{BB962C8B-B14F-4D97-AF65-F5344CB8AC3E}">
        <p14:creationId xmlns:p14="http://schemas.microsoft.com/office/powerpoint/2010/main" val="325306674"/>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ご紹介にあずかりました、東京大学の穂積です。</a:t>
            </a:r>
            <a:endParaRPr kumimoji="1" lang="en-US" altLang="ja-JP" dirty="0" smtClean="0"/>
          </a:p>
          <a:p>
            <a:r>
              <a:rPr kumimoji="1" lang="en-US" altLang="ja-JP" dirty="0" smtClean="0"/>
              <a:t>[</a:t>
            </a:r>
            <a:r>
              <a:rPr kumimoji="1" lang="ja-JP" altLang="en-US" dirty="0" smtClean="0"/>
              <a:t>題目</a:t>
            </a:r>
            <a:r>
              <a:rPr kumimoji="1" lang="en-US" altLang="ja-JP" dirty="0" smtClean="0"/>
              <a:t>] </a:t>
            </a:r>
            <a:r>
              <a:rPr kumimoji="1" lang="ja-JP" altLang="en-US" dirty="0" smtClean="0"/>
              <a:t>というタイトルで発表させていただきます。</a:t>
            </a:r>
            <a:endParaRPr kumimoji="1" lang="en-US" altLang="ja-JP" dirty="0" smtClean="0"/>
          </a:p>
          <a:p>
            <a:r>
              <a:rPr kumimoji="1" lang="ja-JP" altLang="en-US" dirty="0" smtClean="0"/>
              <a:t>我々は</a:t>
            </a:r>
            <a:r>
              <a:rPr kumimoji="1" lang="en-US" altLang="ja-JP" dirty="0" smtClean="0"/>
              <a:t> </a:t>
            </a:r>
            <a:r>
              <a:rPr kumimoji="1" lang="en-US" altLang="ja-JP" dirty="0" err="1" smtClean="0"/>
              <a:t>HPCUnit</a:t>
            </a:r>
            <a:r>
              <a:rPr kumimoji="1" lang="en-US" altLang="ja-JP" dirty="0" smtClean="0"/>
              <a:t> </a:t>
            </a:r>
            <a:r>
              <a:rPr kumimoji="1" lang="ja-JP" altLang="en-US" dirty="0" smtClean="0"/>
              <a:t>という名前のユニットテストフレームワークを開発しました。</a:t>
            </a:r>
            <a:endParaRPr kumimoji="1" lang="en-US" altLang="ja-JP" dirty="0" smtClean="0"/>
          </a:p>
          <a:p>
            <a:r>
              <a:rPr kumimoji="1" lang="ja-JP" altLang="en-US" dirty="0" smtClean="0"/>
              <a:t>その背景には、</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782374F3-63DA-4049-91A0-3D93657B95E2}" type="slidenum">
              <a:rPr kumimoji="1" lang="ja-JP" altLang="en-US" smtClean="0"/>
              <a:t>1</a:t>
            </a:fld>
            <a:endParaRPr kumimoji="1" lang="ja-JP" altLang="en-US"/>
          </a:p>
        </p:txBody>
      </p:sp>
    </p:spTree>
    <p:extLst>
      <p:ext uri="{BB962C8B-B14F-4D97-AF65-F5344CB8AC3E}">
        <p14:creationId xmlns:p14="http://schemas.microsoft.com/office/powerpoint/2010/main" val="617833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ここまでで６分が目標！！！！</a:t>
            </a:r>
            <a:endParaRPr kumimoji="1" lang="en-US" altLang="ja-JP" dirty="0" smtClean="0"/>
          </a:p>
          <a:p>
            <a:endParaRPr kumimoji="1" lang="en-US" altLang="ja-JP" dirty="0" smtClean="0"/>
          </a:p>
          <a:p>
            <a:r>
              <a:rPr kumimoji="1" lang="ja-JP" altLang="en-US" dirty="0" smtClean="0"/>
              <a:t>そこで</a:t>
            </a:r>
            <a:r>
              <a:rPr kumimoji="1" lang="ja-JP" altLang="en-US" dirty="0" smtClean="0"/>
              <a:t>、</a:t>
            </a:r>
            <a:r>
              <a:rPr kumimoji="1" lang="ja-JP" altLang="en-US" dirty="0" smtClean="0"/>
              <a:t>我々</a:t>
            </a:r>
            <a:r>
              <a:rPr kumimoji="1" lang="ja-JP" altLang="en-US" dirty="0" smtClean="0"/>
              <a:t>が</a:t>
            </a:r>
            <a:r>
              <a:rPr kumimoji="1" lang="ja-JP" altLang="en-US" dirty="0" smtClean="0"/>
              <a:t>提案するのは、計算の分割の正しさをユニットテストするためのツール</a:t>
            </a:r>
            <a:r>
              <a:rPr kumimoji="1" lang="en-US" altLang="ja-JP" dirty="0" smtClean="0"/>
              <a:t> </a:t>
            </a:r>
            <a:r>
              <a:rPr kumimoji="1" lang="en-US" altLang="ja-JP" dirty="0" err="1" smtClean="0"/>
              <a:t>HPCUnit</a:t>
            </a:r>
            <a:r>
              <a:rPr kumimoji="1" lang="en-US" altLang="ja-JP" dirty="0" smtClean="0"/>
              <a:t> </a:t>
            </a:r>
            <a:r>
              <a:rPr kumimoji="1" lang="ja-JP" altLang="en-US" dirty="0" smtClean="0"/>
              <a:t>です。</a:t>
            </a:r>
            <a:endParaRPr kumimoji="1" lang="en-US" altLang="ja-JP" dirty="0" smtClean="0"/>
          </a:p>
          <a:p>
            <a:r>
              <a:rPr kumimoji="1" lang="en-US" altLang="ja-JP" dirty="0" err="1" smtClean="0"/>
              <a:t>HPCUnit</a:t>
            </a:r>
            <a:r>
              <a:rPr kumimoji="1" lang="en-US" altLang="ja-JP" baseline="0" dirty="0" smtClean="0"/>
              <a:t> </a:t>
            </a:r>
            <a:r>
              <a:rPr kumimoji="1" lang="ja-JP" altLang="en-US" baseline="0" dirty="0" smtClean="0"/>
              <a:t>は、</a:t>
            </a:r>
            <a:r>
              <a:rPr kumimoji="1" lang="ja-JP" altLang="en-US" baseline="0" dirty="0" smtClean="0"/>
              <a:t>計算</a:t>
            </a:r>
            <a:r>
              <a:rPr kumimoji="1" lang="ja-JP" altLang="en-US" baseline="0" dirty="0" smtClean="0"/>
              <a:t>空間の</a:t>
            </a:r>
            <a:r>
              <a:rPr kumimoji="1" lang="ja-JP" altLang="en-US" baseline="0" dirty="0" smtClean="0"/>
              <a:t>正しさ</a:t>
            </a:r>
            <a:r>
              <a:rPr kumimoji="1" lang="ja-JP" altLang="en-US" baseline="0" dirty="0" smtClean="0"/>
              <a:t>をテストするために必要な機能を提供します。</a:t>
            </a:r>
            <a:endParaRPr kumimoji="1" lang="en-US" altLang="ja-JP" baseline="0" dirty="0" smtClean="0"/>
          </a:p>
          <a:p>
            <a:endParaRPr kumimoji="1" lang="en-US" altLang="ja-JP" dirty="0" smtClean="0"/>
          </a:p>
          <a:p>
            <a:r>
              <a:rPr kumimoji="1" lang="ja-JP" altLang="en-US" dirty="0" smtClean="0"/>
              <a:t>これらの機能を使うと</a:t>
            </a:r>
            <a:r>
              <a:rPr kumimoji="1" lang="en-US" altLang="ja-JP" dirty="0" smtClean="0"/>
              <a:t>....</a:t>
            </a:r>
          </a:p>
          <a:p>
            <a:r>
              <a:rPr kumimoji="1" lang="ja-JP" altLang="en-US" dirty="0" smtClean="0"/>
              <a:t>テスト対象アプリケーションのカーネル計算から計算空間を取得してきて、</a:t>
            </a:r>
            <a:endParaRPr kumimoji="1" lang="en-US" altLang="ja-JP" dirty="0" smtClean="0"/>
          </a:p>
          <a:p>
            <a:r>
              <a:rPr kumimoji="1" lang="ja-JP" altLang="en-US" dirty="0" smtClean="0"/>
              <a:t>正しい計算空間と比較することで、計算空間の正しさを検証することができます。</a:t>
            </a:r>
            <a:endParaRPr kumimoji="1" lang="en-US" altLang="ja-JP" dirty="0" smtClean="0"/>
          </a:p>
          <a:p>
            <a:endParaRPr kumimoji="1" lang="en-US" altLang="ja-JP" dirty="0" smtClean="0"/>
          </a:p>
          <a:p>
            <a:endParaRPr kumimoji="1" lang="en-US" altLang="ja-JP" dirty="0" smtClean="0"/>
          </a:p>
          <a:p>
            <a:r>
              <a:rPr kumimoji="1" lang="en-US" altLang="ja-JP" dirty="0" smtClean="0"/>
              <a:t>Java</a:t>
            </a:r>
            <a:r>
              <a:rPr kumimoji="1" lang="en-US" altLang="ja-JP" baseline="0" dirty="0" smtClean="0"/>
              <a:t> </a:t>
            </a:r>
            <a:r>
              <a:rPr kumimoji="1" lang="ja-JP" altLang="en-US" baseline="0" dirty="0" smtClean="0"/>
              <a:t>を選んだ理由</a:t>
            </a:r>
            <a:endParaRPr kumimoji="1" lang="en-US" altLang="ja-JP" baseline="0" dirty="0" smtClean="0"/>
          </a:p>
          <a:p>
            <a:r>
              <a:rPr kumimoji="1" lang="ja-JP" altLang="ja-JP" baseline="0" dirty="0" smtClean="0"/>
              <a:t>　</a:t>
            </a:r>
            <a:r>
              <a:rPr kumimoji="1" lang="ja-JP" altLang="en-US" baseline="0" dirty="0" smtClean="0"/>
              <a:t>プログラミング資産が潤沢</a:t>
            </a:r>
            <a:endParaRPr kumimoji="1" lang="en-US" altLang="ja-JP" baseline="0" dirty="0" smtClean="0"/>
          </a:p>
          <a:p>
            <a:r>
              <a:rPr kumimoji="1" lang="ja-JP" altLang="en-US" baseline="0" smtClean="0"/>
              <a:t>　実行性能は低くない！これから科学技術計算で使われる！？</a:t>
            </a:r>
            <a:endParaRPr kumimoji="1" lang="en-US" altLang="ja-JP" baseline="0" dirty="0" smtClean="0"/>
          </a:p>
          <a:p>
            <a:endParaRPr kumimoji="1" lang="en-US" altLang="ja-JP" baseline="0" dirty="0" smtClean="0"/>
          </a:p>
          <a:p>
            <a:endParaRPr kumimoji="1" lang="en-US" altLang="ja-JP" baseline="0"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EDCB1-C326-9344-A405-DBB7946E0B8F}" type="slidenum">
              <a:rPr kumimoji="1" lang="ja-JP" altLang="en-US" smtClean="0"/>
              <a:t>10</a:t>
            </a:fld>
            <a:endParaRPr kumimoji="1" lang="ja-JP" altLang="en-US"/>
          </a:p>
        </p:txBody>
      </p:sp>
    </p:spTree>
    <p:extLst>
      <p:ext uri="{BB962C8B-B14F-4D97-AF65-F5344CB8AC3E}">
        <p14:creationId xmlns:p14="http://schemas.microsoft.com/office/powerpoint/2010/main" val="1044291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ここまでで６分が目標！！！！</a:t>
            </a:r>
            <a:endParaRPr kumimoji="1" lang="en-US" altLang="ja-JP" dirty="0" smtClean="0"/>
          </a:p>
          <a:p>
            <a:endParaRPr kumimoji="1" lang="en-US" altLang="ja-JP" dirty="0" smtClean="0"/>
          </a:p>
          <a:p>
            <a:r>
              <a:rPr kumimoji="1" lang="ja-JP" altLang="en-US" dirty="0" smtClean="0"/>
              <a:t>そこで、私が提案するのは、計算の分割の正しさをユニットテストするためのツール</a:t>
            </a:r>
            <a:r>
              <a:rPr kumimoji="1" lang="en-US" altLang="ja-JP" dirty="0" smtClean="0"/>
              <a:t> </a:t>
            </a:r>
            <a:r>
              <a:rPr kumimoji="1" lang="en-US" altLang="ja-JP" dirty="0" err="1" smtClean="0"/>
              <a:t>HPCUnit</a:t>
            </a:r>
            <a:r>
              <a:rPr kumimoji="1" lang="en-US" altLang="ja-JP" dirty="0" smtClean="0"/>
              <a:t> </a:t>
            </a:r>
            <a:r>
              <a:rPr kumimoji="1" lang="ja-JP" altLang="en-US" dirty="0" smtClean="0"/>
              <a:t>です。</a:t>
            </a:r>
            <a:endParaRPr kumimoji="1" lang="en-US" altLang="ja-JP" dirty="0" smtClean="0"/>
          </a:p>
          <a:p>
            <a:r>
              <a:rPr kumimoji="1" lang="en-US" altLang="ja-JP" dirty="0" err="1" smtClean="0"/>
              <a:t>HPCUnit</a:t>
            </a:r>
            <a:r>
              <a:rPr kumimoji="1" lang="en-US" altLang="ja-JP" baseline="0" dirty="0" smtClean="0"/>
              <a:t> </a:t>
            </a:r>
            <a:r>
              <a:rPr kumimoji="1" lang="ja-JP" altLang="en-US" baseline="0" dirty="0" smtClean="0"/>
              <a:t>は、計算の分割の正しさをテストするために必要な機能を提供します。</a:t>
            </a:r>
            <a:endParaRPr kumimoji="1" lang="en-US" altLang="ja-JP" baseline="0" dirty="0" smtClean="0"/>
          </a:p>
          <a:p>
            <a:endParaRPr kumimoji="1" lang="en-US" altLang="ja-JP" baseline="0" dirty="0" smtClean="0"/>
          </a:p>
          <a:p>
            <a:r>
              <a:rPr kumimoji="1" lang="en-US" altLang="ja-JP" baseline="0" dirty="0" err="1" smtClean="0"/>
              <a:t>HPCUnit</a:t>
            </a:r>
            <a:r>
              <a:rPr kumimoji="1" lang="en-US" altLang="ja-JP" baseline="0" dirty="0" smtClean="0"/>
              <a:t> </a:t>
            </a:r>
            <a:r>
              <a:rPr kumimoji="1" lang="ja-JP" altLang="en-US" baseline="0" dirty="0" smtClean="0"/>
              <a:t>が提供する機能は２つです。</a:t>
            </a:r>
            <a:endParaRPr kumimoji="1" lang="en-US" altLang="ja-JP" baseline="0" dirty="0" smtClean="0"/>
          </a:p>
          <a:p>
            <a:r>
              <a:rPr kumimoji="1" lang="ja-JP" altLang="en-US" baseline="0" dirty="0" smtClean="0"/>
              <a:t>パラメータの変化を追跡する機能と、追跡した結果を保存</a:t>
            </a:r>
            <a:r>
              <a:rPr kumimoji="1" lang="en-US" altLang="ja-JP" baseline="0" dirty="0" smtClean="0"/>
              <a:t> / </a:t>
            </a:r>
            <a:r>
              <a:rPr kumimoji="1" lang="ja-JP" altLang="en-US" baseline="0" dirty="0" smtClean="0"/>
              <a:t>検証する機能です。</a:t>
            </a:r>
            <a:endParaRPr kumimoji="1" lang="en-US" altLang="ja-JP" baseline="0" dirty="0" smtClean="0"/>
          </a:p>
          <a:p>
            <a:endParaRPr kumimoji="1" lang="en-US" altLang="ja-JP" baseline="0" dirty="0" smtClean="0"/>
          </a:p>
          <a:p>
            <a:r>
              <a:rPr kumimoji="1" lang="ja-JP" altLang="en-US" dirty="0" smtClean="0"/>
              <a:t>まず１つ目、パラメータの変化を追跡し、記録する機能ですが、</a:t>
            </a:r>
            <a:endParaRPr kumimoji="1" lang="en-US" altLang="ja-JP" dirty="0" smtClean="0"/>
          </a:p>
          <a:p>
            <a:r>
              <a:rPr kumimoji="1" lang="ja-JP" altLang="en-US" dirty="0" smtClean="0"/>
              <a:t>これはシミュレーション領域を作り出しているパラメータを追跡するための機能です。</a:t>
            </a:r>
            <a:endParaRPr kumimoji="1" lang="en-US" altLang="ja-JP" dirty="0" smtClean="0"/>
          </a:p>
          <a:p>
            <a:endParaRPr kumimoji="1" lang="en-US" altLang="ja-JP" dirty="0" smtClean="0"/>
          </a:p>
          <a:p>
            <a:r>
              <a:rPr kumimoji="1" lang="en-US" altLang="ja-JP" dirty="0" smtClean="0"/>
              <a:t>GS</a:t>
            </a:r>
            <a:r>
              <a:rPr kumimoji="1" lang="ja-JP" altLang="en-US" dirty="0" smtClean="0"/>
              <a:t>法を例にすると、パラメータ</a:t>
            </a:r>
            <a:r>
              <a:rPr kumimoji="1" lang="en-US" altLang="ja-JP" dirty="0" err="1" smtClean="0"/>
              <a:t>i</a:t>
            </a:r>
            <a:r>
              <a:rPr kumimoji="1" lang="en-US" altLang="ja-JP" dirty="0" smtClean="0"/>
              <a:t>, j, k</a:t>
            </a:r>
            <a:r>
              <a:rPr kumimoji="1" lang="ja-JP" altLang="en-US" dirty="0" smtClean="0"/>
              <a:t>を追跡するために利用されます。</a:t>
            </a:r>
            <a:endParaRPr kumimoji="1" lang="en-US" altLang="ja-JP" dirty="0" smtClean="0"/>
          </a:p>
          <a:p>
            <a:r>
              <a:rPr kumimoji="1" lang="ja-JP" altLang="en-US" dirty="0" smtClean="0"/>
              <a:t>これらのパラメータを追跡することで、シミュレーション領域の範囲を得る事ができます。</a:t>
            </a:r>
            <a:endParaRPr kumimoji="1" lang="en-US" altLang="ja-JP" dirty="0" smtClean="0"/>
          </a:p>
          <a:p>
            <a:r>
              <a:rPr kumimoji="1" lang="ja-JP" altLang="en-US" dirty="0" smtClean="0"/>
              <a:t>また、範囲だけでなく、</a:t>
            </a:r>
            <a:endParaRPr kumimoji="1" lang="en-US" altLang="ja-JP" dirty="0" smtClean="0"/>
          </a:p>
          <a:p>
            <a:r>
              <a:rPr kumimoji="1" lang="ja-JP" altLang="en-US" dirty="0" smtClean="0"/>
              <a:t>パラメータが変化した順序や、</a:t>
            </a:r>
            <a:endParaRPr kumimoji="1" lang="en-US" altLang="ja-JP" dirty="0" smtClean="0"/>
          </a:p>
          <a:p>
            <a:r>
              <a:rPr kumimoji="1" lang="ja-JP" altLang="en-US" dirty="0" smtClean="0"/>
              <a:t>変化の際の文脈を取得する事ができます。</a:t>
            </a:r>
            <a:endParaRPr kumimoji="1" lang="en-US" altLang="ja-JP" dirty="0" smtClean="0"/>
          </a:p>
          <a:p>
            <a:r>
              <a:rPr kumimoji="1" lang="ja-JP" altLang="en-US" dirty="0" smtClean="0"/>
              <a:t>文脈とは、</a:t>
            </a:r>
            <a:r>
              <a:rPr kumimoji="1" lang="en-US" altLang="ja-JP" dirty="0" smtClean="0"/>
              <a:t>MPI</a:t>
            </a:r>
            <a:r>
              <a:rPr kumimoji="1" lang="ja-JP" altLang="en-US" dirty="0" smtClean="0"/>
              <a:t>のランクなどを指しています。</a:t>
            </a:r>
            <a:endParaRPr kumimoji="1" lang="en-US" altLang="ja-JP" dirty="0" smtClean="0"/>
          </a:p>
          <a:p>
            <a:endParaRPr kumimoji="1" lang="en-US" altLang="ja-JP" dirty="0" smtClean="0"/>
          </a:p>
          <a:p>
            <a:r>
              <a:rPr kumimoji="1" lang="ja-JP" altLang="en-US" dirty="0" smtClean="0"/>
              <a:t>パラメータの変化を追跡するためには、追跡コードをテスト対象アプリケーションに埋め込む必要がありますが、</a:t>
            </a:r>
            <a:endParaRPr kumimoji="1" lang="en-US" altLang="ja-JP" dirty="0" smtClean="0"/>
          </a:p>
          <a:p>
            <a:r>
              <a:rPr kumimoji="1" lang="ja-JP" altLang="en-US" dirty="0" smtClean="0"/>
              <a:t>追跡コードが本番実行の際にも埋め込まれていると、オーバーヘッドの原因となりますので、テスト実行の時のみ埋め込む必要があります。</a:t>
            </a:r>
            <a:endParaRPr kumimoji="1" lang="en-US" altLang="ja-JP" dirty="0" smtClean="0"/>
          </a:p>
          <a:p>
            <a:endParaRPr kumimoji="1" lang="en-US" altLang="ja-JP" dirty="0" smtClean="0"/>
          </a:p>
          <a:p>
            <a:r>
              <a:rPr kumimoji="1" lang="en-US" altLang="ja-JP" dirty="0" err="1" smtClean="0"/>
              <a:t>HPCUnit</a:t>
            </a:r>
            <a:r>
              <a:rPr kumimoji="1" lang="en-US" altLang="ja-JP" dirty="0" smtClean="0"/>
              <a:t> </a:t>
            </a:r>
            <a:r>
              <a:rPr kumimoji="1" lang="ja-JP" altLang="en-US" dirty="0" smtClean="0"/>
              <a:t>では</a:t>
            </a:r>
            <a:r>
              <a:rPr kumimoji="1" lang="en-US" altLang="ja-JP" baseline="0" dirty="0" smtClean="0"/>
              <a:t> </a:t>
            </a:r>
            <a:r>
              <a:rPr kumimoji="1" lang="ja-JP" altLang="en-US" baseline="0" dirty="0" smtClean="0"/>
              <a:t>アスペクト</a:t>
            </a:r>
            <a:r>
              <a:rPr kumimoji="1" lang="en-US" altLang="ja-JP" baseline="0" dirty="0" smtClean="0"/>
              <a:t> </a:t>
            </a:r>
            <a:r>
              <a:rPr kumimoji="1" lang="ja-JP" altLang="en-US" baseline="0" dirty="0" smtClean="0"/>
              <a:t>を利用しており、パラメータの追跡コードをテスト実行時のみ埋め込む事が可能となっています。</a:t>
            </a:r>
            <a:endParaRPr kumimoji="1" lang="en-US" altLang="ja-JP" baseline="0" dirty="0" smtClean="0"/>
          </a:p>
          <a:p>
            <a:endParaRPr kumimoji="1" lang="en-US" altLang="ja-JP" baseline="0" dirty="0" smtClean="0"/>
          </a:p>
          <a:p>
            <a:r>
              <a:rPr kumimoji="1" lang="ja-JP" altLang="en-US" dirty="0" smtClean="0"/>
              <a:t>次に２つ目、追跡結果を保存</a:t>
            </a:r>
            <a:r>
              <a:rPr kumimoji="1" lang="en-US" altLang="ja-JP" dirty="0" smtClean="0"/>
              <a:t> / </a:t>
            </a:r>
            <a:r>
              <a:rPr kumimoji="1" lang="ja-JP" altLang="en-US" dirty="0" smtClean="0"/>
              <a:t>検証する機能ですが、</a:t>
            </a:r>
            <a:endParaRPr kumimoji="1" lang="en-US" altLang="ja-JP" dirty="0" smtClean="0"/>
          </a:p>
          <a:p>
            <a:r>
              <a:rPr kumimoji="1" lang="ja-JP" altLang="en-US" dirty="0" smtClean="0"/>
              <a:t>これはシミュレーション領域が正しい領域になっているか検証するための機能です。</a:t>
            </a:r>
            <a:endParaRPr kumimoji="1" lang="en-US" altLang="ja-JP" dirty="0" smtClean="0"/>
          </a:p>
          <a:p>
            <a:endParaRPr kumimoji="1" lang="en-US" altLang="ja-JP" dirty="0" smtClean="0"/>
          </a:p>
          <a:p>
            <a:r>
              <a:rPr kumimoji="1" lang="en-US" altLang="ja-JP" dirty="0" err="1" smtClean="0"/>
              <a:t>HPCUnit</a:t>
            </a:r>
            <a:r>
              <a:rPr kumimoji="1" lang="ja-JP" altLang="en-US" dirty="0" smtClean="0"/>
              <a:t>では、１つ目の機能で追跡した結果を　</a:t>
            </a:r>
            <a:r>
              <a:rPr kumimoji="1" lang="en-US" altLang="ja-JP" dirty="0" err="1" smtClean="0"/>
              <a:t>HUList</a:t>
            </a:r>
            <a:r>
              <a:rPr kumimoji="1" lang="en-US" altLang="ja-JP" dirty="0" smtClean="0"/>
              <a:t> </a:t>
            </a:r>
            <a:r>
              <a:rPr kumimoji="1" lang="ja-JP" altLang="en-US" dirty="0" smtClean="0"/>
              <a:t>タプルの順序付き集合として保存します。</a:t>
            </a:r>
            <a:endParaRPr kumimoji="1" lang="en-US" altLang="ja-JP" dirty="0" smtClean="0"/>
          </a:p>
          <a:p>
            <a:r>
              <a:rPr kumimoji="1" lang="ja-JP" altLang="en-US" dirty="0" smtClean="0"/>
              <a:t>順序付き集合として表す事で、計算の抜けや重複、依存関係の破壊をみつけやすくなります。</a:t>
            </a:r>
            <a:endParaRPr kumimoji="1" lang="en-US" altLang="ja-JP" dirty="0" smtClean="0"/>
          </a:p>
          <a:p>
            <a:endParaRPr kumimoji="1" lang="en-US" altLang="ja-JP" dirty="0" smtClean="0"/>
          </a:p>
          <a:p>
            <a:r>
              <a:rPr kumimoji="1" lang="ja-JP" altLang="en-US" dirty="0" smtClean="0"/>
              <a:t>計算の抜けや重複は正解集合と比較する事で、また依存関係の破壊はパラメータの変化順序を利用することで、発見することができます。</a:t>
            </a:r>
            <a:endParaRPr kumimoji="1" lang="en-US" altLang="ja-JP" dirty="0" smtClean="0"/>
          </a:p>
          <a:p>
            <a:r>
              <a:rPr kumimoji="1" lang="ja-JP" altLang="en-US" dirty="0" smtClean="0"/>
              <a:t>比較の対象とする正解集合は</a:t>
            </a:r>
            <a:r>
              <a:rPr kumimoji="1" lang="en-US" altLang="ja-JP" dirty="0" err="1" smtClean="0"/>
              <a:t>HPCUnit</a:t>
            </a:r>
            <a:r>
              <a:rPr kumimoji="1" lang="en-US" altLang="ja-JP" baseline="0" dirty="0" smtClean="0"/>
              <a:t> </a:t>
            </a:r>
            <a:r>
              <a:rPr kumimoji="1" lang="ja-JP" altLang="en-US" baseline="0" dirty="0" smtClean="0"/>
              <a:t>が提供する</a:t>
            </a:r>
            <a:r>
              <a:rPr kumimoji="1" lang="en-US" altLang="ja-JP" baseline="0" dirty="0" smtClean="0"/>
              <a:t>API</a:t>
            </a:r>
            <a:r>
              <a:rPr kumimoji="1" lang="ja-JP" altLang="en-US" baseline="0" dirty="0" smtClean="0"/>
              <a:t>で作成することができます。</a:t>
            </a:r>
            <a:endParaRPr kumimoji="1" lang="en-US" altLang="ja-JP" baseline="0" dirty="0" smtClean="0"/>
          </a:p>
          <a:p>
            <a:endParaRPr kumimoji="1" lang="en-US" altLang="ja-JP" baseline="0" dirty="0" smtClean="0"/>
          </a:p>
          <a:p>
            <a:r>
              <a:rPr kumimoji="1" lang="en-US" altLang="ja-JP" baseline="0" dirty="0" err="1" smtClean="0"/>
              <a:t>HPCUnit</a:t>
            </a:r>
            <a:r>
              <a:rPr kumimoji="1" lang="en-US" altLang="ja-JP" baseline="0" dirty="0" smtClean="0"/>
              <a:t> </a:t>
            </a:r>
            <a:r>
              <a:rPr kumimoji="1" lang="ja-JP" altLang="en-US" baseline="0" dirty="0" smtClean="0"/>
              <a:t>が持つ機能は以上の通りです。</a:t>
            </a:r>
            <a:endParaRPr kumimoji="1" lang="en-US" altLang="ja-JP" baseline="0" dirty="0" smtClean="0"/>
          </a:p>
          <a:p>
            <a:r>
              <a:rPr kumimoji="1" lang="ja-JP" altLang="en-US" baseline="0" dirty="0" smtClean="0"/>
              <a:t>現在は</a:t>
            </a:r>
            <a:r>
              <a:rPr kumimoji="1" lang="en-US" altLang="ja-JP" baseline="0" dirty="0" smtClean="0"/>
              <a:t> Java </a:t>
            </a:r>
            <a:r>
              <a:rPr kumimoji="1" lang="ja-JP" altLang="en-US" baseline="0" dirty="0" smtClean="0"/>
              <a:t>向けに</a:t>
            </a:r>
            <a:r>
              <a:rPr kumimoji="1" lang="en-US" altLang="ja-JP" baseline="0" dirty="0" smtClean="0"/>
              <a:t> </a:t>
            </a:r>
            <a:r>
              <a:rPr kumimoji="1" lang="en-US" altLang="ja-JP" baseline="0" dirty="0" err="1" smtClean="0"/>
              <a:t>AspectJ</a:t>
            </a:r>
            <a:r>
              <a:rPr kumimoji="1" lang="en-US" altLang="ja-JP" baseline="0" dirty="0" smtClean="0"/>
              <a:t> </a:t>
            </a:r>
            <a:r>
              <a:rPr kumimoji="1" lang="ja-JP" altLang="en-US" baseline="0" dirty="0" smtClean="0"/>
              <a:t>を利用して開発しています。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EDCB1-C326-9344-A405-DBB7946E0B8F}" type="slidenum">
              <a:rPr kumimoji="1" lang="ja-JP" altLang="en-US" smtClean="0"/>
              <a:t>11</a:t>
            </a:fld>
            <a:endParaRPr kumimoji="1" lang="ja-JP" altLang="en-US"/>
          </a:p>
        </p:txBody>
      </p:sp>
    </p:spTree>
    <p:extLst>
      <p:ext uri="{BB962C8B-B14F-4D97-AF65-F5344CB8AC3E}">
        <p14:creationId xmlns:p14="http://schemas.microsoft.com/office/powerpoint/2010/main" val="1044291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計算の抜け以外にも計算の重複をテストすることができます。</a:t>
            </a:r>
            <a:endParaRPr kumimoji="1" lang="en-US" altLang="ja-JP" dirty="0" smtClean="0"/>
          </a:p>
          <a:p>
            <a:endParaRPr kumimoji="1" lang="en-US" altLang="ja-JP" dirty="0" smtClean="0"/>
          </a:p>
          <a:p>
            <a:r>
              <a:rPr kumimoji="1" lang="ja-JP" altLang="en-US" dirty="0" smtClean="0"/>
              <a:t>例えば、行列積が作った集合と行列ベクトル積が創りだした集合との間に重複がないことは、</a:t>
            </a:r>
            <a:endParaRPr kumimoji="1" lang="en-US" altLang="ja-JP" dirty="0" smtClean="0"/>
          </a:p>
          <a:p>
            <a:r>
              <a:rPr kumimoji="1" lang="ja-JP" altLang="en-US" dirty="0" smtClean="0"/>
              <a:t>両者の積集合をとり、空集合と比較する事でテストできます。</a:t>
            </a:r>
            <a:endParaRPr kumimoji="1" lang="en-US" altLang="ja-JP" dirty="0" smtClean="0"/>
          </a:p>
          <a:p>
            <a:endParaRPr kumimoji="1" lang="en-US" altLang="ja-JP" dirty="0" smtClean="0"/>
          </a:p>
          <a:p>
            <a:r>
              <a:rPr kumimoji="1" lang="ja-JP" altLang="en-US" dirty="0" smtClean="0"/>
              <a:t>また、取得した集合が順序付きであることを利用すれば、依存関係の検査やプログラムの局所性の評価を</a:t>
            </a:r>
            <a:endParaRPr kumimoji="1" lang="en-US" altLang="ja-JP" dirty="0" smtClean="0"/>
          </a:p>
          <a:p>
            <a:r>
              <a:rPr kumimoji="1" lang="ja-JP" altLang="en-US" dirty="0" smtClean="0"/>
              <a:t>することができます</a:t>
            </a:r>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EDCB1-C326-9344-A405-DBB7946E0B8F}" type="slidenum">
              <a:rPr kumimoji="1" lang="ja-JP" altLang="en-US" smtClean="0"/>
              <a:t>12</a:t>
            </a:fld>
            <a:endParaRPr kumimoji="1" lang="ja-JP" altLang="en-US"/>
          </a:p>
        </p:txBody>
      </p:sp>
    </p:spTree>
    <p:extLst>
      <p:ext uri="{BB962C8B-B14F-4D97-AF65-F5344CB8AC3E}">
        <p14:creationId xmlns:p14="http://schemas.microsoft.com/office/powerpoint/2010/main" val="2224730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次は、</a:t>
            </a:r>
            <a:r>
              <a:rPr kumimoji="1" lang="en-US" altLang="ja-JP" dirty="0" smtClean="0"/>
              <a:t>GS</a:t>
            </a:r>
            <a:r>
              <a:rPr kumimoji="1" lang="ja-JP" altLang="en-US" dirty="0" smtClean="0"/>
              <a:t>法を例にしながら、</a:t>
            </a:r>
            <a:r>
              <a:rPr kumimoji="1" lang="en-US" altLang="ja-JP" dirty="0" err="1" smtClean="0"/>
              <a:t>HPCUnit</a:t>
            </a:r>
            <a:r>
              <a:rPr kumimoji="1" lang="ja-JP" altLang="en-US" dirty="0" smtClean="0"/>
              <a:t>が実際にどのようにプログラムをテストするのか説明したいと思います。</a:t>
            </a:r>
            <a:endParaRPr kumimoji="1" lang="en-US" altLang="ja-JP" dirty="0" smtClean="0"/>
          </a:p>
          <a:p>
            <a:endParaRPr kumimoji="1" lang="en-US" altLang="ja-JP" dirty="0" smtClean="0"/>
          </a:p>
          <a:p>
            <a:r>
              <a:rPr kumimoji="1" lang="ja-JP" altLang="en-US" dirty="0" smtClean="0"/>
              <a:t>今、左上の２つのファイルがテスト対象アプリケーションです。</a:t>
            </a:r>
            <a:endParaRPr kumimoji="1" lang="en-US" altLang="ja-JP" dirty="0" smtClean="0"/>
          </a:p>
          <a:p>
            <a:r>
              <a:rPr kumimoji="1" lang="ja-JP" altLang="en-US" dirty="0" smtClean="0"/>
              <a:t>これらのファイルは最適化された</a:t>
            </a:r>
            <a:r>
              <a:rPr kumimoji="1" lang="en-US" altLang="ja-JP" dirty="0" smtClean="0"/>
              <a:t>GS</a:t>
            </a:r>
            <a:r>
              <a:rPr kumimoji="1" lang="ja-JP" altLang="en-US" dirty="0" smtClean="0"/>
              <a:t>法のプログラムを表現しています。</a:t>
            </a:r>
            <a:endParaRPr kumimoji="1" lang="en-US" altLang="ja-JP" dirty="0" smtClean="0"/>
          </a:p>
          <a:p>
            <a:endParaRPr kumimoji="1" lang="en-US" altLang="ja-JP" dirty="0" smtClean="0"/>
          </a:p>
          <a:p>
            <a:r>
              <a:rPr kumimoji="1" lang="en-US" altLang="ja-JP" dirty="0" err="1" smtClean="0"/>
              <a:t>HPCUnit</a:t>
            </a:r>
            <a:r>
              <a:rPr kumimoji="1" lang="en-US" altLang="ja-JP" dirty="0" smtClean="0"/>
              <a:t> </a:t>
            </a:r>
            <a:r>
              <a:rPr kumimoji="1" lang="ja-JP" altLang="en-US" dirty="0" smtClean="0"/>
              <a:t>は対象アプリケーションを実際に実行し、指定されたパラメータ、ここでは</a:t>
            </a:r>
            <a:r>
              <a:rPr kumimoji="1" lang="en-US" altLang="ja-JP" dirty="0" smtClean="0"/>
              <a:t> </a:t>
            </a:r>
            <a:r>
              <a:rPr kumimoji="1" lang="en-US" altLang="ja-JP" dirty="0" err="1" smtClean="0"/>
              <a:t>i</a:t>
            </a:r>
            <a:r>
              <a:rPr kumimoji="1" lang="en-US" altLang="ja-JP" dirty="0" smtClean="0"/>
              <a:t>, j, k</a:t>
            </a:r>
            <a:r>
              <a:rPr kumimoji="1" lang="ja-JP" altLang="en-US" dirty="0" smtClean="0"/>
              <a:t>の変化を追跡し、</a:t>
            </a:r>
            <a:endParaRPr kumimoji="1" lang="en-US" altLang="ja-JP" dirty="0" smtClean="0"/>
          </a:p>
          <a:p>
            <a:r>
              <a:rPr kumimoji="1" lang="ja-JP" altLang="en-US" dirty="0" smtClean="0"/>
              <a:t>追跡結果をタプルの順序付き集合として取得、正解領域と比較する事で、対象アプリケーションをテストします。</a:t>
            </a:r>
            <a:endParaRPr kumimoji="1" lang="en-US" altLang="ja-JP" dirty="0" smtClean="0"/>
          </a:p>
          <a:p>
            <a:endParaRPr kumimoji="1" lang="en-US" altLang="ja-JP" dirty="0" smtClean="0"/>
          </a:p>
          <a:p>
            <a:r>
              <a:rPr kumimoji="1" lang="ja-JP" altLang="en-US" dirty="0" smtClean="0"/>
              <a:t>ユーザが記述するのは、２つのファイルです。</a:t>
            </a:r>
            <a:endParaRPr kumimoji="1" lang="en-US" altLang="ja-JP" dirty="0" smtClean="0"/>
          </a:p>
          <a:p>
            <a:endParaRPr kumimoji="1" lang="en-US" altLang="ja-JP" dirty="0" smtClean="0"/>
          </a:p>
          <a:p>
            <a:r>
              <a:rPr kumimoji="1" lang="ja-JP" altLang="en-US" dirty="0" smtClean="0"/>
              <a:t>１つ目のファイルには、パラメータの追跡方法が記述されます。</a:t>
            </a:r>
            <a:endParaRPr kumimoji="1" lang="en-US" altLang="ja-JP" dirty="0" smtClean="0"/>
          </a:p>
          <a:p>
            <a:r>
              <a:rPr kumimoji="1" lang="ja-JP" altLang="en-US" dirty="0" smtClean="0"/>
              <a:t>図中では、右の</a:t>
            </a:r>
            <a:r>
              <a:rPr kumimoji="1" lang="en-US" altLang="ja-JP" dirty="0" err="1" smtClean="0"/>
              <a:t>CollectingLog.aj</a:t>
            </a:r>
            <a:r>
              <a:rPr kumimoji="1" lang="ja-JP" altLang="en-US" dirty="0" smtClean="0"/>
              <a:t>がそのファイルに相当します。</a:t>
            </a:r>
            <a:endParaRPr kumimoji="1" lang="en-US" altLang="ja-JP" dirty="0" smtClean="0"/>
          </a:p>
          <a:p>
            <a:r>
              <a:rPr kumimoji="1" lang="ja-JP" altLang="en-US" dirty="0" smtClean="0"/>
              <a:t>このファイル中には具体的には、カーネル計算の指定と追跡するパラメータの指定が記述されます。</a:t>
            </a:r>
            <a:endParaRPr kumimoji="1" lang="en-US" altLang="ja-JP" dirty="0" smtClean="0"/>
          </a:p>
          <a:p>
            <a:r>
              <a:rPr kumimoji="1" lang="ja-JP" altLang="en-US" dirty="0" smtClean="0"/>
              <a:t>この例では、カーネル計算が</a:t>
            </a:r>
            <a:r>
              <a:rPr kumimoji="1" lang="en-US" altLang="ja-JP" dirty="0" smtClean="0"/>
              <a:t>kernel</a:t>
            </a:r>
            <a:r>
              <a:rPr kumimoji="1" lang="ja-JP" altLang="en-US" dirty="0" smtClean="0"/>
              <a:t>というメソッドであること、また追跡するパラメータが</a:t>
            </a:r>
            <a:r>
              <a:rPr kumimoji="1" lang="en-US" altLang="ja-JP" baseline="0" dirty="0" smtClean="0"/>
              <a:t> </a:t>
            </a:r>
            <a:r>
              <a:rPr kumimoji="1" lang="en-US" altLang="ja-JP" baseline="0" dirty="0" err="1" smtClean="0"/>
              <a:t>i</a:t>
            </a:r>
            <a:r>
              <a:rPr kumimoji="1" lang="en-US" altLang="ja-JP" baseline="0" dirty="0" smtClean="0"/>
              <a:t>, j, k </a:t>
            </a:r>
            <a:r>
              <a:rPr kumimoji="1" lang="ja-JP" altLang="en-US" baseline="0" dirty="0" smtClean="0"/>
              <a:t>であることが記述されています。</a:t>
            </a:r>
            <a:endParaRPr kumimoji="1" lang="en-US" altLang="ja-JP" baseline="0" dirty="0" smtClean="0"/>
          </a:p>
          <a:p>
            <a:endParaRPr kumimoji="1" lang="en-US" altLang="ja-JP" baseline="0" dirty="0" smtClean="0"/>
          </a:p>
          <a:p>
            <a:r>
              <a:rPr kumimoji="1" lang="ja-JP" altLang="en-US" baseline="0" dirty="0" smtClean="0"/>
              <a:t>２つ目のファイルには、追跡結果をどのように正解集合と比較するかが記述されます。</a:t>
            </a:r>
            <a:endParaRPr kumimoji="1" lang="en-US" altLang="ja-JP" baseline="0" dirty="0" smtClean="0"/>
          </a:p>
          <a:p>
            <a:r>
              <a:rPr kumimoji="1" lang="ja-JP" altLang="en-US" baseline="0" dirty="0" smtClean="0"/>
              <a:t>図中では、右の</a:t>
            </a:r>
            <a:r>
              <a:rPr kumimoji="1" lang="en-US" altLang="ja-JP" baseline="0" dirty="0" smtClean="0"/>
              <a:t> </a:t>
            </a:r>
            <a:r>
              <a:rPr kumimoji="1" lang="en-US" altLang="ja-JP" baseline="0" dirty="0" err="1" smtClean="0"/>
              <a:t>GSTest.java</a:t>
            </a:r>
            <a:r>
              <a:rPr kumimoji="1" lang="en-US" altLang="ja-JP" baseline="0" dirty="0" smtClean="0"/>
              <a:t> </a:t>
            </a:r>
            <a:r>
              <a:rPr kumimoji="1" lang="ja-JP" altLang="en-US" baseline="0" dirty="0" smtClean="0"/>
              <a:t>がそのファイルに相当します。</a:t>
            </a:r>
            <a:endParaRPr kumimoji="1" lang="en-US" altLang="ja-JP" baseline="0" dirty="0" smtClean="0"/>
          </a:p>
          <a:p>
            <a:r>
              <a:rPr kumimoji="1" lang="ja-JP" altLang="en-US" baseline="0" dirty="0" smtClean="0"/>
              <a:t>この例においては、行列積から生成された集合と行列ベクトル積によって生成された集合の和集合をとり、</a:t>
            </a:r>
            <a:endParaRPr kumimoji="1" lang="en-US" altLang="ja-JP" baseline="0" dirty="0" smtClean="0"/>
          </a:p>
          <a:p>
            <a:r>
              <a:rPr kumimoji="1" lang="ja-JP" altLang="en-US" baseline="0" dirty="0" smtClean="0"/>
              <a:t>その結果を正解領域と比較することで、対象アプリケーションに計算の抜けがないことを保証しています。</a:t>
            </a:r>
            <a:endParaRPr kumimoji="1" lang="en-US" altLang="ja-JP" baseline="0" dirty="0" smtClean="0"/>
          </a:p>
          <a:p>
            <a:endParaRPr kumimoji="1" lang="en-US" altLang="ja-JP" baseline="0" dirty="0" smtClean="0"/>
          </a:p>
          <a:p>
            <a:r>
              <a:rPr kumimoji="1" lang="ja-JP" altLang="en-US" baseline="0" dirty="0" smtClean="0"/>
              <a:t>この例では、計算の抜けのみ紹介していますが、</a:t>
            </a:r>
            <a:r>
              <a:rPr kumimoji="1" lang="en-US" altLang="ja-JP" baseline="0" dirty="0" err="1" smtClean="0"/>
              <a:t>HPCUnit</a:t>
            </a:r>
            <a:r>
              <a:rPr kumimoji="1" lang="en-US" altLang="ja-JP" baseline="0" dirty="0" smtClean="0"/>
              <a:t> </a:t>
            </a:r>
            <a:r>
              <a:rPr kumimoji="1" lang="ja-JP" altLang="en-US" baseline="0" dirty="0" smtClean="0"/>
              <a:t>はもっと多くの種類のテストを行う事ができます。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B6596D9-3A29-6440-9C77-E037099B3D23}" type="slidenum">
              <a:rPr kumimoji="1" lang="ja-JP" altLang="en-US" smtClean="0"/>
              <a:t>13</a:t>
            </a:fld>
            <a:endParaRPr kumimoji="1" lang="ja-JP" altLang="en-US"/>
          </a:p>
        </p:txBody>
      </p:sp>
    </p:spTree>
    <p:extLst>
      <p:ext uri="{BB962C8B-B14F-4D97-AF65-F5344CB8AC3E}">
        <p14:creationId xmlns:p14="http://schemas.microsoft.com/office/powerpoint/2010/main" val="294870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2374F3-63DA-4049-91A0-3D93657B95E2}" type="slidenum">
              <a:rPr kumimoji="1" lang="ja-JP" altLang="en-US" smtClean="0"/>
              <a:t>17</a:t>
            </a:fld>
            <a:endParaRPr kumimoji="1" lang="ja-JP" altLang="en-US"/>
          </a:p>
        </p:txBody>
      </p:sp>
    </p:spTree>
    <p:extLst>
      <p:ext uri="{BB962C8B-B14F-4D97-AF65-F5344CB8AC3E}">
        <p14:creationId xmlns:p14="http://schemas.microsoft.com/office/powerpoint/2010/main" val="2672163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グラフ見せた方がわかりやすいな</a:t>
            </a:r>
            <a:endParaRPr kumimoji="1" lang="en-US" altLang="ja-JP" dirty="0" smtClean="0"/>
          </a:p>
          <a:p>
            <a:r>
              <a:rPr kumimoji="1" lang="ja-JP" altLang="en-US" dirty="0" smtClean="0"/>
              <a:t>行列書き込み</a:t>
            </a:r>
            <a:r>
              <a:rPr kumimoji="1" lang="en-US" altLang="ja-JP" dirty="0" smtClean="0"/>
              <a:t> 30 % </a:t>
            </a:r>
          </a:p>
          <a:p>
            <a:r>
              <a:rPr kumimoji="1" lang="ja-JP" altLang="en-US" dirty="0" smtClean="0"/>
              <a:t>カーネル計算</a:t>
            </a:r>
            <a:r>
              <a:rPr kumimoji="1" lang="en-US" altLang="ja-JP" dirty="0" smtClean="0"/>
              <a:t> 50 %</a:t>
            </a:r>
          </a:p>
          <a:p>
            <a:r>
              <a:rPr kumimoji="1" lang="ja-JP" altLang="en-US" dirty="0" smtClean="0"/>
              <a:t>行列読み込み</a:t>
            </a:r>
            <a:r>
              <a:rPr kumimoji="1" lang="en-US" altLang="ja-JP" dirty="0" smtClean="0"/>
              <a:t> 120 %</a:t>
            </a:r>
          </a:p>
          <a:p>
            <a:endParaRPr kumimoji="1" lang="en-US" altLang="ja-JP" dirty="0" smtClean="0"/>
          </a:p>
          <a:p>
            <a:r>
              <a:rPr kumimoji="1" lang="ja-JP" altLang="en-US" dirty="0" smtClean="0"/>
              <a:t>データをとればとるほどオーバーヘッドは増えるけど</a:t>
            </a:r>
            <a:r>
              <a:rPr kumimoji="1" lang="en-US" altLang="ja-JP" dirty="0" smtClean="0"/>
              <a:t>, </a:t>
            </a:r>
            <a:r>
              <a:rPr kumimoji="1" lang="ja-JP" altLang="en-US" dirty="0" smtClean="0"/>
              <a:t>使えないほど大きなオーバーヘッドがかかるわけではありませんでした</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782374F3-63DA-4049-91A0-3D93657B95E2}" type="slidenum">
              <a:rPr kumimoji="1" lang="ja-JP" altLang="en-US" smtClean="0"/>
              <a:t>19</a:t>
            </a:fld>
            <a:endParaRPr kumimoji="1" lang="ja-JP" altLang="en-US"/>
          </a:p>
        </p:txBody>
      </p:sp>
    </p:spTree>
    <p:extLst>
      <p:ext uri="{BB962C8B-B14F-4D97-AF65-F5344CB8AC3E}">
        <p14:creationId xmlns:p14="http://schemas.microsoft.com/office/powerpoint/2010/main" val="2568511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2374F3-63DA-4049-91A0-3D93657B95E2}" type="slidenum">
              <a:rPr kumimoji="1" lang="ja-JP" altLang="en-US" smtClean="0"/>
              <a:t>20</a:t>
            </a:fld>
            <a:endParaRPr kumimoji="1" lang="ja-JP" altLang="en-US"/>
          </a:p>
        </p:txBody>
      </p:sp>
    </p:spTree>
    <p:extLst>
      <p:ext uri="{BB962C8B-B14F-4D97-AF65-F5344CB8AC3E}">
        <p14:creationId xmlns:p14="http://schemas.microsoft.com/office/powerpoint/2010/main" val="36380070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抜けている話</a:t>
            </a:r>
            <a:endParaRPr kumimoji="1" lang="en-US" altLang="ja-JP" dirty="0" smtClean="0"/>
          </a:p>
          <a:p>
            <a:r>
              <a:rPr kumimoji="1" lang="ja-JP" altLang="ja-JP" dirty="0" smtClean="0"/>
              <a:t>　</a:t>
            </a:r>
            <a:r>
              <a:rPr kumimoji="1" lang="ja-JP" altLang="en-US" dirty="0" smtClean="0"/>
              <a:t>他の２つの実験</a:t>
            </a:r>
            <a:endParaRPr kumimoji="1" lang="en-US" altLang="ja-JP" dirty="0" smtClean="0"/>
          </a:p>
          <a:p>
            <a:r>
              <a:rPr kumimoji="1" lang="ja-JP" altLang="ja-JP" dirty="0" smtClean="0"/>
              <a:t>　</a:t>
            </a:r>
            <a:r>
              <a:rPr kumimoji="1" lang="ja-JP" altLang="ja-JP" baseline="0" dirty="0" smtClean="0"/>
              <a:t>　</a:t>
            </a:r>
            <a:r>
              <a:rPr kumimoji="1" lang="en-US" altLang="ja-JP" baseline="0" dirty="0" smtClean="0"/>
              <a:t>DSL</a:t>
            </a:r>
            <a:r>
              <a:rPr kumimoji="1" lang="ja-JP" altLang="en-US" baseline="0" dirty="0" smtClean="0"/>
              <a:t>の生産性</a:t>
            </a:r>
            <a:endParaRPr kumimoji="1" lang="en-US" altLang="ja-JP" dirty="0" smtClean="0"/>
          </a:p>
          <a:p>
            <a:r>
              <a:rPr kumimoji="1" lang="ja-JP" altLang="ja-JP" dirty="0" smtClean="0"/>
              <a:t>　</a:t>
            </a:r>
            <a:r>
              <a:rPr kumimoji="1" lang="ja-JP" altLang="en-US" dirty="0" smtClean="0"/>
              <a:t>通常のテストとの共存</a:t>
            </a:r>
            <a:endParaRPr kumimoji="1" lang="en-US" altLang="ja-JP" dirty="0" smtClean="0"/>
          </a:p>
          <a:p>
            <a:r>
              <a:rPr kumimoji="1" lang="ja-JP" altLang="ja-JP" dirty="0" smtClean="0"/>
              <a:t>　</a:t>
            </a:r>
            <a:r>
              <a:rPr kumimoji="1" lang="ja-JP" altLang="en-US" dirty="0" smtClean="0"/>
              <a:t>カーネル計算の実行抑制</a:t>
            </a:r>
            <a:endParaRPr kumimoji="1" lang="en-US" altLang="ja-JP" dirty="0" smtClean="0"/>
          </a:p>
          <a:p>
            <a:endParaRPr kumimoji="1" lang="en-US" altLang="ja-JP" dirty="0" smtClean="0"/>
          </a:p>
          <a:p>
            <a:r>
              <a:rPr kumimoji="1" lang="ja-JP" altLang="en-US" dirty="0" smtClean="0"/>
              <a:t>入らないよ</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82374F3-63DA-4049-91A0-3D93657B95E2}" type="slidenum">
              <a:rPr kumimoji="1" lang="ja-JP" altLang="en-US" smtClean="0"/>
              <a:t>21</a:t>
            </a:fld>
            <a:endParaRPr kumimoji="1" lang="ja-JP" altLang="en-US"/>
          </a:p>
        </p:txBody>
      </p:sp>
    </p:spTree>
    <p:extLst>
      <p:ext uri="{BB962C8B-B14F-4D97-AF65-F5344CB8AC3E}">
        <p14:creationId xmlns:p14="http://schemas.microsoft.com/office/powerpoint/2010/main" val="3190978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科学技術計算プログラマーを手助けしたいという思いがあります。</a:t>
            </a:r>
            <a:endParaRPr kumimoji="1" lang="en-US" altLang="ja-JP" dirty="0" smtClean="0"/>
          </a:p>
          <a:p>
            <a:r>
              <a:rPr kumimoji="1" lang="ja-JP" altLang="en-US" dirty="0" smtClean="0"/>
              <a:t>現在、科学技術計算プログラムのバグ検出は難しい作業となっています。</a:t>
            </a:r>
            <a:endParaRPr kumimoji="1" lang="en-US" altLang="ja-JP" dirty="0" smtClean="0"/>
          </a:p>
          <a:p>
            <a:r>
              <a:rPr kumimoji="1" lang="ja-JP" altLang="en-US" dirty="0" smtClean="0"/>
              <a:t>なぜならば、実行性能向上のためにプログラムに様々な最適化が施され、プログラムが複雑化しているためです。</a:t>
            </a:r>
            <a:endParaRPr kumimoji="1" lang="en-US" altLang="ja-JP" dirty="0" smtClean="0"/>
          </a:p>
          <a:p>
            <a:endParaRPr kumimoji="1" lang="en-US" altLang="ja-JP" dirty="0" smtClean="0"/>
          </a:p>
          <a:p>
            <a:r>
              <a:rPr kumimoji="1" lang="ja-JP" altLang="en-US" dirty="0" smtClean="0"/>
              <a:t>実際の科学技術計算プログラマー、東京大学や大阪大学の研究者に話を聞いてみると、</a:t>
            </a:r>
            <a:endParaRPr kumimoji="1" lang="en-US" altLang="ja-JP" dirty="0" smtClean="0"/>
          </a:p>
          <a:p>
            <a:r>
              <a:rPr kumimoji="1" lang="ja-JP" altLang="en-US" dirty="0" smtClean="0"/>
              <a:t>「実行はできるんだけど、計算結果が合わない場合、どこが間違っているかわからなくて困る。</a:t>
            </a:r>
            <a:endParaRPr kumimoji="1" lang="en-US" altLang="ja-JP" dirty="0" smtClean="0"/>
          </a:p>
          <a:p>
            <a:r>
              <a:rPr kumimoji="1" lang="ja-JP" altLang="en-US" dirty="0" smtClean="0"/>
              <a:t>現在は、計算結果を見て、物理的勘によってバグを検出している。」</a:t>
            </a:r>
            <a:endParaRPr kumimoji="1" lang="en-US" altLang="ja-JP" dirty="0" smtClean="0"/>
          </a:p>
          <a:p>
            <a:r>
              <a:rPr kumimoji="1" lang="ja-JP" altLang="en-US" dirty="0" smtClean="0"/>
              <a:t>といった話が聞かれ、バグ検出のサポートが十分でないという事がわかりました。</a:t>
            </a:r>
            <a:endParaRPr kumimoji="1" lang="en-US" altLang="ja-JP" dirty="0" smtClean="0"/>
          </a:p>
          <a:p>
            <a:endParaRPr kumimoji="1" lang="en-US" altLang="ja-JP" dirty="0" smtClean="0"/>
          </a:p>
          <a:p>
            <a:r>
              <a:rPr kumimoji="1" lang="ja-JP" altLang="en-US" dirty="0" smtClean="0"/>
              <a:t>また、聞くだけでなく、私自身も</a:t>
            </a:r>
            <a:r>
              <a:rPr kumimoji="1" lang="en-US" altLang="ja-JP" dirty="0" smtClean="0"/>
              <a:t> RSDFT</a:t>
            </a:r>
            <a:r>
              <a:rPr kumimoji="1" lang="en-US" altLang="ja-JP" baseline="0" dirty="0" smtClean="0"/>
              <a:t> </a:t>
            </a:r>
            <a:r>
              <a:rPr kumimoji="1" lang="ja-JP" altLang="en-US" baseline="0" dirty="0" smtClean="0"/>
              <a:t>という物理シュミレーションソフトウェアのポート作業を通じて、</a:t>
            </a:r>
            <a:endParaRPr kumimoji="1" lang="en-US" altLang="ja-JP" baseline="0" dirty="0" smtClean="0"/>
          </a:p>
          <a:p>
            <a:r>
              <a:rPr kumimoji="1" lang="ja-JP" altLang="en-US" baseline="0" dirty="0" smtClean="0"/>
              <a:t>科学技術計算プログラムを作ることの難しさ、バグの混入のしやすさを体感しました。</a:t>
            </a:r>
            <a:endParaRPr kumimoji="1" lang="en-US" altLang="ja-JP" baseline="0" dirty="0" smtClean="0"/>
          </a:p>
          <a:p>
            <a:endParaRPr kumimoji="1" lang="en-US" altLang="ja-JP" baseline="0" dirty="0" smtClean="0"/>
          </a:p>
          <a:p>
            <a:r>
              <a:rPr kumimoji="1" lang="ja-JP" altLang="en-US" baseline="0" dirty="0" smtClean="0"/>
              <a:t>我々は、これらヒアリングや実体験を踏まえ、</a:t>
            </a:r>
            <a:endParaRPr kumimoji="1" lang="en-US" altLang="ja-JP" baseline="0" dirty="0" smtClean="0"/>
          </a:p>
          <a:p>
            <a:r>
              <a:rPr kumimoji="1" lang="ja-JP" altLang="en-US" baseline="0" dirty="0" smtClean="0"/>
              <a:t>科学技術計算プログラムでどんなバグが発生しているのか？</a:t>
            </a:r>
            <a:endParaRPr kumimoji="1" lang="en-US" altLang="ja-JP" baseline="0" dirty="0" smtClean="0"/>
          </a:p>
          <a:p>
            <a:r>
              <a:rPr kumimoji="1" lang="ja-JP" altLang="en-US" baseline="0" dirty="0" smtClean="0"/>
              <a:t>なぜバグが発生しているのか？考えました。</a:t>
            </a:r>
            <a:endParaRPr kumimoji="1" lang="en-US" altLang="ja-JP" baseline="0" dirty="0" smtClean="0"/>
          </a:p>
          <a:p>
            <a:r>
              <a:rPr kumimoji="1" lang="ja-JP" altLang="en-US" baseline="0" dirty="0" smtClean="0"/>
              <a:t>その結果、ある最適化が原因ナノではないかという結論にいたりました。</a:t>
            </a:r>
            <a:endParaRPr kumimoji="1" lang="en-US" altLang="ja-JP" baseline="0" dirty="0" smtClean="0"/>
          </a:p>
          <a:p>
            <a:endParaRPr kumimoji="1" lang="en-US" altLang="ja-JP" baseline="0" dirty="0" smtClean="0"/>
          </a:p>
          <a:p>
            <a:endParaRPr kumimoji="1" lang="en-US" altLang="ja-JP" baseline="0"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782374F3-63DA-4049-91A0-3D93657B95E2}" type="slidenum">
              <a:rPr kumimoji="1" lang="ja-JP" altLang="en-US" smtClean="0"/>
              <a:t>2</a:t>
            </a:fld>
            <a:endParaRPr kumimoji="1" lang="ja-JP" altLang="en-US"/>
          </a:p>
        </p:txBody>
      </p:sp>
    </p:spTree>
    <p:extLst>
      <p:ext uri="{BB962C8B-B14F-4D97-AF65-F5344CB8AC3E}">
        <p14:creationId xmlns:p14="http://schemas.microsoft.com/office/powerpoint/2010/main" val="632310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r>
              <a:rPr kumimoji="1" lang="ja-JP" altLang="en-US" dirty="0" smtClean="0"/>
              <a:t>それは計算の分割と呼ばれるものです。</a:t>
            </a:r>
            <a:endParaRPr kumimoji="1" lang="en-US" altLang="ja-JP" dirty="0" smtClean="0"/>
          </a:p>
          <a:p>
            <a:r>
              <a:rPr kumimoji="1" lang="ja-JP" altLang="en-US" dirty="0" smtClean="0"/>
              <a:t>計算の分割の例として、</a:t>
            </a:r>
            <a:r>
              <a:rPr kumimoji="1" lang="en-US" altLang="ja-JP" dirty="0" smtClean="0"/>
              <a:t> for </a:t>
            </a:r>
            <a:r>
              <a:rPr kumimoji="1" lang="ja-JP" altLang="en-US" dirty="0" smtClean="0"/>
              <a:t>ループを分割することを考えたいと思います。</a:t>
            </a:r>
            <a:endParaRPr kumimoji="1" lang="en-US" altLang="ja-JP" dirty="0" smtClean="0"/>
          </a:p>
          <a:p>
            <a:r>
              <a:rPr kumimoji="1" lang="ja-JP" altLang="en-US" dirty="0" smtClean="0"/>
              <a:t>今、右上のような二重</a:t>
            </a:r>
            <a:r>
              <a:rPr kumimoji="1" lang="en-US" altLang="ja-JP" dirty="0" smtClean="0"/>
              <a:t> for </a:t>
            </a:r>
            <a:r>
              <a:rPr kumimoji="1" lang="ja-JP" altLang="en-US" dirty="0" smtClean="0"/>
              <a:t>ループを用いたプログラムがあるとします。</a:t>
            </a:r>
            <a:endParaRPr kumimoji="1" lang="en-US" altLang="ja-JP" dirty="0" smtClean="0"/>
          </a:p>
          <a:p>
            <a:r>
              <a:rPr kumimoji="1" lang="ja-JP" altLang="en-US" dirty="0" smtClean="0"/>
              <a:t>このプログラムを効率良く実行する方法がいくつか知られています。</a:t>
            </a:r>
            <a:endParaRPr kumimoji="1" lang="en-US" altLang="ja-JP" dirty="0" smtClean="0"/>
          </a:p>
          <a:p>
            <a:r>
              <a:rPr kumimoji="1" lang="ja-JP" altLang="en-US" dirty="0" smtClean="0"/>
              <a:t>１つ目は計算順序を変更することで、キャッシュヒット率を向上させる方法です。</a:t>
            </a:r>
            <a:endParaRPr kumimoji="1" lang="en-US" altLang="ja-JP" dirty="0" smtClean="0"/>
          </a:p>
          <a:p>
            <a:r>
              <a:rPr kumimoji="1" lang="ja-JP" altLang="en-US" dirty="0" smtClean="0"/>
              <a:t>代表的には行列積におけるブロック化があげられます。</a:t>
            </a:r>
            <a:endParaRPr kumimoji="1" lang="en-US" altLang="ja-JP" dirty="0" smtClean="0"/>
          </a:p>
          <a:p>
            <a:endParaRPr kumimoji="1" lang="en-US" altLang="ja-JP" dirty="0" smtClean="0"/>
          </a:p>
          <a:p>
            <a:r>
              <a:rPr kumimoji="1" lang="ja-JP" altLang="en-US" dirty="0" smtClean="0"/>
              <a:t>２つ目は</a:t>
            </a:r>
            <a:r>
              <a:rPr kumimoji="1" lang="en-US" altLang="ja-JP" dirty="0" smtClean="0"/>
              <a:t>MPI</a:t>
            </a:r>
            <a:r>
              <a:rPr kumimoji="1" lang="ja-JP" altLang="en-US" dirty="0" smtClean="0"/>
              <a:t>などに代表される並列分散実行です。</a:t>
            </a:r>
            <a:endParaRPr kumimoji="1" lang="en-US" altLang="ja-JP" dirty="0" smtClean="0"/>
          </a:p>
          <a:p>
            <a:r>
              <a:rPr kumimoji="1" lang="ja-JP" altLang="en-US" dirty="0" smtClean="0"/>
              <a:t>複数の計算ノードで分担して計算をすることで実行性能を高める事ができます。</a:t>
            </a:r>
            <a:endParaRPr kumimoji="1" lang="en-US" altLang="ja-JP" dirty="0" smtClean="0"/>
          </a:p>
          <a:p>
            <a:endParaRPr kumimoji="1" lang="en-US" altLang="ja-JP" dirty="0" smtClean="0"/>
          </a:p>
          <a:p>
            <a:r>
              <a:rPr kumimoji="1" lang="ja-JP" altLang="en-US" dirty="0" smtClean="0"/>
              <a:t>３つ目は、</a:t>
            </a:r>
            <a:r>
              <a:rPr kumimoji="1" lang="en-US" altLang="ja-JP" dirty="0" smtClean="0"/>
              <a:t>GPGPU </a:t>
            </a:r>
            <a:r>
              <a:rPr kumimoji="1" lang="ja-JP" altLang="en-US" dirty="0" smtClean="0"/>
              <a:t>などの計算のオフロードです。</a:t>
            </a:r>
            <a:endParaRPr kumimoji="1" lang="en-US" altLang="ja-JP" dirty="0" smtClean="0"/>
          </a:p>
          <a:p>
            <a:r>
              <a:rPr kumimoji="1" lang="ja-JP" altLang="en-US" dirty="0" smtClean="0"/>
              <a:t>この方法では、計算の一部を実行性能の高い</a:t>
            </a:r>
            <a:r>
              <a:rPr kumimoji="1" lang="en-US" altLang="ja-JP" dirty="0" smtClean="0"/>
              <a:t>GPU</a:t>
            </a:r>
            <a:r>
              <a:rPr kumimoji="1" lang="ja-JP" altLang="en-US" dirty="0" smtClean="0"/>
              <a:t>などのアクセラレータに委譲することで実行性能を高めることができます。</a:t>
            </a:r>
            <a:endParaRPr kumimoji="1" lang="en-US" altLang="ja-JP" dirty="0" smtClean="0"/>
          </a:p>
          <a:p>
            <a:endParaRPr kumimoji="1" lang="en-US" altLang="ja-JP" dirty="0" smtClean="0"/>
          </a:p>
          <a:p>
            <a:r>
              <a:rPr kumimoji="1" lang="ja-JP" altLang="en-US" dirty="0" smtClean="0"/>
              <a:t>このような計算の分割は科学技術ではよく用いられる最適化です。</a:t>
            </a:r>
            <a:endParaRPr kumimoji="1" lang="en-US" altLang="ja-JP" dirty="0" smtClean="0"/>
          </a:p>
          <a:p>
            <a:r>
              <a:rPr kumimoji="1" lang="ja-JP" altLang="en-US" dirty="0" smtClean="0"/>
              <a:t>なぜならば、科学技術計算のプログラムは右上のプログラムのように、</a:t>
            </a:r>
            <a:endParaRPr kumimoji="1" lang="en-US" altLang="ja-JP" dirty="0" smtClean="0"/>
          </a:p>
          <a:p>
            <a:r>
              <a:rPr kumimoji="1" lang="ja-JP" altLang="en-US" dirty="0" smtClean="0"/>
              <a:t>中心となる計算があり、それを何度も呼び出す形になっていることが多いためです。</a:t>
            </a:r>
            <a:endParaRPr kumimoji="1" lang="en-US" altLang="ja-JP" dirty="0" smtClean="0"/>
          </a:p>
          <a:p>
            <a:endParaRPr kumimoji="1" lang="en-US" altLang="ja-JP" dirty="0" smtClean="0"/>
          </a:p>
          <a:p>
            <a:r>
              <a:rPr kumimoji="1" lang="ja-JP" altLang="en-US" dirty="0" smtClean="0"/>
              <a:t>この計算の分割は実行性能の面ではとても大切ですが、</a:t>
            </a:r>
            <a:endParaRPr kumimoji="1" lang="en-US" altLang="ja-JP" dirty="0" smtClean="0"/>
          </a:p>
          <a:p>
            <a:r>
              <a:rPr kumimoji="1" lang="ja-JP" altLang="en-US" dirty="0" smtClean="0"/>
              <a:t>一方でバグの温床になっていると考えました。</a:t>
            </a:r>
            <a:endParaRPr kumimoji="1" lang="en-US" altLang="ja-JP" dirty="0" smtClean="0"/>
          </a:p>
          <a:p>
            <a:r>
              <a:rPr kumimoji="1" lang="ja-JP" altLang="en-US" dirty="0" smtClean="0"/>
              <a:t>計算の分割をプログラムに施すと、プログラムが計算する空間が複数に</a:t>
            </a:r>
            <a:endParaRPr kumimoji="1" lang="en-US" altLang="ja-JP" dirty="0" smtClean="0"/>
          </a:p>
          <a:p>
            <a:r>
              <a:rPr kumimoji="1" lang="ja-JP" altLang="en-US" dirty="0" smtClean="0"/>
              <a:t>分割されてしまい、誤った範囲指定や順序指定を誘発しやすくなってしまいます。</a:t>
            </a:r>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EDCB1-C326-9344-A405-DBB7946E0B8F}" type="slidenum">
              <a:rPr kumimoji="1" lang="ja-JP" altLang="en-US" smtClean="0"/>
              <a:t>3</a:t>
            </a:fld>
            <a:endParaRPr kumimoji="1" lang="ja-JP" altLang="en-US"/>
          </a:p>
        </p:txBody>
      </p:sp>
    </p:spTree>
    <p:extLst>
      <p:ext uri="{BB962C8B-B14F-4D97-AF65-F5344CB8AC3E}">
        <p14:creationId xmlns:p14="http://schemas.microsoft.com/office/powerpoint/2010/main" val="308991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r>
              <a:rPr kumimoji="1" lang="ja-JP" altLang="en-US" dirty="0" smtClean="0"/>
              <a:t>ここからは、具体例をあげ、より詳しくバグが発生する理由を説明したいと思います。</a:t>
            </a:r>
            <a:endParaRPr kumimoji="1" lang="en-US" altLang="ja-JP" dirty="0" smtClean="0"/>
          </a:p>
          <a:p>
            <a:r>
              <a:rPr kumimoji="1" lang="ja-JP" altLang="en-US" dirty="0" smtClean="0"/>
              <a:t>例にあげるのは、私がポート作業をしていた、物理シミュレーションソフトウェア</a:t>
            </a:r>
            <a:r>
              <a:rPr kumimoji="1" lang="en-US" altLang="ja-JP" dirty="0" smtClean="0"/>
              <a:t> RSDFT </a:t>
            </a:r>
            <a:r>
              <a:rPr kumimoji="1" lang="ja-JP" altLang="en-US" dirty="0" smtClean="0"/>
              <a:t>の中核モジュールである</a:t>
            </a:r>
            <a:r>
              <a:rPr kumimoji="1" lang="en-US" altLang="ja-JP" dirty="0" smtClean="0"/>
              <a:t> </a:t>
            </a:r>
            <a:r>
              <a:rPr kumimoji="1" lang="ja-JP" altLang="en-US" dirty="0" smtClean="0"/>
              <a:t>グラムシュミットの正規直交化法です。</a:t>
            </a:r>
            <a:endParaRPr kumimoji="1" lang="en-US" altLang="ja-JP" dirty="0" smtClean="0"/>
          </a:p>
          <a:p>
            <a:r>
              <a:rPr kumimoji="1" lang="ja-JP" altLang="en-US" dirty="0" smtClean="0"/>
              <a:t>グラムシュミットの正規直交化法を何回も言うのは辛いので、以後</a:t>
            </a:r>
            <a:r>
              <a:rPr kumimoji="1" lang="en-US" altLang="ja-JP" dirty="0" smtClean="0"/>
              <a:t> GS </a:t>
            </a:r>
            <a:r>
              <a:rPr kumimoji="1" lang="ja-JP" altLang="en-US" dirty="0" smtClean="0"/>
              <a:t>法と呼ばせていただきます。</a:t>
            </a:r>
            <a:endParaRPr kumimoji="1" lang="en-US" altLang="ja-JP" dirty="0" smtClean="0"/>
          </a:p>
          <a:p>
            <a:endParaRPr kumimoji="1" lang="en-US" altLang="ja-JP" dirty="0" smtClean="0"/>
          </a:p>
          <a:p>
            <a:r>
              <a:rPr kumimoji="1" lang="en-US" altLang="ja-JP" dirty="0" smtClean="0"/>
              <a:t>RSDFT</a:t>
            </a:r>
            <a:r>
              <a:rPr kumimoji="1" lang="en-US" altLang="ja-JP" baseline="0" dirty="0" smtClean="0"/>
              <a:t> </a:t>
            </a:r>
            <a:r>
              <a:rPr kumimoji="1" lang="ja-JP" altLang="en-US" baseline="0" dirty="0" smtClean="0"/>
              <a:t>は</a:t>
            </a:r>
            <a:r>
              <a:rPr kumimoji="1" lang="en-US" altLang="ja-JP" baseline="0" dirty="0" smtClean="0"/>
              <a:t> 2011</a:t>
            </a:r>
            <a:r>
              <a:rPr kumimoji="1" lang="ja-JP" altLang="en-US" baseline="0" dirty="0" smtClean="0"/>
              <a:t>年のゴードン・ベル賞を受賞したソフトウェアであり、</a:t>
            </a:r>
            <a:endParaRPr kumimoji="1" lang="en-US" altLang="ja-JP" baseline="0" dirty="0" smtClean="0"/>
          </a:p>
          <a:p>
            <a:r>
              <a:rPr kumimoji="1" lang="ja-JP" altLang="en-US" baseline="0" dirty="0" smtClean="0"/>
              <a:t>物理シミュレーションを既存手法よりも高速に行う事ができます。</a:t>
            </a:r>
            <a:endParaRPr kumimoji="1" lang="en-US" altLang="ja-JP" baseline="0" dirty="0" smtClean="0"/>
          </a:p>
          <a:p>
            <a:endParaRPr kumimoji="1" lang="en-US" altLang="ja-JP" baseline="0" dirty="0"/>
          </a:p>
          <a:p>
            <a:r>
              <a:rPr kumimoji="1" lang="ja-JP" altLang="en-US" baseline="0" dirty="0" smtClean="0"/>
              <a:t>この高速化は計算の分割によって実現されています。</a:t>
            </a:r>
            <a:endParaRPr kumimoji="1" lang="en-US" altLang="ja-JP" baseline="0" dirty="0" smtClean="0"/>
          </a:p>
          <a:p>
            <a:r>
              <a:rPr kumimoji="1" lang="ja-JP" altLang="en-US" baseline="0" dirty="0" smtClean="0"/>
              <a:t>具体的には２つの最適化を施しています。</a:t>
            </a:r>
            <a:endParaRPr kumimoji="1" lang="en-US" altLang="ja-JP" baseline="0" dirty="0" smtClean="0"/>
          </a:p>
          <a:p>
            <a:r>
              <a:rPr kumimoji="1" lang="ja-JP" altLang="en-US" baseline="0" dirty="0" smtClean="0"/>
              <a:t>１つ目は、計算の順序を変更し、一部の計算をより局所性の高い、行列積や行列ベクトル積などの計算に変換しています。</a:t>
            </a:r>
            <a:endParaRPr kumimoji="1" lang="en-US" altLang="ja-JP" baseline="0" dirty="0" smtClean="0"/>
          </a:p>
          <a:p>
            <a:r>
              <a:rPr kumimoji="1" lang="ja-JP" altLang="en-US" baseline="0" dirty="0" smtClean="0"/>
              <a:t>２つ目は、</a:t>
            </a:r>
            <a:r>
              <a:rPr kumimoji="1" lang="en-US" altLang="ja-JP" baseline="0" dirty="0" smtClean="0"/>
              <a:t>MPI </a:t>
            </a:r>
            <a:r>
              <a:rPr kumimoji="1" lang="ja-JP" altLang="en-US" baseline="0" dirty="0" smtClean="0"/>
              <a:t>を利用した並列分散実行を取り入れています。</a:t>
            </a:r>
            <a:endParaRPr kumimoji="1" lang="en-US" altLang="ja-JP" baseline="0" dirty="0" smtClean="0"/>
          </a:p>
          <a:p>
            <a:endParaRPr kumimoji="1" lang="en-US" altLang="ja-JP" baseline="0" dirty="0" smtClean="0"/>
          </a:p>
          <a:p>
            <a:r>
              <a:rPr kumimoji="1" lang="en-US" altLang="ja-JP" baseline="0" dirty="0" smtClean="0"/>
              <a:t>RSDFT </a:t>
            </a:r>
            <a:r>
              <a:rPr kumimoji="1" lang="ja-JP" altLang="en-US" baseline="0" dirty="0" smtClean="0"/>
              <a:t>の</a:t>
            </a:r>
            <a:r>
              <a:rPr kumimoji="1" lang="en-US" altLang="ja-JP" baseline="0" dirty="0" smtClean="0"/>
              <a:t> GS </a:t>
            </a:r>
            <a:r>
              <a:rPr kumimoji="1" lang="ja-JP" altLang="en-US" baseline="0" dirty="0" smtClean="0"/>
              <a:t>法はこれらの最適化によって高速化を達成しているわけですが、</a:t>
            </a:r>
            <a:endParaRPr kumimoji="1" lang="en-US" altLang="ja-JP" baseline="0" dirty="0" smtClean="0"/>
          </a:p>
          <a:p>
            <a:r>
              <a:rPr kumimoji="1" lang="ja-JP" altLang="en-US" baseline="0" dirty="0" smtClean="0"/>
              <a:t>一方で、プログラムがとても複雑化しており、バグが混入しやすい状況にあります。</a:t>
            </a:r>
            <a:endParaRPr kumimoji="1" lang="en-US" altLang="ja-JP" baseline="0" dirty="0" smtClean="0"/>
          </a:p>
          <a:p>
            <a:r>
              <a:rPr kumimoji="1" lang="ja-JP" altLang="en-US" baseline="0" dirty="0" smtClean="0"/>
              <a:t>では、なぜ計算の分割の最適化を施した後の</a:t>
            </a:r>
            <a:r>
              <a:rPr kumimoji="1" lang="en-US" altLang="ja-JP" baseline="0" dirty="0" smtClean="0"/>
              <a:t>GS </a:t>
            </a:r>
            <a:r>
              <a:rPr kumimoji="1" lang="ja-JP" altLang="en-US" baseline="0" dirty="0" smtClean="0"/>
              <a:t>法が複雑化しているのかを説明したいと思います。</a:t>
            </a:r>
            <a:endParaRPr kumimoji="1" lang="en-US" altLang="ja-JP" baseline="0" dirty="0" smtClean="0"/>
          </a:p>
          <a:p>
            <a:endParaRPr kumimoji="1" lang="en-US" altLang="ja-JP" baseline="0" dirty="0" smtClean="0"/>
          </a:p>
          <a:p>
            <a:endParaRPr kumimoji="1" lang="en-US" altLang="ja-JP" baseline="0" dirty="0" smtClean="0"/>
          </a:p>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6B2EDCB1-C326-9344-A405-DBB7946E0B8F}" type="slidenum">
              <a:rPr kumimoji="1" lang="ja-JP" altLang="en-US" smtClean="0"/>
              <a:t>4</a:t>
            </a:fld>
            <a:endParaRPr kumimoji="1" lang="ja-JP" altLang="en-US"/>
          </a:p>
        </p:txBody>
      </p:sp>
    </p:spTree>
    <p:extLst>
      <p:ext uri="{BB962C8B-B14F-4D97-AF65-F5344CB8AC3E}">
        <p14:creationId xmlns:p14="http://schemas.microsoft.com/office/powerpoint/2010/main" val="3644497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その前に、</a:t>
            </a:r>
            <a:r>
              <a:rPr kumimoji="1" lang="en-US" altLang="ja-JP" dirty="0" smtClean="0"/>
              <a:t>GS </a:t>
            </a:r>
            <a:r>
              <a:rPr kumimoji="1" lang="ja-JP" altLang="en-US" dirty="0" smtClean="0"/>
              <a:t>法がどんなものだったかですが</a:t>
            </a:r>
            <a:r>
              <a:rPr kumimoji="1" lang="en-US" altLang="ja-JP" dirty="0" smtClean="0"/>
              <a:t>....</a:t>
            </a:r>
          </a:p>
          <a:p>
            <a:endParaRPr kumimoji="1" lang="en-US" altLang="ja-JP" dirty="0" smtClean="0"/>
          </a:p>
          <a:p>
            <a:r>
              <a:rPr kumimoji="1" lang="en-US" altLang="ja-JP" dirty="0" smtClean="0"/>
              <a:t>GS</a:t>
            </a:r>
            <a:r>
              <a:rPr kumimoji="1" lang="ja-JP" altLang="en-US" dirty="0" smtClean="0"/>
              <a:t>法とは、線形独立なベクトルの組から正規直交系をつくり出すアルゴリズムです。</a:t>
            </a:r>
            <a:endParaRPr kumimoji="1" lang="en-US" altLang="ja-JP" dirty="0" smtClean="0"/>
          </a:p>
          <a:p>
            <a:r>
              <a:rPr kumimoji="1" lang="en-US" altLang="ja-JP" dirty="0" smtClean="0"/>
              <a:t>GS</a:t>
            </a:r>
            <a:r>
              <a:rPr kumimoji="1" lang="ja-JP" altLang="en-US" dirty="0" smtClean="0"/>
              <a:t>法のプログラムは左のように</a:t>
            </a:r>
            <a:r>
              <a:rPr kumimoji="1" lang="en-US" altLang="ja-JP" dirty="0" smtClean="0"/>
              <a:t> </a:t>
            </a:r>
            <a:r>
              <a:rPr kumimoji="1" lang="ja-JP" altLang="en-US" dirty="0" smtClean="0"/>
              <a:t>２つの</a:t>
            </a:r>
            <a:r>
              <a:rPr kumimoji="1" lang="en-US" altLang="ja-JP" dirty="0" smtClean="0"/>
              <a:t> </a:t>
            </a:r>
            <a:r>
              <a:rPr kumimoji="1" lang="ja-JP" altLang="en-US" dirty="0" smtClean="0"/>
              <a:t>３重</a:t>
            </a:r>
            <a:r>
              <a:rPr kumimoji="1" lang="en-US" altLang="ja-JP" dirty="0" smtClean="0"/>
              <a:t> for </a:t>
            </a:r>
            <a:r>
              <a:rPr kumimoji="1" lang="ja-JP" altLang="en-US" dirty="0" smtClean="0"/>
              <a:t>文から構成されます。</a:t>
            </a:r>
            <a:endParaRPr kumimoji="1" lang="en-US" altLang="ja-JP" dirty="0" smtClean="0"/>
          </a:p>
          <a:p>
            <a:endParaRPr kumimoji="1" lang="en-US" altLang="ja-JP" dirty="0" smtClean="0"/>
          </a:p>
          <a:p>
            <a:r>
              <a:rPr kumimoji="1" lang="ja-JP" altLang="en-US" dirty="0" smtClean="0"/>
              <a:t>このプログラムは、図で示した中心となる計算</a:t>
            </a:r>
            <a:r>
              <a:rPr kumimoji="1" lang="en-US" altLang="ja-JP" dirty="0" smtClean="0"/>
              <a:t> : </a:t>
            </a:r>
            <a:r>
              <a:rPr kumimoji="1" lang="ja-JP" altLang="en-US" dirty="0" smtClean="0"/>
              <a:t>カーネル計算が</a:t>
            </a:r>
            <a:r>
              <a:rPr kumimoji="1" lang="en-US" altLang="ja-JP" dirty="0" smtClean="0"/>
              <a:t> </a:t>
            </a:r>
            <a:r>
              <a:rPr kumimoji="1" lang="ja-JP" altLang="en-US" dirty="0" smtClean="0"/>
              <a:t>パラメータ</a:t>
            </a:r>
            <a:r>
              <a:rPr kumimoji="1" lang="en-US" altLang="ja-JP" dirty="0" smtClean="0"/>
              <a:t> </a:t>
            </a:r>
            <a:r>
              <a:rPr kumimoji="1" lang="en-US" altLang="ja-JP" dirty="0" err="1" smtClean="0"/>
              <a:t>i</a:t>
            </a:r>
            <a:r>
              <a:rPr kumimoji="1" lang="en-US" altLang="ja-JP" dirty="0" smtClean="0"/>
              <a:t>, j, k </a:t>
            </a:r>
            <a:r>
              <a:rPr kumimoji="1" lang="ja-JP" altLang="en-US" dirty="0" smtClean="0"/>
              <a:t>がつくり出す空間を巡回するプログラムと捉える事ができます。</a:t>
            </a:r>
            <a:endParaRPr kumimoji="1" lang="en-US" altLang="ja-JP" dirty="0" smtClean="0"/>
          </a:p>
          <a:p>
            <a:r>
              <a:rPr kumimoji="1" lang="ja-JP" altLang="en-US" dirty="0" smtClean="0"/>
              <a:t>私達はカーネル計算が巡回する空間</a:t>
            </a:r>
            <a:r>
              <a:rPr kumimoji="1" lang="ja-JP" altLang="en-US" dirty="0" smtClean="0"/>
              <a:t>を</a:t>
            </a:r>
            <a:r>
              <a:rPr kumimoji="1" lang="ja-JP" altLang="en-US" dirty="0" smtClean="0"/>
              <a:t>計算空間</a:t>
            </a:r>
            <a:r>
              <a:rPr kumimoji="1" lang="ja-JP" altLang="en-US" dirty="0" smtClean="0"/>
              <a:t>と</a:t>
            </a:r>
            <a:r>
              <a:rPr kumimoji="1" lang="ja-JP" altLang="en-US" dirty="0" smtClean="0"/>
              <a:t>呼んでいます。</a:t>
            </a:r>
            <a:endParaRPr kumimoji="1" lang="en-US" altLang="ja-JP" dirty="0" smtClean="0"/>
          </a:p>
          <a:p>
            <a:endParaRPr kumimoji="1" lang="en-US" altLang="ja-JP" dirty="0" smtClean="0"/>
          </a:p>
          <a:p>
            <a:r>
              <a:rPr kumimoji="1" lang="ja-JP" altLang="en-US" dirty="0" smtClean="0"/>
              <a:t>例えば、</a:t>
            </a:r>
            <a:r>
              <a:rPr kumimoji="1" lang="en-US" altLang="ja-JP" dirty="0" smtClean="0"/>
              <a:t>GS</a:t>
            </a:r>
            <a:r>
              <a:rPr kumimoji="1" lang="ja-JP" altLang="en-US" dirty="0" smtClean="0"/>
              <a:t>法に</a:t>
            </a:r>
            <a:r>
              <a:rPr kumimoji="1" lang="ja-JP" altLang="en-US" dirty="0" smtClean="0"/>
              <a:t>おける</a:t>
            </a:r>
            <a:r>
              <a:rPr kumimoji="1" lang="ja-JP" altLang="en-US" dirty="0" smtClean="0"/>
              <a:t>空間</a:t>
            </a:r>
            <a:r>
              <a:rPr kumimoji="1" lang="ja-JP" altLang="en-US" dirty="0" smtClean="0"/>
              <a:t>は</a:t>
            </a:r>
            <a:r>
              <a:rPr kumimoji="1" lang="ja-JP" altLang="en-US" dirty="0" smtClean="0"/>
              <a:t>右図のように図示することが可能です。</a:t>
            </a:r>
            <a:endParaRPr kumimoji="1" lang="en-US" altLang="ja-JP" dirty="0" smtClean="0"/>
          </a:p>
          <a:p>
            <a:r>
              <a:rPr kumimoji="1" lang="en-US" altLang="ja-JP" dirty="0" smtClean="0"/>
              <a:t>GS</a:t>
            </a:r>
            <a:r>
              <a:rPr kumimoji="1" lang="ja-JP" altLang="en-US" dirty="0" smtClean="0"/>
              <a:t>法は３重</a:t>
            </a:r>
            <a:r>
              <a:rPr kumimoji="1" lang="en-US" altLang="ja-JP" dirty="0" smtClean="0"/>
              <a:t>for</a:t>
            </a:r>
            <a:r>
              <a:rPr kumimoji="1" lang="ja-JP" altLang="en-US" dirty="0" smtClean="0"/>
              <a:t>文から構成されるプログラムでありますが、</a:t>
            </a:r>
            <a:r>
              <a:rPr kumimoji="1" lang="en-US" altLang="ja-JP" dirty="0" smtClean="0"/>
              <a:t> j </a:t>
            </a:r>
            <a:r>
              <a:rPr kumimoji="1" lang="ja-JP" altLang="en-US" dirty="0" smtClean="0"/>
              <a:t>の境界条件が</a:t>
            </a:r>
            <a:r>
              <a:rPr kumimoji="1" lang="en-US" altLang="ja-JP" dirty="0" smtClean="0"/>
              <a:t> </a:t>
            </a:r>
            <a:r>
              <a:rPr kumimoji="1" lang="en-US" altLang="ja-JP" dirty="0" err="1" smtClean="0"/>
              <a:t>i</a:t>
            </a:r>
            <a:r>
              <a:rPr kumimoji="1" lang="en-US" altLang="ja-JP" dirty="0" smtClean="0"/>
              <a:t> </a:t>
            </a:r>
            <a:r>
              <a:rPr kumimoji="1" lang="ja-JP" altLang="en-US" dirty="0" smtClean="0"/>
              <a:t>に依存しているため</a:t>
            </a:r>
            <a:r>
              <a:rPr kumimoji="1" lang="ja-JP" altLang="en-US" dirty="0" smtClean="0"/>
              <a:t>、</a:t>
            </a:r>
            <a:r>
              <a:rPr kumimoji="1" lang="ja-JP" altLang="en-US" dirty="0" smtClean="0"/>
              <a:t>計算空間</a:t>
            </a:r>
            <a:r>
              <a:rPr kumimoji="1" lang="ja-JP" altLang="en-US" dirty="0" smtClean="0"/>
              <a:t>の</a:t>
            </a:r>
            <a:r>
              <a:rPr kumimoji="1" lang="ja-JP" altLang="en-US" dirty="0" smtClean="0"/>
              <a:t>形状は三角柱になっています。</a:t>
            </a:r>
            <a:endParaRPr kumimoji="1" lang="en-US" altLang="ja-JP" dirty="0" smtClean="0"/>
          </a:p>
          <a:p>
            <a:endParaRPr kumimoji="1" lang="en-US" altLang="ja-JP" dirty="0" smtClean="0"/>
          </a:p>
          <a:p>
            <a:r>
              <a:rPr kumimoji="1" lang="ja-JP" altLang="en-US" dirty="0" smtClean="0"/>
              <a:t>さて、こんなプログラム、計算空間を持つ</a:t>
            </a:r>
            <a:r>
              <a:rPr kumimoji="1" lang="en-US" altLang="ja-JP" dirty="0" smtClean="0"/>
              <a:t> GS </a:t>
            </a:r>
            <a:r>
              <a:rPr kumimoji="1" lang="ja-JP" altLang="en-US" dirty="0" smtClean="0"/>
              <a:t>法なんですが、</a:t>
            </a:r>
            <a:endParaRPr kumimoji="1" lang="en-US" altLang="ja-JP" dirty="0" smtClean="0"/>
          </a:p>
          <a:p>
            <a:r>
              <a:rPr kumimoji="1" lang="ja-JP" altLang="en-US" dirty="0" smtClean="0"/>
              <a:t>計算の分割を施すと、これらが変化してしまいます。</a:t>
            </a:r>
            <a:endParaRPr kumimoji="1" lang="en-US" altLang="ja-JP" dirty="0" smtClean="0"/>
          </a:p>
          <a:p>
            <a:r>
              <a:rPr kumimoji="1" lang="ja-JP" altLang="en-US" dirty="0" smtClean="0"/>
              <a:t>まずは計算空間の方がどうなってしまうかと言うと</a:t>
            </a:r>
            <a:r>
              <a:rPr kumimoji="1" lang="en-US" altLang="ja-JP" dirty="0" smtClean="0"/>
              <a:t>....</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EDCB1-C326-9344-A405-DBB7946E0B8F}" type="slidenum">
              <a:rPr kumimoji="1" lang="ja-JP" altLang="en-US" smtClean="0"/>
              <a:t>5</a:t>
            </a:fld>
            <a:endParaRPr kumimoji="1" lang="ja-JP" altLang="en-US"/>
          </a:p>
        </p:txBody>
      </p:sp>
    </p:spTree>
    <p:extLst>
      <p:ext uri="{BB962C8B-B14F-4D97-AF65-F5344CB8AC3E}">
        <p14:creationId xmlns:p14="http://schemas.microsoft.com/office/powerpoint/2010/main" val="2125369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計算の分割後には、右図のように複数</a:t>
            </a:r>
            <a:r>
              <a:rPr kumimoji="1" lang="ja-JP" altLang="en-US" dirty="0" smtClean="0"/>
              <a:t>の</a:t>
            </a:r>
            <a:r>
              <a:rPr kumimoji="1" lang="ja-JP" altLang="en-US" dirty="0" smtClean="0"/>
              <a:t>空間</a:t>
            </a:r>
            <a:r>
              <a:rPr kumimoji="1" lang="ja-JP" altLang="en-US" dirty="0" smtClean="0"/>
              <a:t>に分</a:t>
            </a:r>
            <a:r>
              <a:rPr kumimoji="1" lang="ja-JP" altLang="en-US" dirty="0" smtClean="0"/>
              <a:t>割される事になります。</a:t>
            </a:r>
            <a:endParaRPr kumimoji="1" lang="en-US" altLang="ja-JP" dirty="0" smtClean="0"/>
          </a:p>
          <a:p>
            <a:r>
              <a:rPr kumimoji="1" lang="ja-JP" altLang="en-US" dirty="0" smtClean="0"/>
              <a:t>この分割は２つの方向に行われています。</a:t>
            </a:r>
            <a:endParaRPr kumimoji="1" lang="en-US" altLang="ja-JP" dirty="0" smtClean="0"/>
          </a:p>
          <a:p>
            <a:endParaRPr kumimoji="1" lang="en-US" altLang="ja-JP" dirty="0" smtClean="0"/>
          </a:p>
          <a:p>
            <a:r>
              <a:rPr kumimoji="1" lang="ja-JP" altLang="en-US" dirty="0" smtClean="0"/>
              <a:t>１つは</a:t>
            </a:r>
            <a:r>
              <a:rPr kumimoji="1" lang="en-US" altLang="ja-JP" dirty="0" smtClean="0"/>
              <a:t> </a:t>
            </a:r>
            <a:r>
              <a:rPr kumimoji="1" lang="en-US" altLang="ja-JP" dirty="0" err="1" smtClean="0"/>
              <a:t>i</a:t>
            </a:r>
            <a:r>
              <a:rPr kumimoji="1" lang="en-US" altLang="ja-JP" dirty="0" smtClean="0"/>
              <a:t>,</a:t>
            </a:r>
            <a:r>
              <a:rPr kumimoji="1" lang="en-US" altLang="ja-JP" baseline="0" dirty="0" smtClean="0"/>
              <a:t> j </a:t>
            </a:r>
            <a:r>
              <a:rPr kumimoji="1" lang="ja-JP" altLang="en-US" baseline="0" dirty="0" smtClean="0"/>
              <a:t>平面における分割です。</a:t>
            </a:r>
            <a:endParaRPr kumimoji="1" lang="en-US" altLang="ja-JP" baseline="0" dirty="0" smtClean="0"/>
          </a:p>
          <a:p>
            <a:r>
              <a:rPr kumimoji="1" lang="ja-JP" altLang="en-US" baseline="0" dirty="0" smtClean="0"/>
              <a:t>シミュレーション領域が斜線で示した四角形の領域と白色の三角形の領域に分割されている事がわかると思います。</a:t>
            </a:r>
            <a:endParaRPr kumimoji="1" lang="en-US" altLang="ja-JP" baseline="0" dirty="0" smtClean="0"/>
          </a:p>
          <a:p>
            <a:r>
              <a:rPr kumimoji="1" lang="ja-JP" altLang="en-US" baseline="0" dirty="0" smtClean="0"/>
              <a:t>この分割は、計算の一部を行列積に委譲したために発生しています。</a:t>
            </a:r>
            <a:endParaRPr kumimoji="1" lang="en-US" altLang="ja-JP" baseline="0" dirty="0" smtClean="0"/>
          </a:p>
          <a:p>
            <a:r>
              <a:rPr kumimoji="1" lang="ja-JP" altLang="en-US" baseline="0" dirty="0" smtClean="0"/>
              <a:t>斜線の領域を行列積が、また白色の部分を行列ベクトル積が担当しています。</a:t>
            </a:r>
            <a:endParaRPr kumimoji="1" lang="en-US" altLang="ja-JP" baseline="0" dirty="0" smtClean="0"/>
          </a:p>
          <a:p>
            <a:endParaRPr kumimoji="1" lang="en-US" altLang="ja-JP" baseline="0" dirty="0" smtClean="0"/>
          </a:p>
          <a:p>
            <a:r>
              <a:rPr kumimoji="1" lang="ja-JP" altLang="en-US" baseline="0" dirty="0" smtClean="0"/>
              <a:t>もう１つは、</a:t>
            </a:r>
            <a:r>
              <a:rPr kumimoji="1" lang="en-US" altLang="ja-JP" baseline="0" dirty="0" smtClean="0"/>
              <a:t>k </a:t>
            </a:r>
            <a:r>
              <a:rPr kumimoji="1" lang="ja-JP" altLang="en-US" baseline="0" dirty="0" smtClean="0"/>
              <a:t>方向における分割です。</a:t>
            </a:r>
            <a:endParaRPr kumimoji="1" lang="en-US" altLang="ja-JP" baseline="0" dirty="0" smtClean="0"/>
          </a:p>
          <a:p>
            <a:r>
              <a:rPr kumimoji="1" lang="ja-JP" altLang="en-US" baseline="0" dirty="0" smtClean="0"/>
              <a:t>計算空間</a:t>
            </a:r>
            <a:r>
              <a:rPr kumimoji="1" lang="ja-JP" altLang="en-US" baseline="0" dirty="0" smtClean="0"/>
              <a:t>が</a:t>
            </a:r>
            <a:r>
              <a:rPr kumimoji="1" lang="ja-JP" altLang="en-US" baseline="0" dirty="0" smtClean="0"/>
              <a:t>　</a:t>
            </a:r>
            <a:r>
              <a:rPr kumimoji="1" lang="en-US" altLang="ja-JP" baseline="0" dirty="0" smtClean="0"/>
              <a:t>k </a:t>
            </a:r>
            <a:r>
              <a:rPr kumimoji="1" lang="ja-JP" altLang="en-US" baseline="0" dirty="0" smtClean="0"/>
              <a:t>方向に等間隔で分割されており、それぞれの領域が各ランクに割り当てられているのがわかると思います。</a:t>
            </a:r>
            <a:endParaRPr kumimoji="1" lang="en-US" altLang="ja-JP" baseline="0" dirty="0" smtClean="0"/>
          </a:p>
          <a:p>
            <a:endParaRPr kumimoji="1" lang="en-US" altLang="ja-JP" baseline="0" dirty="0" smtClean="0"/>
          </a:p>
          <a:p>
            <a:r>
              <a:rPr kumimoji="1" lang="ja-JP" altLang="en-US" baseline="0" dirty="0" smtClean="0"/>
              <a:t>計算の分割が行われると、このよう</a:t>
            </a:r>
            <a:r>
              <a:rPr kumimoji="1" lang="ja-JP" altLang="en-US" baseline="0" dirty="0" smtClean="0"/>
              <a:t>に</a:t>
            </a:r>
            <a:r>
              <a:rPr kumimoji="1" lang="ja-JP" altLang="en-US" baseline="0" dirty="0" smtClean="0"/>
              <a:t>計算空間</a:t>
            </a:r>
            <a:r>
              <a:rPr kumimoji="1" lang="ja-JP" altLang="en-US" baseline="0" dirty="0" smtClean="0"/>
              <a:t>の</a:t>
            </a:r>
            <a:r>
              <a:rPr kumimoji="1" lang="ja-JP" altLang="en-US" baseline="0" dirty="0" smtClean="0"/>
              <a:t>分割を招いてしまします。</a:t>
            </a:r>
            <a:endParaRPr kumimoji="1" lang="en-US" altLang="ja-JP" baseline="0" dirty="0" smtClean="0"/>
          </a:p>
          <a:p>
            <a:endParaRPr kumimoji="1" lang="en-US" altLang="ja-JP" baseline="0" dirty="0" smtClean="0"/>
          </a:p>
          <a:p>
            <a:r>
              <a:rPr kumimoji="1" lang="ja-JP" altLang="en-US" dirty="0" smtClean="0"/>
              <a:t>計算空間が分割されると、プログラムに悪い影響があります。</a:t>
            </a:r>
            <a:endParaRPr kumimoji="1" lang="en-US" altLang="ja-JP" dirty="0" smtClean="0"/>
          </a:p>
          <a:p>
            <a:r>
              <a:rPr kumimoji="1" lang="ja-JP" altLang="en-US" dirty="0" smtClean="0"/>
              <a:t>というのも</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ja-JP" dirty="0" smtClean="0"/>
              <a:t>　</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EDCB1-C326-9344-A405-DBB7946E0B8F}" type="slidenum">
              <a:rPr kumimoji="1" lang="ja-JP" altLang="en-US" smtClean="0"/>
              <a:t>6</a:t>
            </a:fld>
            <a:endParaRPr kumimoji="1" lang="ja-JP" altLang="en-US"/>
          </a:p>
        </p:txBody>
      </p:sp>
    </p:spTree>
    <p:extLst>
      <p:ext uri="{BB962C8B-B14F-4D97-AF65-F5344CB8AC3E}">
        <p14:creationId xmlns:p14="http://schemas.microsoft.com/office/powerpoint/2010/main" val="2801782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プログラムの可読性や保守性が低下してしまいます。</a:t>
            </a:r>
            <a:endParaRPr kumimoji="1" lang="en-US" altLang="ja-JP" dirty="0" smtClean="0"/>
          </a:p>
          <a:p>
            <a:endParaRPr kumimoji="1" lang="en-US" altLang="ja-JP" dirty="0" smtClean="0"/>
          </a:p>
          <a:p>
            <a:r>
              <a:rPr kumimoji="1" lang="ja-JP" altLang="en-US" dirty="0" smtClean="0"/>
              <a:t>計算空間が複数の部分空間に分割されたことにより、</a:t>
            </a:r>
            <a:endParaRPr kumimoji="1" lang="en-US" altLang="ja-JP" dirty="0" smtClean="0"/>
          </a:p>
          <a:p>
            <a:r>
              <a:rPr kumimoji="1" lang="ja-JP" altLang="en-US" dirty="0" smtClean="0"/>
              <a:t>プログラムには部分空間の大きさを決定するコードや</a:t>
            </a:r>
            <a:r>
              <a:rPr kumimoji="1" lang="en-US" altLang="ja-JP" dirty="0" smtClean="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EDCB1-C326-9344-A405-DBB7946E0B8F}" type="slidenum">
              <a:rPr kumimoji="1" lang="ja-JP" altLang="en-US" smtClean="0"/>
              <a:t>7</a:t>
            </a:fld>
            <a:endParaRPr kumimoji="1" lang="ja-JP" altLang="en-US"/>
          </a:p>
        </p:txBody>
      </p:sp>
    </p:spTree>
    <p:extLst>
      <p:ext uri="{BB962C8B-B14F-4D97-AF65-F5344CB8AC3E}">
        <p14:creationId xmlns:p14="http://schemas.microsoft.com/office/powerpoint/2010/main" val="2801782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r>
              <a:rPr kumimoji="1" lang="ja-JP" altLang="en-US" dirty="0" smtClean="0"/>
              <a:t>部分空間の間の境界を判定するコードが追加されます。</a:t>
            </a:r>
            <a:endParaRPr kumimoji="1" lang="en-US" altLang="ja-JP" dirty="0" smtClean="0"/>
          </a:p>
          <a:p>
            <a:r>
              <a:rPr kumimoji="1" lang="ja-JP" altLang="en-US" dirty="0" smtClean="0"/>
              <a:t>これらの本来の計算ロジックとは関係のないコードの追加により、</a:t>
            </a:r>
            <a:endParaRPr kumimoji="1" lang="en-US" altLang="ja-JP" dirty="0" smtClean="0"/>
          </a:p>
          <a:p>
            <a:r>
              <a:rPr kumimoji="1" lang="ja-JP" altLang="en-US" dirty="0" smtClean="0"/>
              <a:t>プログラムは読みにくく、また改変しにくいものとなってしまいます。</a:t>
            </a:r>
            <a:endParaRPr kumimoji="1" lang="ja-JP" altLang="en-US" dirty="0"/>
          </a:p>
        </p:txBody>
      </p:sp>
      <p:sp>
        <p:nvSpPr>
          <p:cNvPr id="4" name="スライド番号プレースホルダー 3"/>
          <p:cNvSpPr>
            <a:spLocks noGrp="1"/>
          </p:cNvSpPr>
          <p:nvPr>
            <p:ph type="sldNum" sz="quarter" idx="10"/>
          </p:nvPr>
        </p:nvSpPr>
        <p:spPr/>
        <p:txBody>
          <a:bodyPr/>
          <a:lstStyle/>
          <a:p>
            <a:fld id="{6B2EDCB1-C326-9344-A405-DBB7946E0B8F}" type="slidenum">
              <a:rPr kumimoji="1" lang="ja-JP" altLang="en-US" smtClean="0"/>
              <a:t>8</a:t>
            </a:fld>
            <a:endParaRPr kumimoji="1" lang="ja-JP" altLang="en-US"/>
          </a:p>
        </p:txBody>
      </p:sp>
    </p:spTree>
    <p:extLst>
      <p:ext uri="{BB962C8B-B14F-4D97-AF65-F5344CB8AC3E}">
        <p14:creationId xmlns:p14="http://schemas.microsoft.com/office/powerpoint/2010/main" val="2801782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r>
              <a:rPr kumimoji="1" lang="ja-JP" altLang="en-US" dirty="0" smtClean="0"/>
              <a:t>プログラムの可読性や保守性が低下すると、プログラマーも人間ですので、</a:t>
            </a:r>
            <a:endParaRPr kumimoji="1" lang="en-US" altLang="ja-JP" dirty="0" smtClean="0"/>
          </a:p>
          <a:p>
            <a:r>
              <a:rPr kumimoji="1" lang="ja-JP" altLang="en-US" dirty="0" smtClean="0"/>
              <a:t>バグが混入しやすくなってしまいます。</a:t>
            </a:r>
            <a:endParaRPr kumimoji="1" lang="en-US" altLang="ja-JP" dirty="0" smtClean="0"/>
          </a:p>
          <a:p>
            <a:endParaRPr kumimoji="1" lang="en-US" altLang="ja-JP" dirty="0" smtClean="0"/>
          </a:p>
          <a:p>
            <a:r>
              <a:rPr kumimoji="1" lang="ja-JP" altLang="en-US" dirty="0" smtClean="0"/>
              <a:t>計算の分割を施したプログラムでは、</a:t>
            </a:r>
            <a:endParaRPr kumimoji="1" lang="en-US" altLang="ja-JP" dirty="0" smtClean="0"/>
          </a:p>
          <a:p>
            <a:r>
              <a:rPr kumimoji="1" lang="ja-JP" altLang="en-US" dirty="0" smtClean="0"/>
              <a:t>誤った範囲指定や順序指定をしやすく、</a:t>
            </a:r>
            <a:endParaRPr kumimoji="1" lang="en-US" altLang="ja-JP" dirty="0" smtClean="0"/>
          </a:p>
          <a:p>
            <a:r>
              <a:rPr kumimoji="1" lang="ja-JP" altLang="en-US" dirty="0" smtClean="0"/>
              <a:t>本来行うべき計算が行われなくなってしまう計算漏れや</a:t>
            </a:r>
            <a:endParaRPr kumimoji="1" lang="en-US" altLang="ja-JP" dirty="0" smtClean="0"/>
          </a:p>
          <a:p>
            <a:r>
              <a:rPr kumimoji="1" lang="ja-JP" altLang="en-US" dirty="0" smtClean="0"/>
              <a:t>同じ計算を繰り返してします計算重複、</a:t>
            </a:r>
            <a:endParaRPr kumimoji="1" lang="en-US" altLang="ja-JP" dirty="0" smtClean="0"/>
          </a:p>
          <a:p>
            <a:r>
              <a:rPr kumimoji="1" lang="ja-JP" altLang="en-US" dirty="0" smtClean="0"/>
              <a:t>また、満たされなければならない計算順序を無視した依存関係の破壊</a:t>
            </a:r>
            <a:endParaRPr kumimoji="1" lang="en-US" altLang="ja-JP" dirty="0" smtClean="0"/>
          </a:p>
          <a:p>
            <a:r>
              <a:rPr kumimoji="1" lang="ja-JP" altLang="en-US" dirty="0" smtClean="0"/>
              <a:t>などのバグが発生します。</a:t>
            </a:r>
            <a:endParaRPr kumimoji="1" lang="en-US" altLang="ja-JP" dirty="0" smtClean="0"/>
          </a:p>
          <a:p>
            <a:endParaRPr kumimoji="1" lang="en-US" altLang="ja-JP" dirty="0" smtClean="0"/>
          </a:p>
          <a:p>
            <a:r>
              <a:rPr kumimoji="1" lang="ja-JP" altLang="en-US" dirty="0" smtClean="0"/>
              <a:t>僕自身も</a:t>
            </a:r>
            <a:r>
              <a:rPr kumimoji="1" lang="en-US" altLang="ja-JP" dirty="0" smtClean="0"/>
              <a:t> RSDFT</a:t>
            </a:r>
            <a:r>
              <a:rPr kumimoji="1" lang="en-US" altLang="ja-JP" baseline="0" dirty="0" smtClean="0"/>
              <a:t> </a:t>
            </a:r>
            <a:r>
              <a:rPr kumimoji="1" lang="ja-JP" altLang="en-US" baseline="0" dirty="0" smtClean="0"/>
              <a:t>のポート作業の際に計算の重複</a:t>
            </a:r>
            <a:endParaRPr kumimoji="1" lang="en-US" altLang="ja-JP" dirty="0" smtClean="0"/>
          </a:p>
          <a:p>
            <a:endParaRPr kumimoji="1" lang="en-US" altLang="ja-JP" dirty="0" smtClean="0"/>
          </a:p>
          <a:p>
            <a:r>
              <a:rPr kumimoji="1" lang="ja-JP" altLang="en-US" dirty="0" smtClean="0"/>
              <a:t>これらのバグは現状検出が難しい状態にあります。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EDCB1-C326-9344-A405-DBB7946E0B8F}" type="slidenum">
              <a:rPr kumimoji="1" lang="ja-JP" altLang="en-US" smtClean="0"/>
              <a:t>9</a:t>
            </a:fld>
            <a:endParaRPr kumimoji="1" lang="ja-JP" altLang="en-US"/>
          </a:p>
        </p:txBody>
      </p:sp>
    </p:spTree>
    <p:extLst>
      <p:ext uri="{BB962C8B-B14F-4D97-AF65-F5344CB8AC3E}">
        <p14:creationId xmlns:p14="http://schemas.microsoft.com/office/powerpoint/2010/main" val="2801782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85900" y="4104037"/>
            <a:ext cx="6934200" cy="1219200"/>
          </a:xfrm>
        </p:spPr>
        <p:txBody>
          <a:bodyPr>
            <a:normAutofit/>
          </a:bodyPr>
          <a:lstStyle>
            <a:lvl1pPr marL="0" indent="0" algn="ctr">
              <a:buNone/>
              <a:defRPr sz="2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dirty="0" smtClean="0"/>
              <a:t>マスター サブタイトルの書式設定</a:t>
            </a:r>
            <a:endParaRPr lang="en-US" dirty="0"/>
          </a:p>
        </p:txBody>
      </p:sp>
      <p:sp>
        <p:nvSpPr>
          <p:cNvPr id="2" name="Title 1"/>
          <p:cNvSpPr>
            <a:spLocks noGrp="1"/>
          </p:cNvSpPr>
          <p:nvPr>
            <p:ph type="ctrTitle"/>
          </p:nvPr>
        </p:nvSpPr>
        <p:spPr>
          <a:xfrm>
            <a:off x="733332" y="826081"/>
            <a:ext cx="8420100" cy="2579915"/>
          </a:xfrm>
        </p:spPr>
        <p:txBody>
          <a:bodyPr anchor="b">
            <a:noAutofit/>
          </a:bodyPr>
          <a:lstStyle>
            <a:lvl1pPr>
              <a:lnSpc>
                <a:spcPct val="100000"/>
              </a:lnSpc>
              <a:defRPr sz="8800">
                <a:solidFill>
                  <a:srgbClr val="FFFFFF"/>
                </a:solidFill>
                <a:latin typeface="Impact"/>
                <a:cs typeface="Impact"/>
              </a:defRPr>
            </a:lvl1pPr>
          </a:lstStyle>
          <a:p>
            <a:r>
              <a:rPr lang="ja-JP" altLang="en-US" smtClean="0"/>
              <a:t>マスター タイトルの書式設定</a:t>
            </a:r>
            <a:endParaRPr lang="en-US" dirty="0"/>
          </a:p>
        </p:txBody>
      </p:sp>
      <p:sp>
        <p:nvSpPr>
          <p:cNvPr id="12" name="正方形/長方形 11"/>
          <p:cNvSpPr/>
          <p:nvPr userDrawn="1"/>
        </p:nvSpPr>
        <p:spPr>
          <a:xfrm>
            <a:off x="2360714" y="3757664"/>
            <a:ext cx="7545288" cy="122674"/>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正方形/長方形 12"/>
          <p:cNvSpPr/>
          <p:nvPr userDrawn="1"/>
        </p:nvSpPr>
        <p:spPr>
          <a:xfrm>
            <a:off x="0" y="1"/>
            <a:ext cx="9906000" cy="37576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正方形/長方形 13"/>
          <p:cNvSpPr/>
          <p:nvPr userDrawn="1"/>
        </p:nvSpPr>
        <p:spPr>
          <a:xfrm>
            <a:off x="1" y="3880341"/>
            <a:ext cx="4002267" cy="223699"/>
          </a:xfrm>
          <a:prstGeom prst="rect">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Footer Placeholder 4"/>
          <p:cNvSpPr txBox="1">
            <a:spLocks/>
          </p:cNvSpPr>
          <p:nvPr userDrawn="1"/>
        </p:nvSpPr>
        <p:spPr>
          <a:xfrm>
            <a:off x="8347402" y="6529873"/>
            <a:ext cx="1443146" cy="328127"/>
          </a:xfrm>
          <a:prstGeom prst="rect">
            <a:avLst/>
          </a:prstGeom>
        </p:spPr>
        <p:txBody>
          <a:bodyPr vert="horz" lIns="45720" tIns="45720" rIns="91440" bIns="45720" rtlCol="0" anchor="ctr"/>
          <a:lstStyle>
            <a:defPPr>
              <a:defRPr lang="en-US"/>
            </a:defPPr>
            <a:lvl1pPr marL="0" algn="r" defTabSz="914400" rtl="0" eaLnBrk="1" latinLnBrk="0" hangingPunct="1">
              <a:defRPr sz="1200" b="0" i="0" kern="1200">
                <a:solidFill>
                  <a:schemeClr val="tx2">
                    <a:lumMod val="40000"/>
                    <a:lumOff val="60000"/>
                  </a:schemeClr>
                </a:solidFill>
                <a:latin typeface="ヒラギノ角ゴ ProN W3"/>
                <a:ea typeface="ヒラギノ角ゴ ProN W3"/>
                <a:cs typeface="ヒラギノ角ゴ ProN W3"/>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solidFill>
                  <a:schemeClr val="bg2">
                    <a:lumMod val="75000"/>
                  </a:schemeClr>
                </a:solidFill>
              </a:rPr>
              <a:t>Shumpei</a:t>
            </a:r>
            <a:r>
              <a:rPr lang="en-US" dirty="0" smtClean="0">
                <a:solidFill>
                  <a:schemeClr val="bg2">
                    <a:lumMod val="75000"/>
                  </a:schemeClr>
                </a:solidFill>
              </a:rPr>
              <a:t> </a:t>
            </a:r>
            <a:r>
              <a:rPr lang="en-US" dirty="0" err="1" smtClean="0">
                <a:solidFill>
                  <a:schemeClr val="bg2">
                    <a:lumMod val="75000"/>
                  </a:schemeClr>
                </a:solidFill>
              </a:rPr>
              <a:t>Hozumi</a:t>
            </a:r>
            <a:endParaRPr lang="en-US" dirty="0">
              <a:solidFill>
                <a:schemeClr val="bg2">
                  <a:lumMod val="75000"/>
                </a:schemeClr>
              </a:solidFill>
            </a:endParaRP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819542" y="228600"/>
            <a:ext cx="6187809"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33803" y="1143000"/>
            <a:ext cx="655928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1819542" y="5810250"/>
            <a:ext cx="6187809"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r>
              <a:rPr lang="en-US" altLang="ja-JP" smtClean="0"/>
              <a:t>11/05/18</a:t>
            </a:r>
            <a:endParaRPr lang="en-US"/>
          </a:p>
        </p:txBody>
      </p:sp>
      <p:sp>
        <p:nvSpPr>
          <p:cNvPr id="6" name="Footer Placeholder 5"/>
          <p:cNvSpPr>
            <a:spLocks noGrp="1"/>
          </p:cNvSpPr>
          <p:nvPr>
            <p:ph type="ftr" sz="quarter" idx="11"/>
          </p:nvPr>
        </p:nvSpPr>
        <p:spPr/>
        <p:txBody>
          <a:bodyPr/>
          <a:lstStyle/>
          <a:p>
            <a:r>
              <a:rPr kumimoji="0" lang="en-US" smtClean="0"/>
              <a:t>Shumpei Hozumi</a:t>
            </a:r>
            <a:endParaRPr kumimoji="0"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r>
              <a:rPr lang="en-US" altLang="ja-JP" smtClean="0"/>
              <a:t>11/05/18</a:t>
            </a:r>
            <a:endParaRPr lang="en-US"/>
          </a:p>
        </p:txBody>
      </p:sp>
      <p:sp>
        <p:nvSpPr>
          <p:cNvPr id="5" name="Footer Placeholder 4"/>
          <p:cNvSpPr>
            <a:spLocks noGrp="1"/>
          </p:cNvSpPr>
          <p:nvPr>
            <p:ph type="ftr" sz="quarter" idx="11"/>
          </p:nvPr>
        </p:nvSpPr>
        <p:spPr/>
        <p:txBody>
          <a:bodyPr/>
          <a:lstStyle/>
          <a:p>
            <a:r>
              <a:rPr kumimoji="0" lang="en-US" smtClean="0"/>
              <a:t>Shumpei Hozumi</a:t>
            </a:r>
            <a:endParaRPr kumimoji="0"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r>
              <a:rPr lang="en-US" altLang="ja-JP" smtClean="0"/>
              <a:t>11/05/18</a:t>
            </a:r>
            <a:endParaRPr lang="en-US"/>
          </a:p>
        </p:txBody>
      </p:sp>
      <p:sp>
        <p:nvSpPr>
          <p:cNvPr id="5" name="Footer Placeholder 4"/>
          <p:cNvSpPr>
            <a:spLocks noGrp="1"/>
          </p:cNvSpPr>
          <p:nvPr>
            <p:ph type="ftr" sz="quarter" idx="11"/>
          </p:nvPr>
        </p:nvSpPr>
        <p:spPr/>
        <p:txBody>
          <a:bodyPr/>
          <a:lstStyle/>
          <a:p>
            <a:r>
              <a:rPr kumimoji="0" lang="en-US" smtClean="0"/>
              <a:t>Shumpei Hozumi</a:t>
            </a:r>
            <a:endParaRPr kumimoji="0"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095" y="1336758"/>
            <a:ext cx="9277815" cy="5384718"/>
          </a:xfrm>
        </p:spPr>
        <p:txBody>
          <a:bodyPr/>
          <a:lstStyle>
            <a:lvl1pPr>
              <a:defRPr sz="2800" b="0" i="0">
                <a:latin typeface="ヒラギノ角ゴ ProN W3"/>
                <a:ea typeface="ヒラギノ角ゴ ProN W3"/>
                <a:cs typeface="ヒラギノ角ゴ ProN W3"/>
              </a:defRPr>
            </a:lvl1pPr>
            <a:lvl2pPr>
              <a:defRPr sz="2400" b="0" i="0">
                <a:solidFill>
                  <a:schemeClr val="tx1"/>
                </a:solidFill>
                <a:latin typeface="ヒラギノ角ゴ ProN W3"/>
                <a:ea typeface="ヒラギノ角ゴ ProN W3"/>
                <a:cs typeface="ヒラギノ角ゴ ProN W3"/>
              </a:defRPr>
            </a:lvl2pPr>
            <a:lvl3pPr>
              <a:defRPr sz="2000" b="0" i="0">
                <a:solidFill>
                  <a:schemeClr val="accent6">
                    <a:lumMod val="50000"/>
                  </a:schemeClr>
                </a:solidFill>
                <a:latin typeface="ヒラギノ角ゴ ProN W3"/>
                <a:ea typeface="ヒラギノ角ゴ ProN W3"/>
                <a:cs typeface="ヒラギノ角ゴ ProN W3"/>
              </a:defRPr>
            </a:lvl3pPr>
            <a:lvl4pPr>
              <a:defRPr b="0" i="0">
                <a:solidFill>
                  <a:schemeClr val="accent6">
                    <a:lumMod val="50000"/>
                  </a:schemeClr>
                </a:solidFill>
                <a:latin typeface="ヒラギノ角ゴ ProN W3"/>
                <a:ea typeface="ヒラギノ角ゴ ProN W3"/>
                <a:cs typeface="ヒラギノ角ゴ ProN W3"/>
              </a:defRPr>
            </a:lvl4pPr>
            <a:lvl5pPr>
              <a:defRPr b="0" i="0">
                <a:solidFill>
                  <a:schemeClr val="accent6">
                    <a:lumMod val="50000"/>
                  </a:schemeClr>
                </a:solidFill>
                <a:latin typeface="ヒラギノ角ゴ ProN W3"/>
                <a:ea typeface="ヒラギノ角ゴ ProN W3"/>
                <a:cs typeface="ヒラギノ角ゴ ProN W3"/>
              </a:defRPr>
            </a:lvl5pPr>
            <a:lvl6pPr>
              <a:defRPr/>
            </a:lvl6pPr>
            <a:lvl7pPr>
              <a:defRPr/>
            </a:lvl7pPr>
            <a:lvl8pPr>
              <a:defRPr/>
            </a:lvl8pPr>
            <a:lvl9pPr>
              <a:buFont typeface="Arial" pitchFamily="34" charset="0"/>
              <a:buChar char="•"/>
              <a:defRPr/>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4" name="Date Placeholder 3"/>
          <p:cNvSpPr>
            <a:spLocks noGrp="1"/>
          </p:cNvSpPr>
          <p:nvPr>
            <p:ph type="dt" sz="half" idx="10"/>
          </p:nvPr>
        </p:nvSpPr>
        <p:spPr>
          <a:xfrm>
            <a:off x="0" y="6501778"/>
            <a:ext cx="2259806" cy="365125"/>
          </a:xfrm>
        </p:spPr>
        <p:txBody>
          <a:bodyPr/>
          <a:lstStyle>
            <a:lvl1pPr algn="l">
              <a:defRPr/>
            </a:lvl1pPr>
          </a:lstStyle>
          <a:p>
            <a:r>
              <a:rPr lang="en-US" altLang="ja-JP" dirty="0" smtClean="0"/>
              <a:t>11/05/18</a:t>
            </a:r>
            <a:endParaRPr lang="en-US" dirty="0"/>
          </a:p>
        </p:txBody>
      </p:sp>
      <p:sp>
        <p:nvSpPr>
          <p:cNvPr id="15" name="正方形/長方形 14"/>
          <p:cNvSpPr/>
          <p:nvPr userDrawn="1"/>
        </p:nvSpPr>
        <p:spPr>
          <a:xfrm>
            <a:off x="1" y="0"/>
            <a:ext cx="9906000" cy="119917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Slide Number Placeholder 5"/>
          <p:cNvSpPr>
            <a:spLocks noGrp="1"/>
          </p:cNvSpPr>
          <p:nvPr>
            <p:ph type="sldNum" sz="quarter" idx="12"/>
          </p:nvPr>
        </p:nvSpPr>
        <p:spPr>
          <a:xfrm>
            <a:off x="9337854" y="-50122"/>
            <a:ext cx="608806" cy="365125"/>
          </a:xfrm>
        </p:spPr>
        <p:txBody>
          <a:bodyPr/>
          <a:lstStyle>
            <a:lvl1pPr>
              <a:defRPr sz="1200">
                <a:solidFill>
                  <a:srgbClr val="FFFFFF"/>
                </a:solidFill>
              </a:defRPr>
            </a:lvl1pPr>
          </a:lstStyle>
          <a:p>
            <a:fld id="{BA9B540C-44DA-4F69-89C9-7C84606640D3}" type="slidenum">
              <a:rPr lang="en-US" smtClean="0"/>
              <a:pPr/>
              <a:t>‹#›</a:t>
            </a:fld>
            <a:endParaRPr lang="en-US" dirty="0"/>
          </a:p>
        </p:txBody>
      </p:sp>
      <p:sp>
        <p:nvSpPr>
          <p:cNvPr id="2" name="Title 1"/>
          <p:cNvSpPr>
            <a:spLocks noGrp="1"/>
          </p:cNvSpPr>
          <p:nvPr>
            <p:ph type="title"/>
          </p:nvPr>
        </p:nvSpPr>
        <p:spPr>
          <a:xfrm>
            <a:off x="314095" y="315003"/>
            <a:ext cx="9277815" cy="713746"/>
          </a:xfrm>
        </p:spPr>
        <p:txBody>
          <a:bodyPr/>
          <a:lstStyle>
            <a:lvl1pPr algn="ctr">
              <a:lnSpc>
                <a:spcPct val="100000"/>
              </a:lnSpc>
              <a:defRPr sz="4000" b="0" i="0" u="none">
                <a:solidFill>
                  <a:schemeClr val="bg1"/>
                </a:solidFill>
                <a:effectLst/>
                <a:latin typeface="ヒラギノ角ゴ ProN W6"/>
                <a:ea typeface="ヒラギノ角ゴ ProN W6"/>
                <a:cs typeface="ヒラギノ角ゴ ProN W6"/>
              </a:defRPr>
            </a:lvl1pPr>
          </a:lstStyle>
          <a:p>
            <a:r>
              <a:rPr lang="ja-JP" altLang="en-US" smtClean="0"/>
              <a:t>マスター タイトルの書式設定</a:t>
            </a:r>
            <a:endParaRPr lang="en-US" dirty="0"/>
          </a:p>
        </p:txBody>
      </p:sp>
      <p:sp>
        <p:nvSpPr>
          <p:cNvPr id="5" name="Footer Placeholder 4"/>
          <p:cNvSpPr>
            <a:spLocks noGrp="1"/>
          </p:cNvSpPr>
          <p:nvPr>
            <p:ph type="ftr" sz="quarter" idx="11"/>
          </p:nvPr>
        </p:nvSpPr>
        <p:spPr>
          <a:xfrm>
            <a:off x="8347402" y="6529873"/>
            <a:ext cx="1443146" cy="328127"/>
          </a:xfrm>
        </p:spPr>
        <p:txBody>
          <a:bodyPr/>
          <a:lstStyle>
            <a:lvl1pPr algn="r">
              <a:defRPr b="0" i="0">
                <a:solidFill>
                  <a:schemeClr val="tx2">
                    <a:lumMod val="75000"/>
                  </a:schemeClr>
                </a:solidFill>
                <a:latin typeface="ヒラギノ角ゴ ProN W3"/>
                <a:ea typeface="ヒラギノ角ゴ ProN W3"/>
                <a:cs typeface="ヒラギノ角ゴ ProN W3"/>
              </a:defRPr>
            </a:lvl1pPr>
          </a:lstStyle>
          <a:p>
            <a:r>
              <a:rPr lang="en-US" dirty="0" err="1" smtClean="0"/>
              <a:t>Shumpei</a:t>
            </a:r>
            <a:r>
              <a:rPr lang="en-US" dirty="0" smtClean="0"/>
              <a:t> </a:t>
            </a:r>
            <a:r>
              <a:rPr lang="en-US" dirty="0" err="1" smtClean="0"/>
              <a:t>Hozumi</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6984" y="1"/>
            <a:ext cx="8934558" cy="1327762"/>
          </a:xfrm>
        </p:spPr>
        <p:txBody>
          <a:bodyPr/>
          <a:lstStyle>
            <a:lvl1pPr algn="l">
              <a:lnSpc>
                <a:spcPct val="100000"/>
              </a:lnSpc>
              <a:defRPr sz="4000" u="none"/>
            </a:lvl1pPr>
          </a:lstStyle>
          <a:p>
            <a:r>
              <a:rPr lang="ja-JP" altLang="en-US" dirty="0" smtClean="0"/>
              <a:t>マスター タイトルの書式設定</a:t>
            </a:r>
            <a:r>
              <a:rPr lang="en-US" altLang="ja-JP" dirty="0" smtClean="0"/>
              <a:t/>
            </a:r>
            <a:br>
              <a:rPr lang="en-US" altLang="ja-JP" dirty="0" smtClean="0"/>
            </a:br>
            <a:endParaRPr lang="en-US" dirty="0"/>
          </a:p>
        </p:txBody>
      </p:sp>
      <p:sp>
        <p:nvSpPr>
          <p:cNvPr id="3" name="Content Placeholder 2"/>
          <p:cNvSpPr>
            <a:spLocks noGrp="1"/>
          </p:cNvSpPr>
          <p:nvPr>
            <p:ph idx="1"/>
          </p:nvPr>
        </p:nvSpPr>
        <p:spPr>
          <a:xfrm>
            <a:off x="555004" y="1436004"/>
            <a:ext cx="9106539" cy="4381641"/>
          </a:xfrm>
        </p:spPr>
        <p:txBody>
          <a:bodyPr/>
          <a:lstStyle>
            <a:lvl1pPr>
              <a:defRPr sz="2800"/>
            </a:lvl1pPr>
            <a:lvl2pPr>
              <a:defRPr sz="2400"/>
            </a:lvl2pPr>
            <a:lvl3pPr>
              <a:defRPr sz="1800"/>
            </a:lvl3pPr>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r>
              <a:rPr lang="en-US" altLang="ja-JP" smtClean="0"/>
              <a:t>11/05/18</a:t>
            </a:r>
            <a:endParaRPr lang="en-US" dirty="0"/>
          </a:p>
        </p:txBody>
      </p:sp>
      <p:sp>
        <p:nvSpPr>
          <p:cNvPr id="5" name="Footer Placeholder 4"/>
          <p:cNvSpPr>
            <a:spLocks noGrp="1"/>
          </p:cNvSpPr>
          <p:nvPr>
            <p:ph type="ftr" sz="quarter" idx="11"/>
          </p:nvPr>
        </p:nvSpPr>
        <p:spPr/>
        <p:txBody>
          <a:bodyPr/>
          <a:lstStyle/>
          <a:p>
            <a:r>
              <a:rPr kumimoji="0" lang="en-US" sz="1200" smtClean="0">
                <a:solidFill>
                  <a:schemeClr val="bg2">
                    <a:shade val="50000"/>
                  </a:schemeClr>
                </a:solidFill>
                <a:effectLst/>
              </a:rPr>
              <a:t>Shumpei Hozumi</a:t>
            </a:r>
            <a:endParaRPr kumimoji="0" lang="en-US" sz="1200" dirty="0">
              <a:solidFill>
                <a:schemeClr val="bg2">
                  <a:shade val="50000"/>
                </a:schemeClr>
              </a:solidFill>
              <a:effectLst/>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
        <p:nvSpPr>
          <p:cNvPr id="8" name="正方形/長方形 7"/>
          <p:cNvSpPr/>
          <p:nvPr/>
        </p:nvSpPr>
        <p:spPr>
          <a:xfrm>
            <a:off x="1" y="0"/>
            <a:ext cx="555003" cy="6858000"/>
          </a:xfrm>
          <a:prstGeom prst="rect">
            <a:avLst/>
          </a:prstGeom>
          <a:solidFill>
            <a:schemeClr val="tx2">
              <a:lumMod val="40000"/>
              <a:lumOff val="60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a:off x="0" y="1349409"/>
            <a:ext cx="8504816"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テキスト ボックス 13"/>
          <p:cNvSpPr txBox="1"/>
          <p:nvPr/>
        </p:nvSpPr>
        <p:spPr>
          <a:xfrm>
            <a:off x="1061360" y="4711380"/>
            <a:ext cx="7196963" cy="369332"/>
          </a:xfrm>
          <a:prstGeom prst="rect">
            <a:avLst/>
          </a:prstGeom>
          <a:noFill/>
        </p:spPr>
        <p:txBody>
          <a:bodyPr wrap="square" rtlCol="0">
            <a:spAutoFit/>
          </a:bodyPr>
          <a:lstStyle/>
          <a:p>
            <a:r>
              <a:rPr kumimoji="1" lang="en-US" altLang="ja-JP" dirty="0" err="1" smtClean="0"/>
              <a:t>hogehoge</a:t>
            </a:r>
            <a:endParaRPr kumimoji="1" lang="en-US" altLang="ja-JP" dirty="0" smtClean="0"/>
          </a:p>
        </p:txBody>
      </p:sp>
      <p:sp>
        <p:nvSpPr>
          <p:cNvPr id="15" name="左大かっこ 14"/>
          <p:cNvSpPr/>
          <p:nvPr/>
        </p:nvSpPr>
        <p:spPr>
          <a:xfrm>
            <a:off x="878468" y="4561088"/>
            <a:ext cx="272446" cy="1284900"/>
          </a:xfrm>
          <a:prstGeom prst="leftBracket">
            <a:avLst/>
          </a:prstGeom>
          <a:ln w="19050" cmpd="sng">
            <a:solidFill>
              <a:srgbClr val="E8444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6" name="左大かっこ 15"/>
          <p:cNvSpPr/>
          <p:nvPr/>
        </p:nvSpPr>
        <p:spPr>
          <a:xfrm rot="10800000">
            <a:off x="8355144" y="4561088"/>
            <a:ext cx="272446" cy="1284900"/>
          </a:xfrm>
          <a:prstGeom prst="leftBracket">
            <a:avLst/>
          </a:prstGeom>
          <a:ln w="19050" cmpd="sng">
            <a:solidFill>
              <a:srgbClr val="E8444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7" name="フローチャート: 処理 16"/>
          <p:cNvSpPr/>
          <p:nvPr/>
        </p:nvSpPr>
        <p:spPr>
          <a:xfrm>
            <a:off x="1150916" y="4403282"/>
            <a:ext cx="778588" cy="308098"/>
          </a:xfrm>
          <a:prstGeom prst="flowChartProcess">
            <a:avLst/>
          </a:prstGeom>
          <a:noFill/>
          <a:ln w="19050" cmpd="sng">
            <a:solidFill>
              <a:srgbClr val="E8444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説明</a:t>
            </a:r>
            <a:endParaRPr kumimoji="1" lang="ja-JP" altLang="en-US" dirty="0">
              <a:solidFill>
                <a:srgbClr val="000000"/>
              </a:solidFill>
            </a:endParaRPr>
          </a:p>
        </p:txBody>
      </p:sp>
      <p:sp>
        <p:nvSpPr>
          <p:cNvPr id="7" name="正方形/長方形 6"/>
          <p:cNvSpPr/>
          <p:nvPr/>
        </p:nvSpPr>
        <p:spPr>
          <a:xfrm>
            <a:off x="555004" y="3362702"/>
            <a:ext cx="8330228" cy="2972000"/>
          </a:xfrm>
          <a:prstGeom prst="rect">
            <a:avLst/>
          </a:prstGeom>
          <a:noFill/>
          <a:ln w="12700" cmpd="sng">
            <a:solidFill>
              <a:srgbClr val="E84442"/>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1" y="0"/>
            <a:ext cx="555003" cy="6858000"/>
          </a:xfrm>
          <a:prstGeom prst="rect">
            <a:avLst/>
          </a:prstGeom>
          <a:solidFill>
            <a:schemeClr val="tx2">
              <a:lumMod val="40000"/>
              <a:lumOff val="60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a:off x="0" y="1349409"/>
            <a:ext cx="8504816" cy="0"/>
          </a:xfrm>
          <a:prstGeom prst="line">
            <a:avLst/>
          </a:prstGeom>
        </p:spPr>
        <p:style>
          <a:lnRef idx="2">
            <a:schemeClr val="accent1"/>
          </a:lnRef>
          <a:fillRef idx="0">
            <a:schemeClr val="accent1"/>
          </a:fillRef>
          <a:effectRef idx="1">
            <a:schemeClr val="accent1"/>
          </a:effectRef>
          <a:fontRef idx="minor">
            <a:schemeClr val="tx1"/>
          </a:fontRef>
        </p:style>
      </p:cxnSp>
      <p:sp>
        <p:nvSpPr>
          <p:cNvPr id="20" name="テキスト ボックス 19"/>
          <p:cNvSpPr txBox="1"/>
          <p:nvPr/>
        </p:nvSpPr>
        <p:spPr>
          <a:xfrm>
            <a:off x="1061360" y="4711380"/>
            <a:ext cx="7196963" cy="369332"/>
          </a:xfrm>
          <a:prstGeom prst="rect">
            <a:avLst/>
          </a:prstGeom>
          <a:noFill/>
        </p:spPr>
        <p:txBody>
          <a:bodyPr wrap="square" rtlCol="0">
            <a:spAutoFit/>
          </a:bodyPr>
          <a:lstStyle/>
          <a:p>
            <a:r>
              <a:rPr kumimoji="1" lang="en-US" altLang="ja-JP" dirty="0" err="1" smtClean="0"/>
              <a:t>hogehoge</a:t>
            </a:r>
            <a:endParaRPr kumimoji="1" lang="en-US" altLang="ja-JP" dirty="0" smtClean="0"/>
          </a:p>
        </p:txBody>
      </p:sp>
      <p:sp>
        <p:nvSpPr>
          <p:cNvPr id="21" name="左大かっこ 20"/>
          <p:cNvSpPr/>
          <p:nvPr/>
        </p:nvSpPr>
        <p:spPr>
          <a:xfrm>
            <a:off x="878468" y="4561088"/>
            <a:ext cx="272446" cy="1284900"/>
          </a:xfrm>
          <a:prstGeom prst="leftBracket">
            <a:avLst/>
          </a:prstGeom>
          <a:ln w="19050" cmpd="sng">
            <a:solidFill>
              <a:srgbClr val="E8444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22" name="左大かっこ 21"/>
          <p:cNvSpPr/>
          <p:nvPr/>
        </p:nvSpPr>
        <p:spPr>
          <a:xfrm rot="10800000">
            <a:off x="8355144" y="4561088"/>
            <a:ext cx="272446" cy="1284900"/>
          </a:xfrm>
          <a:prstGeom prst="leftBracket">
            <a:avLst/>
          </a:prstGeom>
          <a:ln w="19050" cmpd="sng">
            <a:solidFill>
              <a:srgbClr val="E8444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23" name="フローチャート: 処理 22"/>
          <p:cNvSpPr/>
          <p:nvPr/>
        </p:nvSpPr>
        <p:spPr>
          <a:xfrm>
            <a:off x="1150916" y="4403282"/>
            <a:ext cx="778588" cy="308098"/>
          </a:xfrm>
          <a:prstGeom prst="flowChartProcess">
            <a:avLst/>
          </a:prstGeom>
          <a:noFill/>
          <a:ln w="19050" cmpd="sng">
            <a:solidFill>
              <a:srgbClr val="E8444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説明</a:t>
            </a:r>
            <a:endParaRPr kumimoji="1" lang="ja-JP" altLang="en-US" dirty="0">
              <a:solidFill>
                <a:srgbClr val="000000"/>
              </a:solidFill>
            </a:endParaRPr>
          </a:p>
        </p:txBody>
      </p:sp>
      <p:sp>
        <p:nvSpPr>
          <p:cNvPr id="24" name="正方形/長方形 23"/>
          <p:cNvSpPr/>
          <p:nvPr/>
        </p:nvSpPr>
        <p:spPr>
          <a:xfrm>
            <a:off x="555004" y="3362702"/>
            <a:ext cx="8330228" cy="2972000"/>
          </a:xfrm>
          <a:prstGeom prst="rect">
            <a:avLst/>
          </a:prstGeom>
          <a:noFill/>
          <a:ln w="12700" cmpd="sng">
            <a:solidFill>
              <a:srgbClr val="E84442"/>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2465670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82506" y="1371603"/>
            <a:ext cx="84201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82506" y="4068766"/>
            <a:ext cx="8420100" cy="1131887"/>
          </a:xfrm>
        </p:spPr>
        <p:txBody>
          <a:bodyPr anchor="t"/>
          <a:lstStyle>
            <a:lvl1pPr marL="0" indent="0" algn="ctr">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r>
              <a:rPr lang="en-US" altLang="ja-JP" smtClean="0"/>
              <a:t>11/05/18</a:t>
            </a:r>
            <a:endParaRPr lang="en-US"/>
          </a:p>
        </p:txBody>
      </p:sp>
      <p:sp>
        <p:nvSpPr>
          <p:cNvPr id="5" name="Footer Placeholder 4"/>
          <p:cNvSpPr>
            <a:spLocks noGrp="1"/>
          </p:cNvSpPr>
          <p:nvPr>
            <p:ph type="ftr" sz="quarter" idx="11"/>
          </p:nvPr>
        </p:nvSpPr>
        <p:spPr/>
        <p:txBody>
          <a:bodyPr/>
          <a:lstStyle/>
          <a:p>
            <a:r>
              <a:rPr lang="en-US" smtClean="0"/>
              <a:t>Shumpei Hozumi</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870450"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087144"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654789"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915400" cy="1600200"/>
          </a:xfrm>
        </p:spPr>
        <p:txBody>
          <a:bodyPr/>
          <a:lstStyle/>
          <a:p>
            <a:r>
              <a:rPr lang="ja-JP" altLang="en-US" smtClean="0"/>
              <a:t>マスター タイトルの書式設定</a:t>
            </a:r>
            <a:endParaRPr lang="en-US" dirty="0"/>
          </a:p>
        </p:txBody>
      </p:sp>
      <p:sp>
        <p:nvSpPr>
          <p:cNvPr id="4" name="Content Placeholder 3"/>
          <p:cNvSpPr>
            <a:spLocks noGrp="1"/>
          </p:cNvSpPr>
          <p:nvPr>
            <p:ph sz="half" idx="2"/>
          </p:nvPr>
        </p:nvSpPr>
        <p:spPr>
          <a:xfrm>
            <a:off x="5035550" y="1600203"/>
            <a:ext cx="437515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r>
              <a:rPr lang="en-US" altLang="ja-JP" smtClean="0"/>
              <a:t>11/05/18</a:t>
            </a:r>
            <a:endParaRPr lang="en-US"/>
          </a:p>
        </p:txBody>
      </p:sp>
      <p:sp>
        <p:nvSpPr>
          <p:cNvPr id="6" name="Footer Placeholder 5"/>
          <p:cNvSpPr>
            <a:spLocks noGrp="1"/>
          </p:cNvSpPr>
          <p:nvPr>
            <p:ph type="ftr" sz="quarter" idx="11"/>
          </p:nvPr>
        </p:nvSpPr>
        <p:spPr/>
        <p:txBody>
          <a:bodyPr/>
          <a:lstStyle/>
          <a:p>
            <a:r>
              <a:rPr kumimoji="0" lang="en-US" smtClean="0"/>
              <a:t>Shumpei Hozumi</a:t>
            </a:r>
            <a:endParaRPr kumimoji="0"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96240" y="1600200"/>
            <a:ext cx="4378452"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95300" y="1600200"/>
            <a:ext cx="437687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035550" y="1600200"/>
            <a:ext cx="437859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r>
              <a:rPr lang="en-US" altLang="ja-JP" smtClean="0"/>
              <a:t>11/05/18</a:t>
            </a:r>
            <a:endParaRPr lang="en-US"/>
          </a:p>
        </p:txBody>
      </p:sp>
      <p:sp>
        <p:nvSpPr>
          <p:cNvPr id="8" name="Footer Placeholder 7"/>
          <p:cNvSpPr>
            <a:spLocks noGrp="1"/>
          </p:cNvSpPr>
          <p:nvPr>
            <p:ph type="ftr" sz="quarter" idx="11"/>
          </p:nvPr>
        </p:nvSpPr>
        <p:spPr/>
        <p:txBody>
          <a:bodyPr/>
          <a:lstStyle/>
          <a:p>
            <a:r>
              <a:rPr kumimoji="0" lang="en-US" smtClean="0"/>
              <a:t>Shumpei Hozumi</a:t>
            </a:r>
            <a:endParaRPr kumimoji="0"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95300" y="2212848"/>
            <a:ext cx="4378452"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5061966" y="2212851"/>
            <a:ext cx="4378452"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r>
              <a:rPr lang="en-US" altLang="ja-JP" smtClean="0"/>
              <a:t>11/05/18</a:t>
            </a:r>
            <a:endParaRPr lang="en-US"/>
          </a:p>
        </p:txBody>
      </p:sp>
      <p:sp>
        <p:nvSpPr>
          <p:cNvPr id="4" name="Footer Placeholder 3"/>
          <p:cNvSpPr>
            <a:spLocks noGrp="1"/>
          </p:cNvSpPr>
          <p:nvPr>
            <p:ph type="ftr" sz="quarter" idx="11"/>
          </p:nvPr>
        </p:nvSpPr>
        <p:spPr/>
        <p:txBody>
          <a:bodyPr/>
          <a:lstStyle/>
          <a:p>
            <a:r>
              <a:rPr kumimoji="0" lang="en-US" smtClean="0"/>
              <a:t>Shumpei Hozumi</a:t>
            </a:r>
            <a:endParaRPr kumimoji="0"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ja-JP" smtClean="0"/>
              <a:t>11/05/18</a:t>
            </a:r>
            <a:endParaRPr lang="en-US"/>
          </a:p>
        </p:txBody>
      </p:sp>
      <p:sp>
        <p:nvSpPr>
          <p:cNvPr id="3" name="Footer Placeholder 2"/>
          <p:cNvSpPr>
            <a:spLocks noGrp="1"/>
          </p:cNvSpPr>
          <p:nvPr>
            <p:ph type="ftr" sz="quarter" idx="11"/>
          </p:nvPr>
        </p:nvSpPr>
        <p:spPr/>
        <p:txBody>
          <a:bodyPr/>
          <a:lstStyle/>
          <a:p>
            <a:r>
              <a:rPr kumimoji="0" lang="en-US" smtClean="0"/>
              <a:t>Shumpei Hozumi</a:t>
            </a:r>
            <a:endParaRPr kumimoji="0"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99346" y="266700"/>
            <a:ext cx="3259006"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79067" y="273053"/>
            <a:ext cx="541218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99346" y="2438403"/>
            <a:ext cx="3259006"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r>
              <a:rPr lang="en-US" altLang="ja-JP" smtClean="0"/>
              <a:t>11/05/18</a:t>
            </a:r>
            <a:endParaRPr lang="en-US"/>
          </a:p>
        </p:txBody>
      </p:sp>
      <p:sp>
        <p:nvSpPr>
          <p:cNvPr id="6" name="Footer Placeholder 5"/>
          <p:cNvSpPr>
            <a:spLocks noGrp="1"/>
          </p:cNvSpPr>
          <p:nvPr>
            <p:ph type="ftr" sz="quarter" idx="11"/>
          </p:nvPr>
        </p:nvSpPr>
        <p:spPr/>
        <p:txBody>
          <a:bodyPr/>
          <a:lstStyle/>
          <a:p>
            <a:r>
              <a:rPr kumimoji="0" lang="en-US" smtClean="0"/>
              <a:t>Shumpei Hozumi</a:t>
            </a:r>
            <a:endParaRPr kumimoji="0"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4" name="Date Placeholder 3"/>
          <p:cNvSpPr>
            <a:spLocks noGrp="1"/>
          </p:cNvSpPr>
          <p:nvPr>
            <p:ph type="dt" sz="half" idx="2"/>
          </p:nvPr>
        </p:nvSpPr>
        <p:spPr>
          <a:xfrm>
            <a:off x="6625426" y="6479032"/>
            <a:ext cx="2259806"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r>
              <a:rPr lang="en-US" altLang="ja-JP" smtClean="0"/>
              <a:t>11/05/18</a:t>
            </a:r>
            <a:endParaRPr lang="en-US" dirty="0"/>
          </a:p>
        </p:txBody>
      </p:sp>
      <p:sp>
        <p:nvSpPr>
          <p:cNvPr id="5" name="Footer Placeholder 4"/>
          <p:cNvSpPr>
            <a:spLocks noGrp="1"/>
          </p:cNvSpPr>
          <p:nvPr>
            <p:ph type="ftr" sz="quarter" idx="3"/>
          </p:nvPr>
        </p:nvSpPr>
        <p:spPr>
          <a:xfrm>
            <a:off x="3407970" y="6479032"/>
            <a:ext cx="3085306" cy="365125"/>
          </a:xfrm>
          <a:prstGeom prst="rect">
            <a:avLst/>
          </a:prstGeom>
        </p:spPr>
        <p:txBody>
          <a:bodyPr vert="horz" lIns="45720" tIns="45720" rIns="91440" bIns="45720" rtlCol="0" anchor="ctr"/>
          <a:lstStyle>
            <a:lvl1pPr algn="ctr">
              <a:defRPr sz="1200">
                <a:solidFill>
                  <a:schemeClr val="accent6">
                    <a:lumMod val="60000"/>
                    <a:lumOff val="40000"/>
                  </a:schemeClr>
                </a:solidFill>
                <a:latin typeface="Century Gothic" pitchFamily="34" charset="0"/>
              </a:defRPr>
            </a:lvl1pPr>
          </a:lstStyle>
          <a:p>
            <a:r>
              <a:rPr lang="en-US" dirty="0" err="1" smtClean="0"/>
              <a:t>Shumpei</a:t>
            </a:r>
            <a:r>
              <a:rPr lang="en-US" dirty="0" smtClean="0"/>
              <a:t> </a:t>
            </a:r>
            <a:r>
              <a:rPr lang="en-US" dirty="0" err="1" smtClean="0"/>
              <a:t>Hozumi</a:t>
            </a:r>
            <a:endParaRPr lang="en-US" dirty="0"/>
          </a:p>
        </p:txBody>
      </p:sp>
      <p:sp>
        <p:nvSpPr>
          <p:cNvPr id="6" name="Slide Number Placeholder 5"/>
          <p:cNvSpPr>
            <a:spLocks noGrp="1"/>
          </p:cNvSpPr>
          <p:nvPr>
            <p:ph type="sldNum" sz="quarter" idx="4"/>
          </p:nvPr>
        </p:nvSpPr>
        <p:spPr>
          <a:xfrm>
            <a:off x="9003895" y="6479032"/>
            <a:ext cx="608806" cy="365125"/>
          </a:xfrm>
          <a:prstGeom prst="rect">
            <a:avLst/>
          </a:prstGeom>
        </p:spPr>
        <p:txBody>
          <a:bodyPr vert="horz" lIns="27432" tIns="45720" rIns="45720" bIns="45720" rtlCol="0" anchor="ctr"/>
          <a:lstStyle>
            <a:lvl1pPr algn="ctr">
              <a:defRPr sz="1100" b="1" i="0">
                <a:solidFill>
                  <a:schemeClr val="tx1">
                    <a:lumMod val="65000"/>
                    <a:lumOff val="35000"/>
                  </a:schemeClr>
                </a:solidFill>
                <a:latin typeface="Chalkboard"/>
                <a:cs typeface="Chalkboard"/>
              </a:defRPr>
            </a:lvl1pPr>
          </a:lstStyle>
          <a:p>
            <a:fld id="{BA9B540C-44DA-4F69-89C9-7C84606640D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5665" r:id="rId1"/>
    <p:sldLayoutId id="2147485666" r:id="rId2"/>
    <p:sldLayoutId id="2147485667" r:id="rId3"/>
    <p:sldLayoutId id="2147485668" r:id="rId4"/>
    <p:sldLayoutId id="2147485669" r:id="rId5"/>
    <p:sldLayoutId id="2147485670" r:id="rId6"/>
    <p:sldLayoutId id="2147485671" r:id="rId7"/>
    <p:sldLayoutId id="2147485672" r:id="rId8"/>
    <p:sldLayoutId id="2147485673" r:id="rId9"/>
    <p:sldLayoutId id="2147485674" r:id="rId10"/>
    <p:sldLayoutId id="2147485675" r:id="rId11"/>
    <p:sldLayoutId id="2147485676"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ctr" defTabSz="914400" rtl="0" eaLnBrk="1" latinLnBrk="0" hangingPunct="1">
        <a:lnSpc>
          <a:spcPts val="5800"/>
        </a:lnSpc>
        <a:spcBef>
          <a:spcPct val="0"/>
        </a:spcBef>
        <a:buNone/>
        <a:defRPr kumimoji="1" sz="5400" b="0" i="0" kern="1200">
          <a:solidFill>
            <a:schemeClr val="tx2"/>
          </a:solidFill>
          <a:effectLst/>
          <a:latin typeface="Verdana"/>
          <a:ea typeface="ヒラギノ角ゴ Pro W3"/>
          <a:cs typeface="Verdana"/>
        </a:defRPr>
      </a:lvl1pPr>
    </p:titleStyle>
    <p:bodyStyle>
      <a:lvl1pPr marL="0" indent="0" algn="l" defTabSz="914400" rtl="0" eaLnBrk="1" latinLnBrk="0" hangingPunct="1">
        <a:lnSpc>
          <a:spcPct val="110000"/>
        </a:lnSpc>
        <a:spcBef>
          <a:spcPct val="20000"/>
        </a:spcBef>
        <a:buClr>
          <a:schemeClr val="accent5"/>
        </a:buClr>
        <a:buSzPct val="100000"/>
        <a:buFont typeface="Wingdings" charset="2"/>
        <a:buNone/>
        <a:defRPr kumimoji="1" sz="2400" u="none" kern="1200">
          <a:solidFill>
            <a:schemeClr val="tx1"/>
          </a:solidFill>
          <a:uFill>
            <a:solidFill>
              <a:schemeClr val="tx2"/>
            </a:solidFill>
          </a:uFill>
          <a:latin typeface="ヒラギノ丸ゴ Pro W4"/>
          <a:ea typeface="ヒラギノ丸ゴ Pro W4"/>
          <a:cs typeface="ヒラギノ丸ゴ Pro W4"/>
        </a:defRPr>
      </a:lvl1pPr>
      <a:lvl2pPr marL="432000" indent="-288000" algn="l" defTabSz="914400" rtl="0" eaLnBrk="1" latinLnBrk="0" hangingPunct="1">
        <a:lnSpc>
          <a:spcPct val="110000"/>
        </a:lnSpc>
        <a:spcBef>
          <a:spcPct val="20000"/>
        </a:spcBef>
        <a:buClr>
          <a:schemeClr val="accent5"/>
        </a:buClr>
        <a:buFont typeface="Wingdings" charset="2"/>
        <a:buChar char="v"/>
        <a:defRPr kumimoji="1" sz="2000" kern="1200">
          <a:solidFill>
            <a:schemeClr val="tx1"/>
          </a:solidFill>
          <a:latin typeface="ヒラギノ丸ゴ Pro W4"/>
          <a:ea typeface="ヒラギノ丸ゴ Pro W4"/>
          <a:cs typeface="ヒラギノ丸ゴ Pro W4"/>
        </a:defRPr>
      </a:lvl2pPr>
      <a:lvl3pPr marL="720000" indent="-205200" algn="l" defTabSz="914400" rtl="0" eaLnBrk="1" latinLnBrk="0" hangingPunct="1">
        <a:lnSpc>
          <a:spcPct val="110000"/>
        </a:lnSpc>
        <a:spcBef>
          <a:spcPct val="20000"/>
        </a:spcBef>
        <a:buClr>
          <a:schemeClr val="tx2"/>
        </a:buClr>
        <a:buFont typeface="ヒラギノ角ゴ ProN W3"/>
        <a:buChar char="‣"/>
        <a:defRPr kumimoji="1" sz="1800" kern="1200">
          <a:solidFill>
            <a:schemeClr val="accent6">
              <a:lumMod val="50000"/>
            </a:schemeClr>
          </a:solidFill>
          <a:latin typeface="ヒラギノ丸ゴ Pro W4"/>
          <a:ea typeface="ヒラギノ丸ゴ Pro W4"/>
          <a:cs typeface="ヒラギノ丸ゴ Pro W4"/>
        </a:defRPr>
      </a:lvl3pPr>
      <a:lvl4pPr marL="1080000" indent="-205200" algn="l" defTabSz="914400" rtl="0" eaLnBrk="1" latinLnBrk="0" hangingPunct="1">
        <a:lnSpc>
          <a:spcPct val="110000"/>
        </a:lnSpc>
        <a:spcBef>
          <a:spcPct val="20000"/>
        </a:spcBef>
        <a:buClr>
          <a:schemeClr val="tx2"/>
        </a:buClr>
        <a:buFont typeface="ヒラギノ角ゴ ProN W3"/>
        <a:buChar char="‣"/>
        <a:defRPr kumimoji="1" sz="1800" kern="1200">
          <a:solidFill>
            <a:schemeClr val="accent6">
              <a:lumMod val="50000"/>
            </a:schemeClr>
          </a:solidFill>
          <a:latin typeface="ヒラギノ丸ゴ Pro W4"/>
          <a:ea typeface="ヒラギノ丸ゴ Pro W4"/>
          <a:cs typeface="ヒラギノ丸ゴ Pro W4"/>
        </a:defRPr>
      </a:lvl4pPr>
      <a:lvl5pPr marL="1440000" indent="-205200" algn="l" defTabSz="914400" rtl="0" eaLnBrk="1" latinLnBrk="0" hangingPunct="1">
        <a:lnSpc>
          <a:spcPct val="110000"/>
        </a:lnSpc>
        <a:spcBef>
          <a:spcPct val="20000"/>
        </a:spcBef>
        <a:buClr>
          <a:schemeClr val="tx2"/>
        </a:buClr>
        <a:buFont typeface="ヒラギノ角ゴ ProN W3"/>
        <a:buChar char="‣"/>
        <a:defRPr kumimoji="1" sz="1800" kern="1200">
          <a:solidFill>
            <a:schemeClr val="accent6">
              <a:lumMod val="50000"/>
            </a:schemeClr>
          </a:solidFill>
          <a:latin typeface="ヒラギノ丸ゴ Pro W4"/>
          <a:ea typeface="ヒラギノ丸ゴ Pro W4"/>
          <a:cs typeface="ヒラギノ丸ゴ Pro W4"/>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8.png"/><Relationship Id="rId5" Type="http://schemas.openxmlformats.org/officeDocument/2006/relationships/oleObject" Target="../embeddings/oleObject1.bin"/><Relationship Id="rId6" Type="http://schemas.openxmlformats.org/officeDocument/2006/relationships/image" Target="../media/image7.wmf"/><Relationship Id="rId7" Type="http://schemas.openxmlformats.org/officeDocument/2006/relationships/image" Target="../media/image9.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idx="1"/>
          </p:nvPr>
        </p:nvSpPr>
        <p:spPr>
          <a:xfrm>
            <a:off x="1485900" y="4176502"/>
            <a:ext cx="6934200" cy="2374996"/>
          </a:xfrm>
        </p:spPr>
        <p:txBody>
          <a:bodyPr>
            <a:normAutofit/>
          </a:bodyPr>
          <a:lstStyle/>
          <a:p>
            <a:pPr>
              <a:lnSpc>
                <a:spcPct val="120000"/>
              </a:lnSpc>
            </a:pPr>
            <a:r>
              <a:rPr kumimoji="1" lang="ja-JP" altLang="en-US" sz="3200" u="heavy" dirty="0" smtClean="0">
                <a:uFill>
                  <a:solidFill>
                    <a:schemeClr val="bg2">
                      <a:lumMod val="75000"/>
                    </a:schemeClr>
                  </a:solidFill>
                </a:uFill>
                <a:latin typeface="ヒラギノ角ゴ ProN W3"/>
                <a:ea typeface="ヒラギノ角ゴ ProN W3"/>
                <a:cs typeface="ヒラギノ角ゴ ProN W3"/>
              </a:rPr>
              <a:t>穂積</a:t>
            </a:r>
            <a:r>
              <a:rPr kumimoji="1" lang="en-US" altLang="ja-JP" sz="3200" u="heavy" dirty="0" smtClean="0">
                <a:uFill>
                  <a:solidFill>
                    <a:schemeClr val="bg2">
                      <a:lumMod val="75000"/>
                    </a:schemeClr>
                  </a:solidFill>
                </a:uFill>
                <a:latin typeface="ヒラギノ角ゴ ProN W3"/>
                <a:ea typeface="ヒラギノ角ゴ ProN W3"/>
                <a:cs typeface="ヒラギノ角ゴ ProN W3"/>
              </a:rPr>
              <a:t> </a:t>
            </a:r>
            <a:r>
              <a:rPr kumimoji="1" lang="ja-JP" altLang="en-US" sz="3200" u="heavy" dirty="0" smtClean="0">
                <a:uFill>
                  <a:solidFill>
                    <a:schemeClr val="bg2">
                      <a:lumMod val="75000"/>
                    </a:schemeClr>
                  </a:solidFill>
                </a:uFill>
                <a:latin typeface="ヒラギノ角ゴ ProN W3"/>
                <a:ea typeface="ヒラギノ角ゴ ProN W3"/>
                <a:cs typeface="ヒラギノ角ゴ ProN W3"/>
              </a:rPr>
              <a:t>俊平</a:t>
            </a:r>
            <a:r>
              <a:rPr lang="en-US" altLang="ja-JP" sz="3200" u="heavy" baseline="30000" dirty="0" smtClean="0">
                <a:uFill>
                  <a:solidFill>
                    <a:schemeClr val="bg2">
                      <a:lumMod val="75000"/>
                    </a:schemeClr>
                  </a:solidFill>
                </a:uFill>
                <a:latin typeface="ヒラギノ角ゴ ProN W3"/>
                <a:ea typeface="ヒラギノ角ゴ ProN W3"/>
                <a:cs typeface="ヒラギノ角ゴ ProN W3"/>
              </a:rPr>
              <a:t>1</a:t>
            </a:r>
            <a:r>
              <a:rPr lang="ja-JP" altLang="ja-JP" sz="3200" dirty="0">
                <a:latin typeface="ヒラギノ角ゴ ProN W3"/>
                <a:ea typeface="ヒラギノ角ゴ ProN W3"/>
                <a:cs typeface="ヒラギノ角ゴ ProN W3"/>
              </a:rPr>
              <a:t>　</a:t>
            </a:r>
            <a:r>
              <a:rPr kumimoji="1" lang="ja-JP" altLang="en-US" sz="3200" dirty="0" smtClean="0">
                <a:latin typeface="ヒラギノ角ゴ ProN W3"/>
                <a:ea typeface="ヒラギノ角ゴ ProN W3"/>
                <a:cs typeface="ヒラギノ角ゴ ProN W3"/>
              </a:rPr>
              <a:t>佐藤</a:t>
            </a:r>
            <a:r>
              <a:rPr kumimoji="1" lang="en-US" altLang="ja-JP" sz="3200" dirty="0" smtClean="0">
                <a:latin typeface="ヒラギノ角ゴ ProN W3"/>
                <a:ea typeface="ヒラギノ角ゴ ProN W3"/>
                <a:cs typeface="ヒラギノ角ゴ ProN W3"/>
              </a:rPr>
              <a:t> </a:t>
            </a:r>
            <a:r>
              <a:rPr kumimoji="1" lang="ja-JP" altLang="en-US" sz="3200" dirty="0" smtClean="0">
                <a:latin typeface="ヒラギノ角ゴ ProN W3"/>
                <a:ea typeface="ヒラギノ角ゴ ProN W3"/>
                <a:cs typeface="ヒラギノ角ゴ ProN W3"/>
              </a:rPr>
              <a:t>芳樹</a:t>
            </a:r>
            <a:r>
              <a:rPr kumimoji="1" lang="en-US" altLang="ja-JP" sz="3200" baseline="30000" dirty="0" smtClean="0">
                <a:latin typeface="ヒラギノ角ゴ ProN W3"/>
                <a:ea typeface="ヒラギノ角ゴ ProN W3"/>
                <a:cs typeface="ヒラギノ角ゴ ProN W3"/>
              </a:rPr>
              <a:t>2</a:t>
            </a:r>
            <a:r>
              <a:rPr lang="ja-JP" altLang="ja-JP" sz="3200" dirty="0">
                <a:latin typeface="ヒラギノ角ゴ ProN W3"/>
                <a:ea typeface="ヒラギノ角ゴ ProN W3"/>
                <a:cs typeface="ヒラギノ角ゴ ProN W3"/>
              </a:rPr>
              <a:t>　</a:t>
            </a:r>
            <a:r>
              <a:rPr kumimoji="1" lang="ja-JP" altLang="en-US" sz="3200" dirty="0" smtClean="0">
                <a:latin typeface="ヒラギノ角ゴ ProN W3"/>
                <a:ea typeface="ヒラギノ角ゴ ProN W3"/>
                <a:cs typeface="ヒラギノ角ゴ ProN W3"/>
              </a:rPr>
              <a:t>千葉</a:t>
            </a:r>
            <a:r>
              <a:rPr kumimoji="1" lang="en-US" altLang="ja-JP" sz="3200" dirty="0" smtClean="0">
                <a:latin typeface="ヒラギノ角ゴ ProN W3"/>
                <a:ea typeface="ヒラギノ角ゴ ProN W3"/>
                <a:cs typeface="ヒラギノ角ゴ ProN W3"/>
              </a:rPr>
              <a:t> </a:t>
            </a:r>
            <a:r>
              <a:rPr kumimoji="1" lang="ja-JP" altLang="en-US" sz="3200" dirty="0" smtClean="0">
                <a:latin typeface="ヒラギノ角ゴ ProN W3"/>
                <a:ea typeface="ヒラギノ角ゴ ProN W3"/>
                <a:cs typeface="ヒラギノ角ゴ ProN W3"/>
              </a:rPr>
              <a:t>滋</a:t>
            </a:r>
            <a:r>
              <a:rPr kumimoji="1" lang="en-US" altLang="ja-JP" sz="3200" baseline="30000" dirty="0" smtClean="0">
                <a:latin typeface="ヒラギノ角ゴ ProN W3"/>
                <a:ea typeface="ヒラギノ角ゴ ProN W3"/>
                <a:cs typeface="ヒラギノ角ゴ ProN W3"/>
              </a:rPr>
              <a:t>3</a:t>
            </a:r>
          </a:p>
          <a:p>
            <a:pPr>
              <a:lnSpc>
                <a:spcPct val="120000"/>
              </a:lnSpc>
            </a:pPr>
            <a:r>
              <a:rPr kumimoji="1" lang="en-US" altLang="ja-JP" sz="1800" baseline="30000" dirty="0" smtClean="0">
                <a:latin typeface="ヒラギノ角ゴ ProN W3"/>
                <a:ea typeface="ヒラギノ角ゴ ProN W3"/>
                <a:cs typeface="ヒラギノ角ゴ ProN W3"/>
              </a:rPr>
              <a:t>1,3</a:t>
            </a:r>
            <a:r>
              <a:rPr kumimoji="1" lang="ja-JP" altLang="en-US" sz="1800" dirty="0" smtClean="0">
                <a:latin typeface="ヒラギノ角ゴ ProN W3"/>
                <a:ea typeface="ヒラギノ角ゴ ProN W3"/>
                <a:cs typeface="ヒラギノ角ゴ ProN W3"/>
              </a:rPr>
              <a:t>東京大学大学院</a:t>
            </a:r>
            <a:r>
              <a:rPr kumimoji="1" lang="en-US" altLang="ja-JP" sz="1800" dirty="0" smtClean="0">
                <a:latin typeface="ヒラギノ角ゴ ProN W3"/>
                <a:ea typeface="ヒラギノ角ゴ ProN W3"/>
                <a:cs typeface="ヒラギノ角ゴ ProN W3"/>
              </a:rPr>
              <a:t> </a:t>
            </a:r>
            <a:r>
              <a:rPr kumimoji="1" lang="ja-JP" altLang="en-US" sz="1800" dirty="0" smtClean="0">
                <a:latin typeface="ヒラギノ角ゴ ProN W3"/>
                <a:ea typeface="ヒラギノ角ゴ ProN W3"/>
                <a:cs typeface="ヒラギノ角ゴ ProN W3"/>
              </a:rPr>
              <a:t>情報理工学系研究科</a:t>
            </a:r>
            <a:r>
              <a:rPr lang="en-US" altLang="ja-JP" sz="1800" dirty="0">
                <a:latin typeface="ヒラギノ角ゴ ProN W3"/>
                <a:ea typeface="ヒラギノ角ゴ ProN W3"/>
                <a:cs typeface="ヒラギノ角ゴ ProN W3"/>
              </a:rPr>
              <a:t> </a:t>
            </a:r>
            <a:r>
              <a:rPr lang="ja-JP" altLang="en-US" sz="1800" dirty="0" smtClean="0">
                <a:latin typeface="ヒラギノ角ゴ ProN W3"/>
                <a:ea typeface="ヒラギノ角ゴ ProN W3"/>
                <a:cs typeface="ヒラギノ角ゴ ProN W3"/>
              </a:rPr>
              <a:t>創造情報学専攻</a:t>
            </a:r>
            <a:endParaRPr lang="en-US" altLang="ja-JP" sz="1800" dirty="0" smtClean="0">
              <a:latin typeface="ヒラギノ角ゴ ProN W3"/>
              <a:ea typeface="ヒラギノ角ゴ ProN W3"/>
              <a:cs typeface="ヒラギノ角ゴ ProN W3"/>
            </a:endParaRPr>
          </a:p>
          <a:p>
            <a:pPr>
              <a:lnSpc>
                <a:spcPct val="120000"/>
              </a:lnSpc>
            </a:pPr>
            <a:r>
              <a:rPr kumimoji="1" lang="en-US" altLang="ja-JP" sz="1800" baseline="30000" dirty="0" smtClean="0">
                <a:latin typeface="ヒラギノ角ゴ ProN W3"/>
                <a:ea typeface="ヒラギノ角ゴ ProN W3"/>
                <a:cs typeface="ヒラギノ角ゴ ProN W3"/>
              </a:rPr>
              <a:t>2</a:t>
            </a:r>
            <a:r>
              <a:rPr kumimoji="1" lang="ja-JP" altLang="en-US" sz="1800" dirty="0" smtClean="0">
                <a:latin typeface="ヒラギノ角ゴ ProN W3"/>
                <a:ea typeface="ヒラギノ角ゴ ProN W3"/>
                <a:cs typeface="ヒラギノ角ゴ ProN W3"/>
              </a:rPr>
              <a:t>東京大学情報基盤センター</a:t>
            </a:r>
            <a:endParaRPr kumimoji="1" lang="en-US" altLang="ja-JP" sz="1800" dirty="0" smtClean="0">
              <a:latin typeface="ヒラギノ角ゴ ProN W3"/>
              <a:ea typeface="ヒラギノ角ゴ ProN W3"/>
              <a:cs typeface="ヒラギノ角ゴ ProN W3"/>
            </a:endParaRPr>
          </a:p>
        </p:txBody>
      </p:sp>
      <p:sp>
        <p:nvSpPr>
          <p:cNvPr id="4" name="タイトル 3"/>
          <p:cNvSpPr>
            <a:spLocks noGrp="1"/>
          </p:cNvSpPr>
          <p:nvPr>
            <p:ph type="ctrTitle"/>
          </p:nvPr>
        </p:nvSpPr>
        <p:spPr>
          <a:xfrm>
            <a:off x="3407970" y="1564951"/>
            <a:ext cx="6203388" cy="1698611"/>
          </a:xfrm>
        </p:spPr>
        <p:txBody>
          <a:bodyPr/>
          <a:lstStyle/>
          <a:p>
            <a:pPr algn="l">
              <a:lnSpc>
                <a:spcPct val="130000"/>
              </a:lnSpc>
            </a:pPr>
            <a:r>
              <a:rPr lang="ja-JP" altLang="en-US" sz="2800" dirty="0"/>
              <a:t>科学技術計算における最適化に伴う分割の正しさを検査する </a:t>
            </a:r>
            <a:r>
              <a:rPr lang="en-US" altLang="ja-JP" sz="2800" dirty="0" smtClean="0"/>
              <a:t/>
            </a:r>
            <a:br>
              <a:rPr lang="en-US" altLang="ja-JP" sz="2800" dirty="0" smtClean="0"/>
            </a:br>
            <a:r>
              <a:rPr lang="ja-JP" altLang="en-US" sz="2800" dirty="0" smtClean="0"/>
              <a:t>ユニットテストフレームワーク </a:t>
            </a:r>
            <a:endParaRPr lang="ja-JP" altLang="en-US" sz="2800" dirty="0"/>
          </a:p>
        </p:txBody>
      </p:sp>
      <p:sp>
        <p:nvSpPr>
          <p:cNvPr id="5" name="円/楕円 4"/>
          <p:cNvSpPr/>
          <p:nvPr/>
        </p:nvSpPr>
        <p:spPr>
          <a:xfrm>
            <a:off x="938976" y="1108824"/>
            <a:ext cx="2334300" cy="2154738"/>
          </a:xfrm>
          <a:prstGeom prst="ellipse">
            <a:avLst/>
          </a:prstGeom>
          <a:solidFill>
            <a:schemeClr val="tx1"/>
          </a:solidFill>
          <a:ln w="28575"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4400" dirty="0" smtClean="0">
                <a:solidFill>
                  <a:schemeClr val="bg2"/>
                </a:solidFill>
                <a:uFill>
                  <a:solidFill>
                    <a:srgbClr val="000090"/>
                  </a:solidFill>
                </a:uFill>
                <a:latin typeface="ヒラギノ丸ゴ ProN W4"/>
                <a:ea typeface="ヒラギノ丸ゴ ProN W4"/>
                <a:cs typeface="ヒラギノ丸ゴ ProN W4"/>
              </a:rPr>
              <a:t>HPC</a:t>
            </a:r>
          </a:p>
          <a:p>
            <a:pPr algn="ctr">
              <a:lnSpc>
                <a:spcPct val="110000"/>
              </a:lnSpc>
            </a:pPr>
            <a:r>
              <a:rPr kumimoji="1" lang="en-US" altLang="ja-JP" sz="4400" dirty="0" smtClean="0">
                <a:solidFill>
                  <a:schemeClr val="bg2"/>
                </a:solidFill>
                <a:uFill>
                  <a:solidFill>
                    <a:srgbClr val="000090"/>
                  </a:solidFill>
                </a:uFill>
                <a:latin typeface="ヒラギノ丸ゴ ProN W4"/>
                <a:ea typeface="ヒラギノ丸ゴ ProN W4"/>
                <a:cs typeface="ヒラギノ丸ゴ ProN W4"/>
              </a:rPr>
              <a:t>Unit</a:t>
            </a:r>
            <a:endParaRPr kumimoji="1" lang="ja-JP" altLang="en-US" sz="4400" dirty="0">
              <a:solidFill>
                <a:schemeClr val="bg2"/>
              </a:solidFill>
              <a:uFill>
                <a:solidFill>
                  <a:srgbClr val="000090"/>
                </a:solidFill>
              </a:uFill>
              <a:latin typeface="ヒラギノ丸ゴ ProN W4"/>
              <a:ea typeface="ヒラギノ丸ゴ ProN W4"/>
              <a:cs typeface="ヒラギノ丸ゴ ProN W4"/>
            </a:endParaRPr>
          </a:p>
        </p:txBody>
      </p:sp>
    </p:spTree>
    <p:extLst>
      <p:ext uri="{BB962C8B-B14F-4D97-AF65-F5344CB8AC3E}">
        <p14:creationId xmlns:p14="http://schemas.microsoft.com/office/powerpoint/2010/main" val="420890774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BA9B540C-44DA-4F69-89C9-7C84606640D3}" type="slidenum">
              <a:rPr lang="en-US" smtClean="0"/>
              <a:pPr/>
              <a:t>10</a:t>
            </a:fld>
            <a:endParaRPr lang="en-US" dirty="0"/>
          </a:p>
        </p:txBody>
      </p:sp>
      <p:sp>
        <p:nvSpPr>
          <p:cNvPr id="4" name="タイトル 3"/>
          <p:cNvSpPr>
            <a:spLocks noGrp="1"/>
          </p:cNvSpPr>
          <p:nvPr>
            <p:ph type="title"/>
          </p:nvPr>
        </p:nvSpPr>
        <p:spPr/>
        <p:txBody>
          <a:bodyPr/>
          <a:lstStyle/>
          <a:p>
            <a:r>
              <a:rPr lang="en-US" altLang="ja-JP" sz="3200" dirty="0" err="1"/>
              <a:t>HPCUnit</a:t>
            </a:r>
            <a:r>
              <a:rPr lang="ja-JP" altLang="en-US" sz="2400" dirty="0"/>
              <a:t>：計算空間の正しさをテストするフレームワーク</a:t>
            </a:r>
            <a:endParaRPr kumimoji="1" lang="ja-JP" altLang="en-US" sz="2400" dirty="0"/>
          </a:p>
        </p:txBody>
      </p:sp>
      <p:sp>
        <p:nvSpPr>
          <p:cNvPr id="5" name="コンテンツ プレースホルダー 2"/>
          <p:cNvSpPr>
            <a:spLocks noGrp="1"/>
          </p:cNvSpPr>
          <p:nvPr>
            <p:ph idx="1"/>
          </p:nvPr>
        </p:nvSpPr>
        <p:spPr>
          <a:xfrm>
            <a:off x="314095" y="1336758"/>
            <a:ext cx="9277815" cy="5384718"/>
          </a:xfrm>
        </p:spPr>
        <p:txBody>
          <a:bodyPr>
            <a:normAutofit/>
          </a:bodyPr>
          <a:lstStyle/>
          <a:p>
            <a:r>
              <a:rPr lang="ja-JP" altLang="en-US" sz="2400" dirty="0" smtClean="0">
                <a:solidFill>
                  <a:srgbClr val="000000"/>
                </a:solidFill>
              </a:rPr>
              <a:t>実行ログを利用してバグを検出するための機能を提供</a:t>
            </a:r>
            <a:endParaRPr lang="en-US" altLang="ja-JP" sz="2400" dirty="0" smtClean="0">
              <a:solidFill>
                <a:srgbClr val="000000"/>
              </a:solidFill>
            </a:endParaRPr>
          </a:p>
          <a:p>
            <a:pPr marL="601200" lvl="1" indent="-457200">
              <a:buClr>
                <a:schemeClr val="tx2"/>
              </a:buClr>
              <a:buFont typeface="+mj-lt"/>
              <a:buAutoNum type="arabicPeriod"/>
            </a:pPr>
            <a:r>
              <a:rPr lang="ja-JP" altLang="en-US" sz="2000" dirty="0" smtClean="0">
                <a:solidFill>
                  <a:schemeClr val="tx1"/>
                </a:solidFill>
              </a:rPr>
              <a:t>メソッド呼び出しの実引数とコンテキスト情報を実行ログとして取得</a:t>
            </a:r>
            <a:endParaRPr lang="en-US" altLang="ja-JP" sz="2000" dirty="0" smtClean="0">
              <a:solidFill>
                <a:schemeClr val="tx1"/>
              </a:solidFill>
            </a:endParaRPr>
          </a:p>
          <a:p>
            <a:pPr marL="601200" lvl="1" indent="-457200">
              <a:buClr>
                <a:schemeClr val="tx2"/>
              </a:buClr>
              <a:buFont typeface="+mj-lt"/>
              <a:buAutoNum type="arabicPeriod"/>
            </a:pPr>
            <a:r>
              <a:rPr lang="ja-JP" altLang="en-US" sz="2000" dirty="0" smtClean="0">
                <a:solidFill>
                  <a:srgbClr val="000000"/>
                </a:solidFill>
              </a:rPr>
              <a:t>実行ログをタプルの順序付き集合として保存</a:t>
            </a:r>
            <a:endParaRPr lang="en-US" altLang="ja-JP" dirty="0" smtClean="0">
              <a:solidFill>
                <a:srgbClr val="758085"/>
              </a:solidFill>
            </a:endParaRPr>
          </a:p>
          <a:p>
            <a:pPr marL="601200" lvl="1" indent="-457200">
              <a:buClr>
                <a:schemeClr val="tx2"/>
              </a:buClr>
              <a:buFont typeface="+mj-lt"/>
              <a:buAutoNum type="arabicPeriod"/>
            </a:pPr>
            <a:r>
              <a:rPr lang="ja-JP" altLang="en-US" sz="2000" dirty="0" smtClean="0">
                <a:solidFill>
                  <a:srgbClr val="000000"/>
                </a:solidFill>
              </a:rPr>
              <a:t>問題や環境に合わせたテスト方法</a:t>
            </a:r>
            <a:endParaRPr lang="en-US" altLang="ja-JP" sz="2000" dirty="0" smtClean="0">
              <a:solidFill>
                <a:srgbClr val="000000"/>
              </a:solidFill>
            </a:endParaRPr>
          </a:p>
          <a:p>
            <a:pPr marL="601200" lvl="1" indent="-457200">
              <a:buClr>
                <a:schemeClr val="tx2"/>
              </a:buClr>
              <a:buFont typeface="+mj-lt"/>
              <a:buAutoNum type="arabicPeriod"/>
            </a:pPr>
            <a:endParaRPr lang="en-US" altLang="ja-JP" sz="2000" dirty="0">
              <a:solidFill>
                <a:srgbClr val="000000"/>
              </a:solidFill>
            </a:endParaRPr>
          </a:p>
          <a:p>
            <a:pPr>
              <a:buClr>
                <a:schemeClr val="tx2"/>
              </a:buClr>
            </a:pPr>
            <a:r>
              <a:rPr lang="en-US" altLang="ja-JP" sz="2400" dirty="0" smtClean="0">
                <a:solidFill>
                  <a:srgbClr val="000000"/>
                </a:solidFill>
              </a:rPr>
              <a:t>Java </a:t>
            </a:r>
            <a:r>
              <a:rPr lang="ja-JP" altLang="en-US" sz="2400" dirty="0" smtClean="0">
                <a:solidFill>
                  <a:srgbClr val="000000"/>
                </a:solidFill>
              </a:rPr>
              <a:t>向けフレームワークとして開発</a:t>
            </a:r>
            <a:endParaRPr lang="en-US" altLang="ja-JP" sz="2400" dirty="0" smtClean="0">
              <a:solidFill>
                <a:srgbClr val="000000"/>
              </a:solidFill>
            </a:endParaRPr>
          </a:p>
          <a:p>
            <a:pPr lvl="1"/>
            <a:r>
              <a:rPr lang="en-US" altLang="ja-JP" sz="2000" dirty="0" smtClean="0"/>
              <a:t>JVM </a:t>
            </a:r>
            <a:r>
              <a:rPr lang="ja-JP" altLang="en-US" sz="2000" dirty="0" smtClean="0"/>
              <a:t>周辺のプログラミング資産を活用</a:t>
            </a:r>
            <a:endParaRPr lang="en-US" altLang="ja-JP" sz="2000" dirty="0" smtClean="0"/>
          </a:p>
          <a:p>
            <a:pPr lvl="2"/>
            <a:r>
              <a:rPr lang="en-US" altLang="ja-JP" sz="1800" dirty="0" err="1" smtClean="0"/>
              <a:t>JUnit</a:t>
            </a:r>
            <a:r>
              <a:rPr lang="en-US" altLang="ja-JP" sz="1800" dirty="0" smtClean="0"/>
              <a:t>, </a:t>
            </a:r>
            <a:r>
              <a:rPr lang="en-US" altLang="ja-JP" sz="1800" dirty="0" err="1"/>
              <a:t>AspectJ</a:t>
            </a:r>
            <a:r>
              <a:rPr lang="en-US" altLang="ja-JP" sz="1800" dirty="0"/>
              <a:t>, </a:t>
            </a:r>
            <a:r>
              <a:rPr lang="en-US" altLang="ja-JP" sz="1800" dirty="0" err="1" smtClean="0"/>
              <a:t>Scala</a:t>
            </a:r>
            <a:r>
              <a:rPr lang="en-US" altLang="ja-JP" sz="1800" dirty="0" smtClean="0"/>
              <a:t> </a:t>
            </a:r>
            <a:endParaRPr lang="en-US" altLang="ja-JP" sz="1800" dirty="0"/>
          </a:p>
          <a:p>
            <a:pPr lvl="1"/>
            <a:r>
              <a:rPr lang="ja-JP" altLang="en-US" sz="2000" dirty="0" smtClean="0"/>
              <a:t>科学技術計算では</a:t>
            </a:r>
            <a:r>
              <a:rPr lang="en-US" altLang="ja-JP" sz="2000" dirty="0" smtClean="0"/>
              <a:t> Fortran </a:t>
            </a:r>
            <a:r>
              <a:rPr lang="ja-JP" altLang="en-US" sz="2000" dirty="0" smtClean="0"/>
              <a:t>が使われる</a:t>
            </a:r>
            <a:endParaRPr lang="en-US" altLang="ja-JP" sz="2000" dirty="0"/>
          </a:p>
          <a:p>
            <a:pPr>
              <a:buClr>
                <a:schemeClr val="tx2"/>
              </a:buClr>
            </a:pPr>
            <a:endParaRPr lang="en-US" altLang="ja-JP" sz="2400" dirty="0" smtClean="0">
              <a:solidFill>
                <a:srgbClr val="000000"/>
              </a:solidFill>
            </a:endParaRPr>
          </a:p>
          <a:p>
            <a:pPr lvl="1"/>
            <a:endParaRPr lang="en-US" altLang="ja-JP" dirty="0" smtClean="0"/>
          </a:p>
          <a:p>
            <a:pPr lvl="1"/>
            <a:endParaRPr lang="en-US" altLang="ja-JP" dirty="0" smtClean="0">
              <a:solidFill>
                <a:srgbClr val="758085"/>
              </a:solidFill>
            </a:endParaRPr>
          </a:p>
          <a:p>
            <a:pPr lvl="2"/>
            <a:endParaRPr lang="en-US" altLang="ja-JP" dirty="0" smtClean="0"/>
          </a:p>
          <a:p>
            <a:pPr lvl="2"/>
            <a:endParaRPr lang="en-US" altLang="ja-JP" dirty="0" smtClean="0"/>
          </a:p>
        </p:txBody>
      </p:sp>
      <p:sp>
        <p:nvSpPr>
          <p:cNvPr id="6" name="フッター プレースホルダー 5"/>
          <p:cNvSpPr>
            <a:spLocks noGrp="1"/>
          </p:cNvSpPr>
          <p:nvPr>
            <p:ph type="ftr" sz="quarter" idx="11"/>
          </p:nvPr>
        </p:nvSpPr>
        <p:spPr/>
        <p:txBody>
          <a:bodyPr/>
          <a:lstStyle/>
          <a:p>
            <a:r>
              <a:rPr kumimoji="0" lang="en-US" dirty="0" err="1" smtClean="0"/>
              <a:t>Shumpei</a:t>
            </a:r>
            <a:r>
              <a:rPr kumimoji="0" lang="en-US" dirty="0" smtClean="0"/>
              <a:t> </a:t>
            </a:r>
            <a:r>
              <a:rPr kumimoji="0" lang="en-US" dirty="0" err="1" smtClean="0"/>
              <a:t>Hozumi</a:t>
            </a:r>
            <a:endParaRPr kumimoji="0" lang="en-US" dirty="0"/>
          </a:p>
        </p:txBody>
      </p:sp>
      <p:grpSp>
        <p:nvGrpSpPr>
          <p:cNvPr id="39" name="図形グループ 38"/>
          <p:cNvGrpSpPr/>
          <p:nvPr/>
        </p:nvGrpSpPr>
        <p:grpSpPr>
          <a:xfrm>
            <a:off x="5980883" y="2633141"/>
            <a:ext cx="3221995" cy="1346197"/>
            <a:chOff x="1280820" y="1913736"/>
            <a:chExt cx="1298461" cy="1766420"/>
          </a:xfrm>
        </p:grpSpPr>
        <p:sp>
          <p:nvSpPr>
            <p:cNvPr id="40" name="メモ 39"/>
            <p:cNvSpPr/>
            <p:nvPr/>
          </p:nvSpPr>
          <p:spPr>
            <a:xfrm>
              <a:off x="1280820" y="2331299"/>
              <a:ext cx="1298461" cy="1348857"/>
            </a:xfrm>
            <a:prstGeom prst="foldedCorner">
              <a:avLst>
                <a:gd name="adj" fmla="val 22033"/>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Consolas"/>
                <a:ea typeface="ヒラギノ丸ゴ ProN W4"/>
                <a:cs typeface="Consolas"/>
              </a:endParaRPr>
            </a:p>
          </p:txBody>
        </p:sp>
        <p:sp>
          <p:nvSpPr>
            <p:cNvPr id="41" name="正方形/長方形 40"/>
            <p:cNvSpPr/>
            <p:nvPr/>
          </p:nvSpPr>
          <p:spPr>
            <a:xfrm>
              <a:off x="1280820" y="1913736"/>
              <a:ext cx="1298461" cy="438728"/>
            </a:xfrm>
            <a:prstGeom prst="rect">
              <a:avLst/>
            </a:prstGeom>
            <a:solidFill>
              <a:schemeClr val="accent6">
                <a:lumMod val="75000"/>
              </a:schemeClr>
            </a:solidFill>
            <a:ln w="28575"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bg1"/>
                  </a:solidFill>
                  <a:latin typeface="ヒラギノ角ゴ ProN W3"/>
                  <a:ea typeface="ヒラギノ角ゴ ProN W3"/>
                  <a:cs typeface="ヒラギノ角ゴ ProN W3"/>
                </a:rPr>
                <a:t>テスト対象アプリケーション</a:t>
              </a:r>
              <a:endParaRPr kumimoji="1" lang="ja-JP" altLang="en-US" dirty="0">
                <a:solidFill>
                  <a:schemeClr val="bg1"/>
                </a:solidFill>
                <a:latin typeface="ヒラギノ角ゴ ProN W3"/>
                <a:ea typeface="ヒラギノ角ゴ ProN W3"/>
                <a:cs typeface="ヒラギノ角ゴ ProN W3"/>
              </a:endParaRPr>
            </a:p>
          </p:txBody>
        </p:sp>
      </p:grpSp>
      <p:sp>
        <p:nvSpPr>
          <p:cNvPr id="2" name="下矢印 1"/>
          <p:cNvSpPr/>
          <p:nvPr/>
        </p:nvSpPr>
        <p:spPr>
          <a:xfrm>
            <a:off x="8037994" y="3692009"/>
            <a:ext cx="309410" cy="541621"/>
          </a:xfrm>
          <a:prstGeom prst="downArrow">
            <a:avLst>
              <a:gd name="adj1" fmla="val 50000"/>
              <a:gd name="adj2" fmla="val 62067"/>
            </a:avLst>
          </a:prstGeom>
          <a:solidFill>
            <a:schemeClr val="tx2"/>
          </a:solidFill>
          <a:ln w="28575"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chemeClr val="bg1"/>
              </a:solidFill>
              <a:uFill>
                <a:solidFill>
                  <a:srgbClr val="000090"/>
                </a:solidFill>
              </a:uFill>
              <a:latin typeface="ヒラギノ角ゴ ProN W3"/>
              <a:ea typeface="ヒラギノ角ゴ ProN W3"/>
              <a:cs typeface="ヒラギノ角ゴ ProN W3"/>
            </a:endParaRPr>
          </a:p>
        </p:txBody>
      </p:sp>
      <p:sp>
        <p:nvSpPr>
          <p:cNvPr id="7" name="テキスト ボックス 6"/>
          <p:cNvSpPr txBox="1"/>
          <p:nvPr/>
        </p:nvSpPr>
        <p:spPr>
          <a:xfrm>
            <a:off x="5980883" y="2967498"/>
            <a:ext cx="3221994" cy="1015663"/>
          </a:xfrm>
          <a:prstGeom prst="rect">
            <a:avLst/>
          </a:prstGeom>
          <a:noFill/>
          <a:ln>
            <a:noFill/>
          </a:ln>
        </p:spPr>
        <p:txBody>
          <a:bodyPr wrap="square" rtlCol="0">
            <a:spAutoFit/>
          </a:bodyPr>
          <a:lstStyle/>
          <a:p>
            <a:r>
              <a:rPr kumimoji="1" lang="en-US" altLang="ja-JP" sz="2000" dirty="0" smtClean="0">
                <a:latin typeface="Consolas"/>
                <a:ea typeface="ヒラギノ丸ゴ ProN W4"/>
                <a:cs typeface="Consolas"/>
              </a:rPr>
              <a:t>  ..</a:t>
            </a:r>
          </a:p>
          <a:p>
            <a:r>
              <a:rPr kumimoji="1" lang="en-US" altLang="ja-JP" sz="2000" dirty="0">
                <a:latin typeface="Consolas"/>
                <a:ea typeface="ヒラギノ丸ゴ ProN W4"/>
                <a:cs typeface="Consolas"/>
              </a:rPr>
              <a:t> </a:t>
            </a:r>
            <a:r>
              <a:rPr kumimoji="1" lang="en-US" altLang="ja-JP" sz="2000" dirty="0" smtClean="0">
                <a:latin typeface="Consolas"/>
                <a:ea typeface="ヒラギノ丸ゴ ProN W4"/>
                <a:cs typeface="Consolas"/>
              </a:rPr>
              <a:t> kernel </a:t>
            </a:r>
            <a:r>
              <a:rPr kumimoji="1" lang="en-US" altLang="ja-JP" sz="2000" dirty="0">
                <a:latin typeface="Consolas"/>
                <a:ea typeface="ヒラギノ丸ゴ ProN W4"/>
                <a:cs typeface="Consolas"/>
              </a:rPr>
              <a:t>(</a:t>
            </a:r>
            <a:r>
              <a:rPr kumimoji="1" lang="en-US" altLang="ja-JP" sz="2000" u="heavy" dirty="0" err="1">
                <a:uFill>
                  <a:solidFill>
                    <a:schemeClr val="tx2"/>
                  </a:solidFill>
                </a:uFill>
                <a:latin typeface="Consolas"/>
                <a:ea typeface="ヒラギノ丸ゴ ProN W4"/>
                <a:cs typeface="Consolas"/>
              </a:rPr>
              <a:t>i</a:t>
            </a:r>
            <a:r>
              <a:rPr kumimoji="1" lang="en-US" altLang="ja-JP" sz="2000" u="heavy" dirty="0">
                <a:uFill>
                  <a:solidFill>
                    <a:schemeClr val="tx2"/>
                  </a:solidFill>
                </a:uFill>
                <a:latin typeface="Consolas"/>
                <a:ea typeface="ヒラギノ丸ゴ ProN W4"/>
                <a:cs typeface="Consolas"/>
              </a:rPr>
              <a:t>, j, k</a:t>
            </a:r>
            <a:r>
              <a:rPr kumimoji="1" lang="en-US" altLang="ja-JP" sz="2000" dirty="0">
                <a:latin typeface="Consolas"/>
                <a:ea typeface="ヒラギノ丸ゴ ProN W4"/>
                <a:cs typeface="Consolas"/>
              </a:rPr>
              <a:t>)</a:t>
            </a:r>
            <a:r>
              <a:rPr kumimoji="1" lang="en-US" altLang="ja-JP" sz="2000" dirty="0" smtClean="0">
                <a:latin typeface="Consolas"/>
                <a:ea typeface="ヒラギノ丸ゴ ProN W4"/>
                <a:cs typeface="Consolas"/>
              </a:rPr>
              <a:t>;</a:t>
            </a:r>
          </a:p>
          <a:p>
            <a:r>
              <a:rPr kumimoji="1" lang="en-US" altLang="ja-JP" sz="2000" dirty="0">
                <a:latin typeface="Consolas"/>
                <a:ea typeface="ヒラギノ丸ゴ ProN W4"/>
                <a:cs typeface="Consolas"/>
              </a:rPr>
              <a:t> </a:t>
            </a:r>
            <a:r>
              <a:rPr kumimoji="1" lang="en-US" altLang="ja-JP" sz="2000" dirty="0" smtClean="0">
                <a:latin typeface="Consolas"/>
                <a:ea typeface="ヒラギノ丸ゴ ProN W4"/>
                <a:cs typeface="Consolas"/>
              </a:rPr>
              <a:t> ..</a:t>
            </a:r>
            <a:endParaRPr kumimoji="1" lang="ja-JP" altLang="en-US" sz="2000" dirty="0">
              <a:latin typeface="Consolas"/>
              <a:ea typeface="ヒラギノ丸ゴ ProN W4"/>
              <a:cs typeface="Consolas"/>
            </a:endParaRPr>
          </a:p>
        </p:txBody>
      </p:sp>
      <p:sp>
        <p:nvSpPr>
          <p:cNvPr id="52" name="直角三角形 51"/>
          <p:cNvSpPr/>
          <p:nvPr/>
        </p:nvSpPr>
        <p:spPr>
          <a:xfrm>
            <a:off x="6264265" y="4693999"/>
            <a:ext cx="828312" cy="799467"/>
          </a:xfrm>
          <a:prstGeom prst="rtTriangle">
            <a:avLst/>
          </a:prstGeom>
          <a:solidFill>
            <a:schemeClr val="bg1"/>
          </a:solidFill>
          <a:ln w="0" cmpd="sng">
            <a:solidFill>
              <a:schemeClr val="accent1">
                <a:lumMod val="75000"/>
              </a:schemeClr>
            </a:solidFill>
          </a:ln>
          <a:effectLst/>
          <a:scene3d>
            <a:camera prst="orthographicFront">
              <a:rot lat="900000" lon="1800000" rev="0"/>
            </a:camera>
            <a:lightRig rig="threePt" dir="t">
              <a:rot lat="0" lon="0" rev="13500000"/>
            </a:lightRig>
          </a:scene3d>
          <a:sp3d extrusionH="381000" contourW="38100" prstMaterial="powder">
            <a:extrusionClr>
              <a:schemeClr val="bg1"/>
            </a:extrusionClr>
            <a:contourClr>
              <a:schemeClr val="accent1">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150" dirty="0">
              <a:solidFill>
                <a:schemeClr val="tx1"/>
              </a:solidFill>
              <a:latin typeface="ヒラギノ丸ゴ ProN W4"/>
              <a:ea typeface="ヒラギノ丸ゴ ProN W4"/>
              <a:cs typeface="ヒラギノ丸ゴ ProN W4"/>
            </a:endParaRPr>
          </a:p>
        </p:txBody>
      </p:sp>
      <p:grpSp>
        <p:nvGrpSpPr>
          <p:cNvPr id="54" name="図形グループ 53"/>
          <p:cNvGrpSpPr/>
          <p:nvPr/>
        </p:nvGrpSpPr>
        <p:grpSpPr>
          <a:xfrm>
            <a:off x="7969636" y="4694000"/>
            <a:ext cx="865683" cy="799467"/>
            <a:chOff x="2160000" y="3960000"/>
            <a:chExt cx="1439325" cy="1440000"/>
          </a:xfrm>
          <a:scene3d>
            <a:camera prst="orthographicFront">
              <a:rot lat="900000" lon="1800000" rev="0"/>
            </a:camera>
            <a:lightRig rig="threePt" dir="t">
              <a:rot lat="0" lon="0" rev="13500000"/>
            </a:lightRig>
          </a:scene3d>
        </p:grpSpPr>
        <p:sp>
          <p:nvSpPr>
            <p:cNvPr id="55" name="正方形/長方形 54"/>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56" name="正方形/長方形 55"/>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57" name="正方形/長方形 56"/>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58" name="直角三角形 57"/>
            <p:cNvSpPr/>
            <p:nvPr/>
          </p:nvSpPr>
          <p:spPr>
            <a:xfrm>
              <a:off x="2520000" y="432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59" name="直角三角形 58"/>
            <p:cNvSpPr/>
            <p:nvPr/>
          </p:nvSpPr>
          <p:spPr>
            <a:xfrm>
              <a:off x="2880000" y="468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60" name="直角三角形 59"/>
            <p:cNvSpPr/>
            <p:nvPr/>
          </p:nvSpPr>
          <p:spPr>
            <a:xfrm>
              <a:off x="3240000" y="504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61" name="直角三角形 60"/>
            <p:cNvSpPr/>
            <p:nvPr/>
          </p:nvSpPr>
          <p:spPr>
            <a:xfrm>
              <a:off x="2160000" y="396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sp>
        <p:nvSpPr>
          <p:cNvPr id="62" name="テキスト ボックス 61"/>
          <p:cNvSpPr txBox="1"/>
          <p:nvPr/>
        </p:nvSpPr>
        <p:spPr>
          <a:xfrm>
            <a:off x="7294861" y="4843468"/>
            <a:ext cx="741778" cy="425492"/>
          </a:xfrm>
          <a:prstGeom prst="rect">
            <a:avLst/>
          </a:prstGeom>
          <a:noFill/>
        </p:spPr>
        <p:txBody>
          <a:bodyPr wrap="square" rtlCol="0">
            <a:spAutoFit/>
          </a:bodyPr>
          <a:lstStyle/>
          <a:p>
            <a:r>
              <a:rPr kumimoji="1" lang="en-US" altLang="ja-JP" sz="2400" dirty="0" smtClean="0">
                <a:solidFill>
                  <a:srgbClr val="758085"/>
                </a:solidFill>
                <a:latin typeface="ヒラギノ丸ゴ ProN W4"/>
                <a:ea typeface="ヒラギノ丸ゴ ProN W4"/>
                <a:cs typeface="ヒラギノ丸ゴ ProN W4"/>
              </a:rPr>
              <a:t>==</a:t>
            </a:r>
            <a:endParaRPr kumimoji="1" lang="ja-JP" altLang="en-US" sz="2400" dirty="0" smtClean="0">
              <a:solidFill>
                <a:srgbClr val="758085"/>
              </a:solidFill>
              <a:latin typeface="ヒラギノ丸ゴ ProN W4"/>
              <a:ea typeface="ヒラギノ丸ゴ ProN W4"/>
              <a:cs typeface="ヒラギノ丸ゴ ProN W4"/>
            </a:endParaRPr>
          </a:p>
        </p:txBody>
      </p:sp>
      <p:sp>
        <p:nvSpPr>
          <p:cNvPr id="9" name="正方形/長方形 8"/>
          <p:cNvSpPr/>
          <p:nvPr/>
        </p:nvSpPr>
        <p:spPr>
          <a:xfrm>
            <a:off x="5980883" y="4305049"/>
            <a:ext cx="3221994" cy="1441553"/>
          </a:xfrm>
          <a:prstGeom prst="rect">
            <a:avLst/>
          </a:prstGeom>
          <a:noFill/>
          <a:ln w="28575"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66" name="正方形/長方形 65"/>
          <p:cNvSpPr/>
          <p:nvPr/>
        </p:nvSpPr>
        <p:spPr>
          <a:xfrm>
            <a:off x="5980882" y="6109897"/>
            <a:ext cx="3221994" cy="364535"/>
          </a:xfrm>
          <a:prstGeom prst="rect">
            <a:avLst/>
          </a:prstGeom>
          <a:solidFill>
            <a:srgbClr val="2F5897"/>
          </a:solidFill>
          <a:ln w="28575" cmpd="sng">
            <a:solidFill>
              <a:srgbClr val="2F5897"/>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ja-JP" altLang="en-US" sz="2000" dirty="0" smtClean="0">
                <a:solidFill>
                  <a:schemeClr val="bg1"/>
                </a:solidFill>
                <a:uFill>
                  <a:solidFill>
                    <a:srgbClr val="000090"/>
                  </a:solidFill>
                </a:uFill>
                <a:latin typeface="ヒラギノ角ゴ ProN W3"/>
                <a:ea typeface="ヒラギノ角ゴ ProN W3"/>
                <a:cs typeface="ヒラギノ角ゴ ProN W3"/>
              </a:rPr>
              <a:t>バグを検出！</a:t>
            </a:r>
          </a:p>
        </p:txBody>
      </p:sp>
      <p:sp>
        <p:nvSpPr>
          <p:cNvPr id="10" name="テキスト ボックス 9"/>
          <p:cNvSpPr txBox="1"/>
          <p:nvPr/>
        </p:nvSpPr>
        <p:spPr>
          <a:xfrm>
            <a:off x="8279557" y="3617745"/>
            <a:ext cx="394762" cy="340394"/>
          </a:xfrm>
          <a:prstGeom prst="rect">
            <a:avLst/>
          </a:prstGeom>
          <a:noFill/>
        </p:spPr>
        <p:txBody>
          <a:bodyPr wrap="none" rtlCol="0">
            <a:spAutoFit/>
          </a:bodyPr>
          <a:lstStyle/>
          <a:p>
            <a:r>
              <a:rPr kumimoji="1" lang="en-US" altLang="ja-JP" dirty="0" smtClean="0">
                <a:solidFill>
                  <a:schemeClr val="tx2"/>
                </a:solidFill>
                <a:latin typeface="ヒラギノ角ゴ ProN W3"/>
                <a:ea typeface="ヒラギノ角ゴ ProN W3"/>
                <a:cs typeface="ヒラギノ角ゴ ProN W3"/>
              </a:rPr>
              <a:t>①</a:t>
            </a:r>
            <a:endParaRPr kumimoji="1" lang="ja-JP" altLang="en-US" dirty="0" smtClean="0">
              <a:solidFill>
                <a:schemeClr val="tx2"/>
              </a:solidFill>
              <a:latin typeface="ヒラギノ角ゴ ProN W3"/>
              <a:ea typeface="ヒラギノ角ゴ ProN W3"/>
              <a:cs typeface="ヒラギノ角ゴ ProN W3"/>
            </a:endParaRPr>
          </a:p>
        </p:txBody>
      </p:sp>
      <p:sp>
        <p:nvSpPr>
          <p:cNvPr id="67" name="テキスト ボックス 66"/>
          <p:cNvSpPr txBox="1"/>
          <p:nvPr/>
        </p:nvSpPr>
        <p:spPr>
          <a:xfrm>
            <a:off x="8565796" y="4553473"/>
            <a:ext cx="394762" cy="340394"/>
          </a:xfrm>
          <a:prstGeom prst="rect">
            <a:avLst/>
          </a:prstGeom>
          <a:noFill/>
        </p:spPr>
        <p:txBody>
          <a:bodyPr wrap="none" rtlCol="0">
            <a:spAutoFit/>
          </a:bodyPr>
          <a:lstStyle/>
          <a:p>
            <a:r>
              <a:rPr kumimoji="1" lang="en-US" altLang="ja-JP" dirty="0" smtClean="0">
                <a:solidFill>
                  <a:schemeClr val="tx2"/>
                </a:solidFill>
                <a:latin typeface="ヒラギノ角ゴ ProN W3"/>
                <a:ea typeface="ヒラギノ角ゴ ProN W3"/>
                <a:cs typeface="ヒラギノ角ゴ ProN W3"/>
              </a:rPr>
              <a:t>②</a:t>
            </a:r>
            <a:endParaRPr kumimoji="1" lang="ja-JP" altLang="en-US" dirty="0" smtClean="0">
              <a:solidFill>
                <a:schemeClr val="tx2"/>
              </a:solidFill>
              <a:latin typeface="ヒラギノ角ゴ ProN W3"/>
              <a:ea typeface="ヒラギノ角ゴ ProN W3"/>
              <a:cs typeface="ヒラギノ角ゴ ProN W3"/>
            </a:endParaRPr>
          </a:p>
        </p:txBody>
      </p:sp>
      <p:sp>
        <p:nvSpPr>
          <p:cNvPr id="68" name="テキスト ボックス 67"/>
          <p:cNvSpPr txBox="1"/>
          <p:nvPr/>
        </p:nvSpPr>
        <p:spPr>
          <a:xfrm>
            <a:off x="9202877" y="5387916"/>
            <a:ext cx="394762" cy="340394"/>
          </a:xfrm>
          <a:prstGeom prst="rect">
            <a:avLst/>
          </a:prstGeom>
          <a:noFill/>
        </p:spPr>
        <p:txBody>
          <a:bodyPr wrap="none" rtlCol="0">
            <a:spAutoFit/>
          </a:bodyPr>
          <a:lstStyle/>
          <a:p>
            <a:r>
              <a:rPr kumimoji="1" lang="en-US" altLang="ja-JP" dirty="0" smtClean="0">
                <a:solidFill>
                  <a:schemeClr val="tx2"/>
                </a:solidFill>
                <a:latin typeface="ヒラギノ角ゴ ProN W3"/>
                <a:ea typeface="ヒラギノ角ゴ ProN W3"/>
                <a:cs typeface="ヒラギノ角ゴ ProN W3"/>
              </a:rPr>
              <a:t>③</a:t>
            </a:r>
            <a:endParaRPr kumimoji="1" lang="ja-JP" altLang="en-US" dirty="0" smtClean="0">
              <a:solidFill>
                <a:schemeClr val="tx2"/>
              </a:solidFill>
              <a:latin typeface="ヒラギノ角ゴ ProN W3"/>
              <a:ea typeface="ヒラギノ角ゴ ProN W3"/>
              <a:cs typeface="ヒラギノ角ゴ ProN W3"/>
            </a:endParaRPr>
          </a:p>
        </p:txBody>
      </p:sp>
      <p:sp>
        <p:nvSpPr>
          <p:cNvPr id="28" name="下矢印 27"/>
          <p:cNvSpPr/>
          <p:nvPr/>
        </p:nvSpPr>
        <p:spPr>
          <a:xfrm>
            <a:off x="7436879" y="5765845"/>
            <a:ext cx="310001" cy="286321"/>
          </a:xfrm>
          <a:prstGeom prst="downArrow">
            <a:avLst>
              <a:gd name="adj1" fmla="val 50000"/>
              <a:gd name="adj2" fmla="val 58987"/>
            </a:avLst>
          </a:prstGeom>
          <a:solidFill>
            <a:schemeClr val="tx2"/>
          </a:solidFill>
          <a:ln w="28575"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2000" dirty="0" smtClean="0">
                <a:solidFill>
                  <a:schemeClr val="bg1"/>
                </a:solidFill>
                <a:uFill>
                  <a:solidFill>
                    <a:srgbClr val="000090"/>
                  </a:solidFill>
                </a:uFill>
                <a:latin typeface="ヒラギノ角ゴ ProN W3"/>
                <a:ea typeface="ヒラギノ角ゴ ProN W3"/>
                <a:cs typeface="ヒラギノ角ゴ ProN W3"/>
              </a:rPr>
              <a:t>v</a:t>
            </a:r>
            <a:endParaRPr kumimoji="1" lang="ja-JP" altLang="en-US" sz="2000" dirty="0" smtClean="0">
              <a:solidFill>
                <a:schemeClr val="bg1"/>
              </a:solidFill>
              <a:uFill>
                <a:solidFill>
                  <a:srgbClr val="000090"/>
                </a:solidFill>
              </a:uFill>
              <a:latin typeface="ヒラギノ角ゴ ProN W3"/>
              <a:ea typeface="ヒラギノ角ゴ ProN W3"/>
              <a:cs typeface="ヒラギノ角ゴ ProN W3"/>
            </a:endParaRPr>
          </a:p>
        </p:txBody>
      </p:sp>
    </p:spTree>
    <p:extLst>
      <p:ext uri="{BB962C8B-B14F-4D97-AF65-F5344CB8AC3E}">
        <p14:creationId xmlns:p14="http://schemas.microsoft.com/office/powerpoint/2010/main" val="33187973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BA9B540C-44DA-4F69-89C9-7C84606640D3}" type="slidenum">
              <a:rPr lang="en-US" smtClean="0"/>
              <a:pPr/>
              <a:t>11</a:t>
            </a:fld>
            <a:endParaRPr lang="en-US" dirty="0"/>
          </a:p>
        </p:txBody>
      </p:sp>
      <p:sp>
        <p:nvSpPr>
          <p:cNvPr id="4" name="タイトル 3"/>
          <p:cNvSpPr>
            <a:spLocks noGrp="1"/>
          </p:cNvSpPr>
          <p:nvPr>
            <p:ph type="title"/>
          </p:nvPr>
        </p:nvSpPr>
        <p:spPr/>
        <p:txBody>
          <a:bodyPr/>
          <a:lstStyle/>
          <a:p>
            <a:r>
              <a:rPr lang="en-US" altLang="ja-JP" sz="3200" dirty="0" err="1"/>
              <a:t>HPCUnit</a:t>
            </a:r>
            <a:r>
              <a:rPr lang="ja-JP" altLang="en-US" sz="2400" dirty="0"/>
              <a:t>：計算空間の正しさをテストするフレームワーク</a:t>
            </a:r>
            <a:endParaRPr kumimoji="1" lang="ja-JP" altLang="en-US" sz="2400" dirty="0"/>
          </a:p>
        </p:txBody>
      </p:sp>
      <p:sp>
        <p:nvSpPr>
          <p:cNvPr id="5" name="コンテンツ プレースホルダー 2"/>
          <p:cNvSpPr>
            <a:spLocks noGrp="1"/>
          </p:cNvSpPr>
          <p:nvPr>
            <p:ph idx="1"/>
          </p:nvPr>
        </p:nvSpPr>
        <p:spPr>
          <a:xfrm>
            <a:off x="314095" y="1336758"/>
            <a:ext cx="9277815" cy="5384718"/>
          </a:xfrm>
        </p:spPr>
        <p:txBody>
          <a:bodyPr>
            <a:normAutofit/>
          </a:bodyPr>
          <a:lstStyle/>
          <a:p>
            <a:r>
              <a:rPr lang="ja-JP" altLang="en-US" sz="2400" dirty="0" smtClean="0">
                <a:solidFill>
                  <a:srgbClr val="000000"/>
                </a:solidFill>
              </a:rPr>
              <a:t>実行ログを利用してバグを検出するための機能を提供</a:t>
            </a:r>
            <a:endParaRPr lang="en-US" altLang="ja-JP" sz="2400" dirty="0" smtClean="0">
              <a:solidFill>
                <a:srgbClr val="000000"/>
              </a:solidFill>
            </a:endParaRPr>
          </a:p>
          <a:p>
            <a:pPr marL="601200" lvl="1" indent="-457200">
              <a:buClr>
                <a:schemeClr val="tx2"/>
              </a:buClr>
              <a:buFont typeface="+mj-lt"/>
              <a:buAutoNum type="arabicPeriod"/>
            </a:pPr>
            <a:r>
              <a:rPr lang="ja-JP" altLang="en-US" sz="2000" dirty="0" smtClean="0">
                <a:solidFill>
                  <a:schemeClr val="tx1"/>
                </a:solidFill>
              </a:rPr>
              <a:t>メソッド呼び出しの実引数とコンテキスト情報を実行ログとして取得</a:t>
            </a:r>
            <a:endParaRPr lang="en-US" altLang="ja-JP" sz="2000" dirty="0" smtClean="0">
              <a:solidFill>
                <a:schemeClr val="tx1"/>
              </a:solidFill>
            </a:endParaRPr>
          </a:p>
          <a:p>
            <a:pPr marL="601200" lvl="1" indent="-457200">
              <a:buClr>
                <a:schemeClr val="tx2"/>
              </a:buClr>
              <a:buFont typeface="+mj-lt"/>
              <a:buAutoNum type="arabicPeriod"/>
            </a:pPr>
            <a:r>
              <a:rPr lang="ja-JP" altLang="en-US" sz="2000" dirty="0">
                <a:solidFill>
                  <a:srgbClr val="000000"/>
                </a:solidFill>
              </a:rPr>
              <a:t>実行ログをタプルの順序付き集合として保存</a:t>
            </a:r>
            <a:endParaRPr lang="en-US" altLang="ja-JP" dirty="0" smtClean="0">
              <a:solidFill>
                <a:srgbClr val="758085"/>
              </a:solidFill>
            </a:endParaRPr>
          </a:p>
          <a:p>
            <a:pPr marL="601200" lvl="1" indent="-457200">
              <a:buClr>
                <a:schemeClr val="tx2"/>
              </a:buClr>
              <a:buFont typeface="+mj-lt"/>
              <a:buAutoNum type="arabicPeriod"/>
            </a:pPr>
            <a:r>
              <a:rPr lang="ja-JP" altLang="en-US" sz="2000" dirty="0" smtClean="0">
                <a:solidFill>
                  <a:srgbClr val="000000"/>
                </a:solidFill>
              </a:rPr>
              <a:t>問題や環境に合わせたテスト方法</a:t>
            </a:r>
            <a:endParaRPr lang="en-US" altLang="ja-JP" sz="2000" dirty="0" smtClean="0">
              <a:solidFill>
                <a:srgbClr val="000000"/>
              </a:solidFill>
            </a:endParaRPr>
          </a:p>
          <a:p>
            <a:pPr marL="601200" lvl="1" indent="-457200">
              <a:buClr>
                <a:schemeClr val="tx2"/>
              </a:buClr>
              <a:buFont typeface="+mj-lt"/>
              <a:buAutoNum type="arabicPeriod"/>
            </a:pPr>
            <a:endParaRPr lang="en-US" altLang="ja-JP" sz="2000" dirty="0">
              <a:solidFill>
                <a:srgbClr val="000000"/>
              </a:solidFill>
            </a:endParaRPr>
          </a:p>
          <a:p>
            <a:pPr>
              <a:buClr>
                <a:schemeClr val="tx2"/>
              </a:buClr>
            </a:pPr>
            <a:r>
              <a:rPr lang="en-US" altLang="ja-JP" sz="2400" dirty="0">
                <a:solidFill>
                  <a:srgbClr val="000000"/>
                </a:solidFill>
              </a:rPr>
              <a:t>Java </a:t>
            </a:r>
            <a:r>
              <a:rPr lang="ja-JP" altLang="en-US" sz="2400" dirty="0" smtClean="0">
                <a:solidFill>
                  <a:srgbClr val="000000"/>
                </a:solidFill>
              </a:rPr>
              <a:t>向けフレームワーク</a:t>
            </a:r>
            <a:r>
              <a:rPr lang="ja-JP" altLang="en-US" sz="2400" dirty="0">
                <a:solidFill>
                  <a:srgbClr val="000000"/>
                </a:solidFill>
              </a:rPr>
              <a:t>として開発</a:t>
            </a:r>
            <a:endParaRPr lang="en-US" altLang="ja-JP" sz="2400" dirty="0">
              <a:solidFill>
                <a:srgbClr val="000000"/>
              </a:solidFill>
            </a:endParaRPr>
          </a:p>
          <a:p>
            <a:pPr lvl="1"/>
            <a:r>
              <a:rPr lang="en-US" altLang="ja-JP" sz="2000" dirty="0"/>
              <a:t>JVM </a:t>
            </a:r>
            <a:r>
              <a:rPr lang="ja-JP" altLang="en-US" sz="2000" dirty="0"/>
              <a:t>周辺のプログラミング資産を活用</a:t>
            </a:r>
            <a:endParaRPr lang="en-US" altLang="ja-JP" sz="2000" dirty="0"/>
          </a:p>
          <a:p>
            <a:pPr lvl="2"/>
            <a:r>
              <a:rPr lang="en-US" altLang="ja-JP" sz="1800" dirty="0" err="1"/>
              <a:t>JUnit</a:t>
            </a:r>
            <a:r>
              <a:rPr lang="en-US" altLang="ja-JP" sz="1800" dirty="0"/>
              <a:t>, </a:t>
            </a:r>
            <a:r>
              <a:rPr lang="en-US" altLang="ja-JP" sz="1800" dirty="0" err="1"/>
              <a:t>AspectJ</a:t>
            </a:r>
            <a:r>
              <a:rPr lang="en-US" altLang="ja-JP" sz="1800" dirty="0"/>
              <a:t>, </a:t>
            </a:r>
            <a:r>
              <a:rPr lang="en-US" altLang="ja-JP" sz="1800" dirty="0" err="1"/>
              <a:t>Scala</a:t>
            </a:r>
            <a:r>
              <a:rPr lang="en-US" altLang="ja-JP" sz="1800" dirty="0"/>
              <a:t> </a:t>
            </a:r>
          </a:p>
          <a:p>
            <a:pPr lvl="1"/>
            <a:r>
              <a:rPr lang="ja-JP" altLang="en-US" sz="2000" dirty="0"/>
              <a:t>科学技術計算では</a:t>
            </a:r>
            <a:r>
              <a:rPr lang="en-US" altLang="ja-JP" sz="2000" dirty="0"/>
              <a:t> Fortran </a:t>
            </a:r>
            <a:r>
              <a:rPr lang="ja-JP" altLang="en-US" sz="2000" dirty="0"/>
              <a:t>が</a:t>
            </a:r>
            <a:r>
              <a:rPr lang="ja-JP" altLang="en-US" sz="2000" dirty="0" smtClean="0"/>
              <a:t>使われる</a:t>
            </a:r>
            <a:endParaRPr lang="en-US" altLang="ja-JP" sz="2000" dirty="0"/>
          </a:p>
          <a:p>
            <a:pPr>
              <a:buClr>
                <a:schemeClr val="tx2"/>
              </a:buClr>
            </a:pPr>
            <a:endParaRPr lang="en-US" altLang="ja-JP" sz="2400" dirty="0" smtClean="0">
              <a:solidFill>
                <a:srgbClr val="000000"/>
              </a:solidFill>
            </a:endParaRPr>
          </a:p>
          <a:p>
            <a:pPr lvl="1"/>
            <a:endParaRPr lang="en-US" altLang="ja-JP" dirty="0" smtClean="0"/>
          </a:p>
          <a:p>
            <a:pPr lvl="1"/>
            <a:endParaRPr lang="en-US" altLang="ja-JP" dirty="0" smtClean="0">
              <a:solidFill>
                <a:srgbClr val="758085"/>
              </a:solidFill>
            </a:endParaRPr>
          </a:p>
          <a:p>
            <a:pPr lvl="2"/>
            <a:endParaRPr lang="en-US" altLang="ja-JP" dirty="0" smtClean="0"/>
          </a:p>
          <a:p>
            <a:pPr lvl="2"/>
            <a:endParaRPr lang="en-US" altLang="ja-JP" dirty="0" smtClean="0"/>
          </a:p>
        </p:txBody>
      </p:sp>
      <p:sp>
        <p:nvSpPr>
          <p:cNvPr id="6" name="フッター プレースホルダー 5"/>
          <p:cNvSpPr>
            <a:spLocks noGrp="1"/>
          </p:cNvSpPr>
          <p:nvPr>
            <p:ph type="ftr" sz="quarter" idx="11"/>
          </p:nvPr>
        </p:nvSpPr>
        <p:spPr/>
        <p:txBody>
          <a:bodyPr/>
          <a:lstStyle/>
          <a:p>
            <a:r>
              <a:rPr kumimoji="0" lang="en-US" dirty="0" err="1" smtClean="0"/>
              <a:t>Shumpei</a:t>
            </a:r>
            <a:r>
              <a:rPr kumimoji="0" lang="en-US" dirty="0" smtClean="0"/>
              <a:t> </a:t>
            </a:r>
            <a:r>
              <a:rPr kumimoji="0" lang="en-US" dirty="0" err="1" smtClean="0"/>
              <a:t>Hozumi</a:t>
            </a:r>
            <a:endParaRPr kumimoji="0" lang="en-US" dirty="0"/>
          </a:p>
        </p:txBody>
      </p:sp>
      <p:sp>
        <p:nvSpPr>
          <p:cNvPr id="27" name="正方形/長方形 26"/>
          <p:cNvSpPr/>
          <p:nvPr/>
        </p:nvSpPr>
        <p:spPr>
          <a:xfrm>
            <a:off x="5477018" y="4908700"/>
            <a:ext cx="4193357" cy="923340"/>
          </a:xfrm>
          <a:prstGeom prst="rect">
            <a:avLst/>
          </a:prstGeom>
          <a:noFill/>
          <a:ln w="28575" cmpd="sng">
            <a:solidFill>
              <a:srgbClr val="2F5897"/>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150" dirty="0">
              <a:solidFill>
                <a:schemeClr val="tx1"/>
              </a:solidFill>
              <a:latin typeface="ヒラギノ丸ゴ ProN W4"/>
              <a:ea typeface="ヒラギノ丸ゴ ProN W4"/>
              <a:cs typeface="ヒラギノ丸ゴ ProN W4"/>
            </a:endParaRPr>
          </a:p>
        </p:txBody>
      </p:sp>
      <p:grpSp>
        <p:nvGrpSpPr>
          <p:cNvPr id="29" name="図形グループ 28"/>
          <p:cNvGrpSpPr/>
          <p:nvPr/>
        </p:nvGrpSpPr>
        <p:grpSpPr>
          <a:xfrm>
            <a:off x="7638197" y="5197508"/>
            <a:ext cx="448209" cy="413731"/>
            <a:chOff x="2476530" y="4685723"/>
            <a:chExt cx="1080000" cy="1080000"/>
          </a:xfrm>
          <a:scene3d>
            <a:camera prst="orthographicFront">
              <a:rot lat="900000" lon="1800000" rev="0"/>
            </a:camera>
            <a:lightRig rig="threePt" dir="t">
              <a:rot lat="0" lon="0" rev="13500000"/>
            </a:lightRig>
          </a:scene3d>
        </p:grpSpPr>
        <p:sp>
          <p:nvSpPr>
            <p:cNvPr id="30" name="正方形/長方形 29"/>
            <p:cNvSpPr/>
            <p:nvPr/>
          </p:nvSpPr>
          <p:spPr>
            <a:xfrm>
              <a:off x="2476530" y="5045723"/>
              <a:ext cx="719325" cy="719325"/>
            </a:xfrm>
            <a:prstGeom prst="rect">
              <a:avLst/>
            </a:prstGeom>
            <a:pattFill prst="wdUpDiag">
              <a:fgClr>
                <a:schemeClr val="accent1">
                  <a:lumMod val="75000"/>
                </a:schemeClr>
              </a:fgClr>
              <a:bgClr>
                <a:prstClr val="white"/>
              </a:bgClr>
            </a:pattFill>
            <a:ln w="0" cmpd="sng">
              <a:solidFill>
                <a:schemeClr val="accent1">
                  <a:lumMod val="75000"/>
                </a:schemeClr>
              </a:solidFill>
            </a:ln>
            <a:effectLst/>
            <a:sp3d extrusionH="381000" contourW="38100" prstMaterial="powder">
              <a:extrusionClr>
                <a:schemeClr val="bg1"/>
              </a:extrusionClr>
              <a:contourClr>
                <a:schemeClr val="accent1">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150" dirty="0">
                <a:solidFill>
                  <a:srgbClr val="758085"/>
                </a:solidFill>
                <a:latin typeface="ヒラギノ丸ゴ ProN W4"/>
                <a:ea typeface="ヒラギノ丸ゴ ProN W4"/>
                <a:cs typeface="ヒラギノ丸ゴ ProN W4"/>
              </a:endParaRPr>
            </a:p>
          </p:txBody>
        </p:sp>
        <p:sp>
          <p:nvSpPr>
            <p:cNvPr id="31" name="正方形/長方形 30"/>
            <p:cNvSpPr>
              <a:spLocks noChangeAspect="1"/>
            </p:cNvSpPr>
            <p:nvPr/>
          </p:nvSpPr>
          <p:spPr>
            <a:xfrm>
              <a:off x="2476530" y="4685723"/>
              <a:ext cx="360000" cy="360000"/>
            </a:xfrm>
            <a:prstGeom prst="rect">
              <a:avLst/>
            </a:prstGeom>
            <a:pattFill prst="wdUpDiag">
              <a:fgClr>
                <a:schemeClr val="accent1">
                  <a:lumMod val="75000"/>
                </a:schemeClr>
              </a:fgClr>
              <a:bgClr>
                <a:prstClr val="white"/>
              </a:bgClr>
            </a:pattFill>
            <a:ln w="0" cmpd="sng">
              <a:solidFill>
                <a:schemeClr val="accent1">
                  <a:lumMod val="75000"/>
                </a:schemeClr>
              </a:solidFill>
            </a:ln>
            <a:effectLst/>
            <a:sp3d extrusionH="381000" contourW="38100" prstMaterial="powder">
              <a:extrusionClr>
                <a:schemeClr val="bg1"/>
              </a:extrusionClr>
              <a:contourClr>
                <a:schemeClr val="accent1">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150" dirty="0">
                <a:solidFill>
                  <a:srgbClr val="758085"/>
                </a:solidFill>
                <a:latin typeface="ヒラギノ丸ゴ ProN W4"/>
                <a:ea typeface="ヒラギノ丸ゴ ProN W4"/>
                <a:cs typeface="ヒラギノ丸ゴ ProN W4"/>
              </a:endParaRPr>
            </a:p>
          </p:txBody>
        </p:sp>
        <p:sp>
          <p:nvSpPr>
            <p:cNvPr id="32" name="正方形/長方形 31"/>
            <p:cNvSpPr>
              <a:spLocks noChangeAspect="1"/>
            </p:cNvSpPr>
            <p:nvPr/>
          </p:nvSpPr>
          <p:spPr>
            <a:xfrm>
              <a:off x="3196530" y="5405723"/>
              <a:ext cx="360000" cy="360000"/>
            </a:xfrm>
            <a:prstGeom prst="rect">
              <a:avLst/>
            </a:prstGeom>
            <a:pattFill prst="wdUpDiag">
              <a:fgClr>
                <a:schemeClr val="accent1">
                  <a:lumMod val="75000"/>
                </a:schemeClr>
              </a:fgClr>
              <a:bgClr>
                <a:prstClr val="white"/>
              </a:bgClr>
            </a:pattFill>
            <a:ln w="0" cmpd="sng">
              <a:solidFill>
                <a:schemeClr val="accent1">
                  <a:lumMod val="75000"/>
                </a:schemeClr>
              </a:solidFill>
            </a:ln>
            <a:effectLst/>
            <a:sp3d extrusionH="381000" contourW="38100" prstMaterial="powder">
              <a:extrusionClr>
                <a:schemeClr val="bg1"/>
              </a:extrusionClr>
              <a:contourClr>
                <a:schemeClr val="accent1">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150" dirty="0">
                <a:solidFill>
                  <a:srgbClr val="758085"/>
                </a:solidFill>
                <a:latin typeface="ヒラギノ丸ゴ ProN W4"/>
                <a:ea typeface="ヒラギノ丸ゴ ProN W4"/>
                <a:cs typeface="ヒラギノ丸ゴ ProN W4"/>
              </a:endParaRPr>
            </a:p>
          </p:txBody>
        </p:sp>
      </p:grpSp>
      <p:grpSp>
        <p:nvGrpSpPr>
          <p:cNvPr id="33" name="図形グループ 32"/>
          <p:cNvGrpSpPr/>
          <p:nvPr/>
        </p:nvGrpSpPr>
        <p:grpSpPr>
          <a:xfrm>
            <a:off x="8820718" y="5127770"/>
            <a:ext cx="597332" cy="551641"/>
            <a:chOff x="2476530" y="4325723"/>
            <a:chExt cx="1439325" cy="1440000"/>
          </a:xfrm>
          <a:scene3d>
            <a:camera prst="orthographicFront">
              <a:rot lat="900000" lon="1800000" rev="0"/>
            </a:camera>
            <a:lightRig rig="threePt" dir="t">
              <a:rot lat="0" lon="0" rev="13500000"/>
            </a:lightRig>
          </a:scene3d>
        </p:grpSpPr>
        <p:sp>
          <p:nvSpPr>
            <p:cNvPr id="34" name="直角三角形 33"/>
            <p:cNvSpPr/>
            <p:nvPr/>
          </p:nvSpPr>
          <p:spPr>
            <a:xfrm>
              <a:off x="2836530" y="4685723"/>
              <a:ext cx="359325" cy="360000"/>
            </a:xfrm>
            <a:prstGeom prst="rtTriangle">
              <a:avLst/>
            </a:prstGeom>
            <a:solidFill>
              <a:schemeClr val="bg1"/>
            </a:solidFill>
            <a:ln w="0" cmpd="sng">
              <a:solidFill>
                <a:schemeClr val="accent1">
                  <a:lumMod val="75000"/>
                </a:schemeClr>
              </a:solidFill>
            </a:ln>
            <a:effectLst/>
            <a:sp3d extrusionH="381000" contourW="38100" prstMaterial="powder">
              <a:extrusionClr>
                <a:schemeClr val="bg1"/>
              </a:extrusionClr>
              <a:contourClr>
                <a:schemeClr val="accent1">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150" dirty="0">
                <a:solidFill>
                  <a:srgbClr val="758085"/>
                </a:solidFill>
                <a:latin typeface="ヒラギノ丸ゴ ProN W4"/>
                <a:ea typeface="ヒラギノ丸ゴ ProN W4"/>
                <a:cs typeface="ヒラギノ丸ゴ ProN W4"/>
              </a:endParaRPr>
            </a:p>
          </p:txBody>
        </p:sp>
        <p:sp>
          <p:nvSpPr>
            <p:cNvPr id="35" name="直角三角形 34"/>
            <p:cNvSpPr/>
            <p:nvPr/>
          </p:nvSpPr>
          <p:spPr>
            <a:xfrm>
              <a:off x="3196530" y="5045723"/>
              <a:ext cx="359325" cy="360000"/>
            </a:xfrm>
            <a:prstGeom prst="rtTriangle">
              <a:avLst/>
            </a:prstGeom>
            <a:solidFill>
              <a:schemeClr val="bg1"/>
            </a:solidFill>
            <a:ln w="0" cmpd="sng">
              <a:solidFill>
                <a:schemeClr val="accent1">
                  <a:lumMod val="75000"/>
                </a:schemeClr>
              </a:solidFill>
            </a:ln>
            <a:effectLst/>
            <a:sp3d extrusionH="381000" contourW="38100" prstMaterial="powder">
              <a:extrusionClr>
                <a:schemeClr val="bg1"/>
              </a:extrusionClr>
              <a:contourClr>
                <a:schemeClr val="accent1">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150" dirty="0">
                <a:solidFill>
                  <a:srgbClr val="758085"/>
                </a:solidFill>
                <a:latin typeface="ヒラギノ丸ゴ ProN W4"/>
                <a:ea typeface="ヒラギノ丸ゴ ProN W4"/>
                <a:cs typeface="ヒラギノ丸ゴ ProN W4"/>
              </a:endParaRPr>
            </a:p>
          </p:txBody>
        </p:sp>
        <p:sp>
          <p:nvSpPr>
            <p:cNvPr id="36" name="直角三角形 35"/>
            <p:cNvSpPr/>
            <p:nvPr/>
          </p:nvSpPr>
          <p:spPr>
            <a:xfrm>
              <a:off x="3556530" y="5405723"/>
              <a:ext cx="359325" cy="360000"/>
            </a:xfrm>
            <a:prstGeom prst="rtTriangle">
              <a:avLst/>
            </a:prstGeom>
            <a:solidFill>
              <a:schemeClr val="bg1"/>
            </a:solidFill>
            <a:ln w="0" cmpd="sng">
              <a:solidFill>
                <a:schemeClr val="accent1">
                  <a:lumMod val="75000"/>
                </a:schemeClr>
              </a:solidFill>
            </a:ln>
            <a:effectLst/>
            <a:sp3d extrusionH="381000" contourW="38100" prstMaterial="powder">
              <a:extrusionClr>
                <a:schemeClr val="bg1"/>
              </a:extrusionClr>
              <a:contourClr>
                <a:schemeClr val="accent1">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150" dirty="0">
                <a:solidFill>
                  <a:srgbClr val="758085"/>
                </a:solidFill>
                <a:latin typeface="ヒラギノ丸ゴ ProN W4"/>
                <a:ea typeface="ヒラギノ丸ゴ ProN W4"/>
                <a:cs typeface="ヒラギノ丸ゴ ProN W4"/>
              </a:endParaRPr>
            </a:p>
          </p:txBody>
        </p:sp>
        <p:sp>
          <p:nvSpPr>
            <p:cNvPr id="37" name="直角三角形 36"/>
            <p:cNvSpPr/>
            <p:nvPr/>
          </p:nvSpPr>
          <p:spPr>
            <a:xfrm>
              <a:off x="2476530" y="4325723"/>
              <a:ext cx="359325" cy="360000"/>
            </a:xfrm>
            <a:prstGeom prst="rtTriangle">
              <a:avLst/>
            </a:prstGeom>
            <a:solidFill>
              <a:schemeClr val="bg1"/>
            </a:solidFill>
            <a:ln w="0" cmpd="sng">
              <a:solidFill>
                <a:schemeClr val="accent1">
                  <a:lumMod val="75000"/>
                </a:schemeClr>
              </a:solidFill>
            </a:ln>
            <a:effectLst/>
            <a:sp3d extrusionH="381000" contourW="38100" prstMaterial="powder">
              <a:extrusionClr>
                <a:schemeClr val="bg1"/>
              </a:extrusionClr>
              <a:contourClr>
                <a:schemeClr val="accent1">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150" dirty="0">
                <a:solidFill>
                  <a:srgbClr val="758085"/>
                </a:solidFill>
                <a:latin typeface="ヒラギノ丸ゴ ProN W4"/>
                <a:ea typeface="ヒラギノ丸ゴ ProN W4"/>
                <a:cs typeface="ヒラギノ丸ゴ ProN W4"/>
              </a:endParaRPr>
            </a:p>
          </p:txBody>
        </p:sp>
      </p:grpSp>
      <p:sp>
        <p:nvSpPr>
          <p:cNvPr id="38" name="直角三角形 37"/>
          <p:cNvSpPr/>
          <p:nvPr/>
        </p:nvSpPr>
        <p:spPr>
          <a:xfrm>
            <a:off x="5772419" y="5127770"/>
            <a:ext cx="597611" cy="551641"/>
          </a:xfrm>
          <a:prstGeom prst="rtTriangle">
            <a:avLst/>
          </a:prstGeom>
          <a:solidFill>
            <a:schemeClr val="bg1"/>
          </a:solidFill>
          <a:ln w="0" cmpd="sng">
            <a:solidFill>
              <a:schemeClr val="accent1">
                <a:lumMod val="75000"/>
              </a:schemeClr>
            </a:solidFill>
          </a:ln>
          <a:effectLst/>
          <a:scene3d>
            <a:camera prst="orthographicFront">
              <a:rot lat="900000" lon="1800000" rev="0"/>
            </a:camera>
            <a:lightRig rig="threePt" dir="t">
              <a:rot lat="0" lon="0" rev="13500000"/>
            </a:lightRig>
          </a:scene3d>
          <a:sp3d extrusionH="381000" contourW="38100" prstMaterial="powder">
            <a:extrusionClr>
              <a:schemeClr val="bg1"/>
            </a:extrusionClr>
            <a:contourClr>
              <a:schemeClr val="accent1">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150" dirty="0">
              <a:solidFill>
                <a:schemeClr val="tx1"/>
              </a:solidFill>
              <a:latin typeface="ヒラギノ丸ゴ ProN W4"/>
              <a:ea typeface="ヒラギノ丸ゴ ProN W4"/>
              <a:cs typeface="ヒラギノ丸ゴ ProN W4"/>
            </a:endParaRPr>
          </a:p>
        </p:txBody>
      </p:sp>
      <p:sp>
        <p:nvSpPr>
          <p:cNvPr id="42" name="テキスト ボックス 41"/>
          <p:cNvSpPr txBox="1"/>
          <p:nvPr/>
        </p:nvSpPr>
        <p:spPr>
          <a:xfrm>
            <a:off x="8409892" y="5111152"/>
            <a:ext cx="351228" cy="400110"/>
          </a:xfrm>
          <a:prstGeom prst="rect">
            <a:avLst/>
          </a:prstGeom>
          <a:noFill/>
        </p:spPr>
        <p:txBody>
          <a:bodyPr wrap="square" rtlCol="0">
            <a:spAutoFit/>
          </a:bodyPr>
          <a:lstStyle/>
          <a:p>
            <a:r>
              <a:rPr kumimoji="1" lang="en-US" altLang="ja-JP" sz="2000" dirty="0" smtClean="0">
                <a:solidFill>
                  <a:srgbClr val="758085"/>
                </a:solidFill>
                <a:latin typeface="ヒラギノ丸ゴ ProN W4"/>
                <a:ea typeface="ヒラギノ丸ゴ ProN W4"/>
                <a:cs typeface="ヒラギノ丸ゴ ProN W4"/>
              </a:rPr>
              <a:t>∪</a:t>
            </a:r>
            <a:endParaRPr kumimoji="1" lang="ja-JP" altLang="en-US" sz="2000" dirty="0" smtClean="0">
              <a:solidFill>
                <a:srgbClr val="758085"/>
              </a:solidFill>
              <a:latin typeface="ヒラギノ丸ゴ ProN W4"/>
              <a:ea typeface="ヒラギノ丸ゴ ProN W4"/>
              <a:cs typeface="ヒラギノ丸ゴ ProN W4"/>
            </a:endParaRPr>
          </a:p>
        </p:txBody>
      </p:sp>
      <p:sp>
        <p:nvSpPr>
          <p:cNvPr id="43" name="テキスト ボックス 42"/>
          <p:cNvSpPr txBox="1"/>
          <p:nvPr/>
        </p:nvSpPr>
        <p:spPr>
          <a:xfrm>
            <a:off x="6729481" y="5109345"/>
            <a:ext cx="556092" cy="400110"/>
          </a:xfrm>
          <a:prstGeom prst="rect">
            <a:avLst/>
          </a:prstGeom>
          <a:noFill/>
        </p:spPr>
        <p:txBody>
          <a:bodyPr wrap="square" rtlCol="0">
            <a:spAutoFit/>
          </a:bodyPr>
          <a:lstStyle/>
          <a:p>
            <a:r>
              <a:rPr kumimoji="1" lang="en-US" altLang="ja-JP" sz="2000" dirty="0" smtClean="0">
                <a:solidFill>
                  <a:srgbClr val="758085"/>
                </a:solidFill>
                <a:latin typeface="ヒラギノ丸ゴ ProN W4"/>
                <a:ea typeface="ヒラギノ丸ゴ ProN W4"/>
                <a:cs typeface="ヒラギノ丸ゴ ProN W4"/>
              </a:rPr>
              <a:t>==</a:t>
            </a:r>
            <a:endParaRPr kumimoji="1" lang="ja-JP" altLang="en-US" sz="2000" dirty="0" smtClean="0">
              <a:solidFill>
                <a:srgbClr val="758085"/>
              </a:solidFill>
              <a:latin typeface="ヒラギノ丸ゴ ProN W4"/>
              <a:ea typeface="ヒラギノ丸ゴ ProN W4"/>
              <a:cs typeface="ヒラギノ丸ゴ ProN W4"/>
            </a:endParaRPr>
          </a:p>
        </p:txBody>
      </p:sp>
      <p:grpSp>
        <p:nvGrpSpPr>
          <p:cNvPr id="44" name="図形グループ 43"/>
          <p:cNvGrpSpPr/>
          <p:nvPr/>
        </p:nvGrpSpPr>
        <p:grpSpPr>
          <a:xfrm>
            <a:off x="5550600" y="2674806"/>
            <a:ext cx="2127251" cy="1640392"/>
            <a:chOff x="1280819" y="2045708"/>
            <a:chExt cx="1991419" cy="1983798"/>
          </a:xfrm>
        </p:grpSpPr>
        <p:grpSp>
          <p:nvGrpSpPr>
            <p:cNvPr id="45" name="図形グループ 44"/>
            <p:cNvGrpSpPr/>
            <p:nvPr/>
          </p:nvGrpSpPr>
          <p:grpSpPr>
            <a:xfrm>
              <a:off x="1280819" y="2045708"/>
              <a:ext cx="1991419" cy="1983798"/>
              <a:chOff x="1280819" y="2045708"/>
              <a:chExt cx="1575241" cy="1983798"/>
            </a:xfrm>
          </p:grpSpPr>
          <p:sp>
            <p:nvSpPr>
              <p:cNvPr id="47" name="メモ 46"/>
              <p:cNvSpPr/>
              <p:nvPr/>
            </p:nvSpPr>
            <p:spPr>
              <a:xfrm>
                <a:off x="1280819" y="2368915"/>
                <a:ext cx="1575240" cy="1660591"/>
              </a:xfrm>
              <a:prstGeom prst="foldedCorner">
                <a:avLst/>
              </a:prstGeom>
              <a:solidFill>
                <a:schemeClr val="bg1"/>
              </a:solidFill>
              <a:ln w="28575" cmpd="sng">
                <a:solidFill>
                  <a:srgbClr val="586064"/>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150" dirty="0">
                  <a:solidFill>
                    <a:schemeClr val="tx1"/>
                  </a:solidFill>
                  <a:latin typeface="ヒラギノ丸ゴ ProN W4"/>
                  <a:ea typeface="ヒラギノ丸ゴ ProN W4"/>
                  <a:cs typeface="ヒラギノ丸ゴ ProN W4"/>
                </a:endParaRPr>
              </a:p>
            </p:txBody>
          </p:sp>
          <p:sp>
            <p:nvSpPr>
              <p:cNvPr id="48" name="正方形/長方形 47"/>
              <p:cNvSpPr/>
              <p:nvPr/>
            </p:nvSpPr>
            <p:spPr>
              <a:xfrm>
                <a:off x="1280819" y="2045708"/>
                <a:ext cx="1575241" cy="306753"/>
              </a:xfrm>
              <a:prstGeom prst="rect">
                <a:avLst/>
              </a:prstGeom>
              <a:solidFill>
                <a:srgbClr val="586064"/>
              </a:solidFill>
              <a:ln w="28575" cmpd="sng">
                <a:solidFill>
                  <a:srgbClr val="586064"/>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dirty="0" err="1" smtClean="0">
                    <a:solidFill>
                      <a:schemeClr val="bg1"/>
                    </a:solidFill>
                    <a:latin typeface="ヒラギノ角ゴ ProN W3"/>
                    <a:ea typeface="ヒラギノ角ゴ ProN W3"/>
                    <a:cs typeface="ヒラギノ角ゴ ProN W3"/>
                  </a:rPr>
                  <a:t>OptimizedGS.java</a:t>
                </a:r>
                <a:endParaRPr kumimoji="1" lang="ja-JP" altLang="en-US" sz="1400" dirty="0">
                  <a:solidFill>
                    <a:schemeClr val="bg1"/>
                  </a:solidFill>
                  <a:latin typeface="ヒラギノ角ゴ ProN W3"/>
                  <a:ea typeface="ヒラギノ角ゴ ProN W3"/>
                  <a:cs typeface="ヒラギノ角ゴ ProN W3"/>
                </a:endParaRPr>
              </a:p>
            </p:txBody>
          </p:sp>
        </p:grpSp>
        <p:sp>
          <p:nvSpPr>
            <p:cNvPr id="46" name="テキスト ボックス 45"/>
            <p:cNvSpPr txBox="1"/>
            <p:nvPr/>
          </p:nvSpPr>
          <p:spPr>
            <a:xfrm>
              <a:off x="1285389" y="2354569"/>
              <a:ext cx="1986848" cy="1674935"/>
            </a:xfrm>
            <a:prstGeom prst="rect">
              <a:avLst/>
            </a:prstGeom>
            <a:noFill/>
            <a:ln>
              <a:noFill/>
            </a:ln>
          </p:spPr>
          <p:txBody>
            <a:bodyPr wrap="square" rtlCol="0">
              <a:spAutoFit/>
            </a:bodyPr>
            <a:lstStyle/>
            <a:p>
              <a:r>
                <a:rPr kumimoji="1" lang="en-US" altLang="ja-JP" sz="1400" dirty="0" smtClean="0">
                  <a:latin typeface="Consolas"/>
                  <a:ea typeface="ヒラギノ丸ゴ ProN W4"/>
                  <a:cs typeface="Consolas"/>
                </a:rPr>
                <a:t>class </a:t>
              </a:r>
              <a:r>
                <a:rPr kumimoji="1" lang="en-US" altLang="ja-JP" sz="1400" dirty="0" err="1" smtClean="0">
                  <a:latin typeface="Consolas"/>
                  <a:ea typeface="ヒラギノ丸ゴ ProN W4"/>
                  <a:cs typeface="Consolas"/>
                </a:rPr>
                <a:t>OptimizedGS</a:t>
              </a:r>
              <a:r>
                <a:rPr kumimoji="1" lang="en-US" altLang="ja-JP" sz="1400" dirty="0" smtClean="0">
                  <a:latin typeface="Consolas"/>
                  <a:ea typeface="ヒラギノ丸ゴ ProN W4"/>
                  <a:cs typeface="Consolas"/>
                </a:rPr>
                <a:t> {</a:t>
              </a:r>
            </a:p>
            <a:p>
              <a:r>
                <a:rPr kumimoji="1" lang="en-US" altLang="ja-JP" sz="1400" dirty="0" smtClean="0">
                  <a:latin typeface="Consolas"/>
                  <a:ea typeface="ヒラギノ丸ゴ ProN W4"/>
                  <a:cs typeface="Consolas"/>
                </a:rPr>
                <a:t> void </a:t>
              </a:r>
              <a:r>
                <a:rPr kumimoji="1" lang="en-US" altLang="ja-JP" sz="1400" dirty="0" err="1" smtClean="0">
                  <a:latin typeface="Consolas"/>
                  <a:ea typeface="ヒラギノ丸ゴ ProN W4"/>
                  <a:cs typeface="Consolas"/>
                </a:rPr>
                <a:t>calc</a:t>
              </a:r>
              <a:r>
                <a:rPr kumimoji="1" lang="en-US" altLang="ja-JP" sz="1400" dirty="0" smtClean="0">
                  <a:latin typeface="Consolas"/>
                  <a:ea typeface="ヒラギノ丸ゴ ProN W4"/>
                  <a:cs typeface="Consolas"/>
                </a:rPr>
                <a:t>(..){</a:t>
              </a:r>
            </a:p>
            <a:p>
              <a:r>
                <a:rPr kumimoji="1" lang="en-US" altLang="ja-JP" sz="1400" dirty="0" smtClean="0">
                  <a:latin typeface="Consolas"/>
                  <a:ea typeface="ヒラギノ丸ゴ ProN W4"/>
                  <a:cs typeface="Consolas"/>
                </a:rPr>
                <a:t>  </a:t>
              </a:r>
              <a:r>
                <a:rPr kumimoji="1" lang="en-US" altLang="ja-JP" sz="1400" dirty="0" err="1" smtClean="0">
                  <a:latin typeface="Consolas"/>
                  <a:ea typeface="ヒラギノ丸ゴ ProN W4"/>
                  <a:cs typeface="Consolas"/>
                </a:rPr>
                <a:t>blas.gemv</a:t>
              </a:r>
              <a:r>
                <a:rPr kumimoji="1" lang="en-US" altLang="ja-JP" sz="1400" dirty="0" smtClean="0">
                  <a:latin typeface="Consolas"/>
                  <a:ea typeface="ヒラギノ丸ゴ ProN W4"/>
                  <a:cs typeface="Consolas"/>
                </a:rPr>
                <a:t>(..);</a:t>
              </a:r>
            </a:p>
            <a:p>
              <a:r>
                <a:rPr kumimoji="1" lang="en-US" altLang="ja-JP" sz="1400" dirty="0">
                  <a:latin typeface="Consolas"/>
                  <a:ea typeface="ヒラギノ丸ゴ ProN W4"/>
                  <a:cs typeface="Consolas"/>
                </a:rPr>
                <a:t> </a:t>
              </a:r>
              <a:r>
                <a:rPr kumimoji="1" lang="en-US" altLang="ja-JP" sz="1400" dirty="0" smtClean="0">
                  <a:latin typeface="Consolas"/>
                  <a:ea typeface="ヒラギノ丸ゴ ProN W4"/>
                  <a:cs typeface="Consolas"/>
                </a:rPr>
                <a:t> </a:t>
              </a:r>
              <a:r>
                <a:rPr kumimoji="1" lang="en-US" altLang="ja-JP" sz="1400" dirty="0" err="1" smtClean="0">
                  <a:latin typeface="Consolas"/>
                  <a:ea typeface="ヒラギノ丸ゴ ProN W4"/>
                  <a:cs typeface="Consolas"/>
                </a:rPr>
                <a:t>blas.gemm</a:t>
              </a:r>
              <a:r>
                <a:rPr kumimoji="1" lang="en-US" altLang="ja-JP" sz="1400" dirty="0" smtClean="0">
                  <a:latin typeface="Consolas"/>
                  <a:ea typeface="ヒラギノ丸ゴ ProN W4"/>
                  <a:cs typeface="Consolas"/>
                </a:rPr>
                <a:t>(..);</a:t>
              </a:r>
            </a:p>
            <a:p>
              <a:r>
                <a:rPr kumimoji="1" lang="en-US" altLang="ja-JP" sz="1400" dirty="0" smtClean="0">
                  <a:latin typeface="Consolas"/>
                  <a:ea typeface="ヒラギノ丸ゴ ProN W4"/>
                  <a:cs typeface="Consolas"/>
                </a:rPr>
                <a:t> }</a:t>
              </a:r>
            </a:p>
            <a:p>
              <a:r>
                <a:rPr kumimoji="1" lang="en-US" altLang="ja-JP" sz="1400" dirty="0" smtClean="0">
                  <a:latin typeface="Consolas"/>
                  <a:ea typeface="ヒラギノ丸ゴ ProN W4"/>
                  <a:cs typeface="Consolas"/>
                </a:rPr>
                <a:t>}</a:t>
              </a:r>
            </a:p>
          </p:txBody>
        </p:sp>
      </p:grpSp>
      <p:grpSp>
        <p:nvGrpSpPr>
          <p:cNvPr id="49" name="図形グループ 48"/>
          <p:cNvGrpSpPr/>
          <p:nvPr/>
        </p:nvGrpSpPr>
        <p:grpSpPr>
          <a:xfrm>
            <a:off x="7818441" y="2674806"/>
            <a:ext cx="1748731" cy="1817348"/>
            <a:chOff x="1280820" y="2045712"/>
            <a:chExt cx="1298461" cy="2197802"/>
          </a:xfrm>
        </p:grpSpPr>
        <p:sp>
          <p:nvSpPr>
            <p:cNvPr id="50" name="メモ 49"/>
            <p:cNvSpPr/>
            <p:nvPr/>
          </p:nvSpPr>
          <p:spPr>
            <a:xfrm>
              <a:off x="1280820" y="2331299"/>
              <a:ext cx="1298461" cy="1912215"/>
            </a:xfrm>
            <a:prstGeom prst="foldedCorner">
              <a:avLst>
                <a:gd name="adj" fmla="val 8757"/>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150" dirty="0">
                <a:solidFill>
                  <a:schemeClr val="tx1"/>
                </a:solidFill>
                <a:latin typeface="ヒラギノ丸ゴ ProN W4"/>
                <a:ea typeface="ヒラギノ丸ゴ ProN W4"/>
                <a:cs typeface="ヒラギノ丸ゴ ProN W4"/>
              </a:endParaRPr>
            </a:p>
          </p:txBody>
        </p:sp>
        <p:sp>
          <p:nvSpPr>
            <p:cNvPr id="51" name="正方形/長方形 50"/>
            <p:cNvSpPr/>
            <p:nvPr/>
          </p:nvSpPr>
          <p:spPr>
            <a:xfrm>
              <a:off x="1280820" y="2045712"/>
              <a:ext cx="1298461" cy="306752"/>
            </a:xfrm>
            <a:prstGeom prst="rect">
              <a:avLst/>
            </a:prstGeom>
            <a:solidFill>
              <a:srgbClr val="586064"/>
            </a:solidFill>
            <a:ln w="28575" cmpd="sng">
              <a:solidFill>
                <a:srgbClr val="586064"/>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dirty="0" err="1" smtClean="0">
                  <a:solidFill>
                    <a:schemeClr val="bg1"/>
                  </a:solidFill>
                  <a:latin typeface="ヒラギノ角ゴ ProN W3"/>
                  <a:ea typeface="ヒラギノ角ゴ ProN W3"/>
                  <a:cs typeface="ヒラギノ角ゴ ProN W3"/>
                </a:rPr>
                <a:t>BLAS.java</a:t>
              </a:r>
              <a:endParaRPr kumimoji="1" lang="ja-JP" altLang="en-US" sz="1400" dirty="0">
                <a:solidFill>
                  <a:schemeClr val="bg1"/>
                </a:solidFill>
                <a:latin typeface="ヒラギノ角ゴ ProN W3"/>
                <a:ea typeface="ヒラギノ角ゴ ProN W3"/>
                <a:cs typeface="ヒラギノ角ゴ ProN W3"/>
              </a:endParaRPr>
            </a:p>
          </p:txBody>
        </p:sp>
      </p:grpSp>
      <p:cxnSp>
        <p:nvCxnSpPr>
          <p:cNvPr id="53" name="カギ線コネクタ 52"/>
          <p:cNvCxnSpPr/>
          <p:nvPr/>
        </p:nvCxnSpPr>
        <p:spPr>
          <a:xfrm flipV="1">
            <a:off x="7269458" y="3275809"/>
            <a:ext cx="661088" cy="260775"/>
          </a:xfrm>
          <a:prstGeom prst="bentConnector3">
            <a:avLst>
              <a:gd name="adj1" fmla="val 50000"/>
            </a:avLst>
          </a:prstGeom>
          <a:ln>
            <a:solidFill>
              <a:srgbClr val="586064"/>
            </a:solidFill>
            <a:headEnd type="oval" w="med" len="med"/>
            <a:tailEnd type="oval" w="med" len="med"/>
          </a:ln>
          <a:effectLst/>
        </p:spPr>
        <p:style>
          <a:lnRef idx="2">
            <a:schemeClr val="accent1"/>
          </a:lnRef>
          <a:fillRef idx="0">
            <a:schemeClr val="accent1"/>
          </a:fillRef>
          <a:effectRef idx="1">
            <a:schemeClr val="accent1"/>
          </a:effectRef>
          <a:fontRef idx="minor">
            <a:schemeClr val="tx1"/>
          </a:fontRef>
        </p:style>
      </p:cxnSp>
      <p:cxnSp>
        <p:nvCxnSpPr>
          <p:cNvPr id="63" name="カギ線コネクタ 62"/>
          <p:cNvCxnSpPr/>
          <p:nvPr/>
        </p:nvCxnSpPr>
        <p:spPr>
          <a:xfrm>
            <a:off x="7269458" y="3719421"/>
            <a:ext cx="661088" cy="171057"/>
          </a:xfrm>
          <a:prstGeom prst="bentConnector3">
            <a:avLst>
              <a:gd name="adj1" fmla="val 50000"/>
            </a:avLst>
          </a:prstGeom>
          <a:ln>
            <a:solidFill>
              <a:srgbClr val="586064"/>
            </a:solidFill>
            <a:headEnd type="oval" w="med" len="med"/>
            <a:tailEnd type="oval" w="med" len="med"/>
          </a:ln>
          <a:effectLst/>
        </p:spPr>
        <p:style>
          <a:lnRef idx="2">
            <a:schemeClr val="accent1"/>
          </a:lnRef>
          <a:fillRef idx="0">
            <a:schemeClr val="accent1"/>
          </a:fillRef>
          <a:effectRef idx="1">
            <a:schemeClr val="accent1"/>
          </a:effectRef>
          <a:fontRef idx="minor">
            <a:schemeClr val="tx1"/>
          </a:fontRef>
        </p:style>
      </p:cxnSp>
      <p:cxnSp>
        <p:nvCxnSpPr>
          <p:cNvPr id="64" name="カギ線コネクタ 63"/>
          <p:cNvCxnSpPr/>
          <p:nvPr/>
        </p:nvCxnSpPr>
        <p:spPr>
          <a:xfrm rot="16200000" flipH="1">
            <a:off x="8393927" y="4127681"/>
            <a:ext cx="1407330" cy="342111"/>
          </a:xfrm>
          <a:prstGeom prst="bentConnector3">
            <a:avLst>
              <a:gd name="adj1" fmla="val 79447"/>
            </a:avLst>
          </a:prstGeom>
          <a:ln w="57150" cmpd="sng">
            <a:solidFill>
              <a:srgbClr val="2F5897"/>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65" name="カギ線コネクタ 64"/>
          <p:cNvCxnSpPr/>
          <p:nvPr/>
        </p:nvCxnSpPr>
        <p:spPr>
          <a:xfrm rot="5400000">
            <a:off x="7920689" y="4366179"/>
            <a:ext cx="768292" cy="504152"/>
          </a:xfrm>
          <a:prstGeom prst="bentConnector3">
            <a:avLst>
              <a:gd name="adj1" fmla="val 60440"/>
            </a:avLst>
          </a:prstGeom>
          <a:ln w="57150" cmpd="sng">
            <a:solidFill>
              <a:srgbClr val="2F5897"/>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69" name="テキスト ボックス 68"/>
          <p:cNvSpPr txBox="1"/>
          <p:nvPr/>
        </p:nvSpPr>
        <p:spPr>
          <a:xfrm>
            <a:off x="7818441" y="2891715"/>
            <a:ext cx="1748732" cy="1600438"/>
          </a:xfrm>
          <a:prstGeom prst="rect">
            <a:avLst/>
          </a:prstGeom>
          <a:noFill/>
          <a:ln>
            <a:noFill/>
          </a:ln>
        </p:spPr>
        <p:txBody>
          <a:bodyPr wrap="square" rtlCol="0">
            <a:spAutoFit/>
          </a:bodyPr>
          <a:lstStyle/>
          <a:p>
            <a:r>
              <a:rPr kumimoji="1" lang="en-US" altLang="ja-JP" sz="1400" dirty="0" smtClean="0">
                <a:latin typeface="Consolas"/>
                <a:ea typeface="ヒラギノ丸ゴ ProN W4"/>
                <a:cs typeface="Consolas"/>
              </a:rPr>
              <a:t>class BLAS {</a:t>
            </a:r>
          </a:p>
          <a:p>
            <a:r>
              <a:rPr kumimoji="1" lang="en-US" altLang="ja-JP" sz="1400" dirty="0">
                <a:latin typeface="Consolas"/>
                <a:ea typeface="ヒラギノ丸ゴ ProN W4"/>
                <a:cs typeface="Consolas"/>
              </a:rPr>
              <a:t> </a:t>
            </a:r>
            <a:r>
              <a:rPr kumimoji="1" lang="en-US" altLang="ja-JP" sz="1400" dirty="0" smtClean="0">
                <a:latin typeface="Consolas"/>
                <a:ea typeface="ヒラギノ丸ゴ ProN W4"/>
                <a:cs typeface="Consolas"/>
              </a:rPr>
              <a:t>void </a:t>
            </a:r>
            <a:r>
              <a:rPr kumimoji="1" lang="en-US" altLang="ja-JP" sz="1400" dirty="0" err="1" smtClean="0">
                <a:latin typeface="Consolas"/>
                <a:ea typeface="ヒラギノ丸ゴ ProN W4"/>
                <a:cs typeface="Consolas"/>
              </a:rPr>
              <a:t>gemv</a:t>
            </a:r>
            <a:r>
              <a:rPr kumimoji="1" lang="en-US" altLang="ja-JP" sz="1400" dirty="0" smtClean="0">
                <a:latin typeface="Consolas"/>
                <a:ea typeface="ヒラギノ丸ゴ ProN W4"/>
                <a:cs typeface="Consolas"/>
              </a:rPr>
              <a:t>(..){</a:t>
            </a:r>
          </a:p>
          <a:p>
            <a:r>
              <a:rPr kumimoji="1" lang="en-US" altLang="ja-JP" sz="1400" dirty="0">
                <a:latin typeface="Consolas"/>
                <a:ea typeface="ヒラギノ丸ゴ ProN W4"/>
                <a:cs typeface="Consolas"/>
              </a:rPr>
              <a:t> </a:t>
            </a:r>
            <a:r>
              <a:rPr kumimoji="1" lang="en-US" altLang="ja-JP" sz="1400" dirty="0" smtClean="0">
                <a:latin typeface="Consolas"/>
                <a:ea typeface="ヒラギノ丸ゴ ProN W4"/>
                <a:cs typeface="Consolas"/>
              </a:rPr>
              <a:t> kernel(</a:t>
            </a:r>
            <a:r>
              <a:rPr kumimoji="1" lang="en-US" altLang="ja-JP" sz="1400" dirty="0" err="1" smtClean="0">
                <a:solidFill>
                  <a:schemeClr val="accent5">
                    <a:lumMod val="75000"/>
                  </a:schemeClr>
                </a:solidFill>
                <a:latin typeface="Consolas"/>
                <a:ea typeface="ヒラギノ丸ゴ ProN W4"/>
                <a:cs typeface="Consolas"/>
              </a:rPr>
              <a:t>i</a:t>
            </a:r>
            <a:r>
              <a:rPr kumimoji="1" lang="en-US" altLang="ja-JP" sz="1400" dirty="0" err="1" smtClean="0">
                <a:solidFill>
                  <a:srgbClr val="000000"/>
                </a:solidFill>
                <a:latin typeface="Consolas"/>
                <a:ea typeface="ヒラギノ丸ゴ ProN W4"/>
                <a:cs typeface="Consolas"/>
              </a:rPr>
              <a:t>,</a:t>
            </a:r>
            <a:r>
              <a:rPr kumimoji="1" lang="en-US" altLang="ja-JP" sz="1400" dirty="0" err="1" smtClean="0">
                <a:solidFill>
                  <a:schemeClr val="accent5">
                    <a:lumMod val="75000"/>
                  </a:schemeClr>
                </a:solidFill>
                <a:latin typeface="Consolas"/>
                <a:ea typeface="ヒラギノ丸ゴ ProN W4"/>
                <a:cs typeface="Consolas"/>
              </a:rPr>
              <a:t>j</a:t>
            </a:r>
            <a:r>
              <a:rPr kumimoji="1" lang="en-US" altLang="ja-JP" sz="1400" dirty="0" err="1" smtClean="0">
                <a:solidFill>
                  <a:srgbClr val="000000"/>
                </a:solidFill>
                <a:latin typeface="Consolas"/>
                <a:ea typeface="ヒラギノ丸ゴ ProN W4"/>
                <a:cs typeface="Consolas"/>
              </a:rPr>
              <a:t>,</a:t>
            </a:r>
            <a:r>
              <a:rPr kumimoji="1" lang="en-US" altLang="ja-JP" sz="1400" dirty="0" err="1" smtClean="0">
                <a:solidFill>
                  <a:schemeClr val="accent5">
                    <a:lumMod val="75000"/>
                  </a:schemeClr>
                </a:solidFill>
                <a:latin typeface="Consolas"/>
                <a:ea typeface="ヒラギノ丸ゴ ProN W4"/>
                <a:cs typeface="Consolas"/>
              </a:rPr>
              <a:t>k</a:t>
            </a:r>
            <a:r>
              <a:rPr kumimoji="1" lang="en-US" altLang="ja-JP" sz="1400" dirty="0" smtClean="0">
                <a:latin typeface="Consolas"/>
                <a:ea typeface="ヒラギノ丸ゴ ProN W4"/>
                <a:cs typeface="Consolas"/>
              </a:rPr>
              <a:t>);</a:t>
            </a:r>
          </a:p>
          <a:p>
            <a:r>
              <a:rPr kumimoji="1" lang="en-US" altLang="ja-JP" sz="1400" dirty="0">
                <a:latin typeface="Consolas"/>
                <a:ea typeface="ヒラギノ丸ゴ ProN W4"/>
                <a:cs typeface="Consolas"/>
              </a:rPr>
              <a:t> </a:t>
            </a:r>
            <a:r>
              <a:rPr kumimoji="1" lang="en-US" altLang="ja-JP" sz="1400" dirty="0" smtClean="0">
                <a:latin typeface="Consolas"/>
                <a:ea typeface="ヒラギノ丸ゴ ProN W4"/>
                <a:cs typeface="Consolas"/>
              </a:rPr>
              <a:t>}</a:t>
            </a:r>
          </a:p>
          <a:p>
            <a:r>
              <a:rPr kumimoji="1" lang="en-US" altLang="ja-JP" sz="1400" dirty="0">
                <a:latin typeface="Consolas"/>
                <a:ea typeface="ヒラギノ丸ゴ ProN W4"/>
                <a:cs typeface="Consolas"/>
              </a:rPr>
              <a:t> </a:t>
            </a:r>
            <a:r>
              <a:rPr kumimoji="1" lang="en-US" altLang="ja-JP" sz="1400" dirty="0" smtClean="0">
                <a:latin typeface="Consolas"/>
                <a:ea typeface="ヒラギノ丸ゴ ProN W4"/>
                <a:cs typeface="Consolas"/>
              </a:rPr>
              <a:t>void </a:t>
            </a:r>
            <a:r>
              <a:rPr kumimoji="1" lang="en-US" altLang="ja-JP" sz="1400" dirty="0" err="1" smtClean="0">
                <a:latin typeface="Consolas"/>
                <a:ea typeface="ヒラギノ丸ゴ ProN W4"/>
                <a:cs typeface="Consolas"/>
              </a:rPr>
              <a:t>gemm</a:t>
            </a:r>
            <a:r>
              <a:rPr kumimoji="1" lang="en-US" altLang="ja-JP" sz="1400" dirty="0" smtClean="0">
                <a:latin typeface="Consolas"/>
                <a:ea typeface="ヒラギノ丸ゴ ProN W4"/>
                <a:cs typeface="Consolas"/>
              </a:rPr>
              <a:t>(..){</a:t>
            </a:r>
          </a:p>
          <a:p>
            <a:r>
              <a:rPr kumimoji="1" lang="en-US" altLang="ja-JP" sz="1400" dirty="0">
                <a:latin typeface="Consolas"/>
                <a:ea typeface="ヒラギノ丸ゴ ProN W4"/>
                <a:cs typeface="Consolas"/>
              </a:rPr>
              <a:t> </a:t>
            </a:r>
            <a:r>
              <a:rPr kumimoji="1" lang="en-US" altLang="ja-JP" sz="1400" dirty="0" smtClean="0">
                <a:latin typeface="Consolas"/>
                <a:ea typeface="ヒラギノ丸ゴ ProN W4"/>
                <a:cs typeface="Consolas"/>
              </a:rPr>
              <a:t> kernel(</a:t>
            </a:r>
            <a:r>
              <a:rPr kumimoji="1" lang="en-US" altLang="ja-JP" sz="1400" dirty="0" err="1" smtClean="0">
                <a:solidFill>
                  <a:srgbClr val="4A6717"/>
                </a:solidFill>
                <a:latin typeface="Consolas"/>
                <a:ea typeface="ヒラギノ丸ゴ ProN W4"/>
                <a:cs typeface="Consolas"/>
              </a:rPr>
              <a:t>i</a:t>
            </a:r>
            <a:r>
              <a:rPr kumimoji="1" lang="en-US" altLang="ja-JP" sz="1400" dirty="0" err="1" smtClean="0">
                <a:latin typeface="Consolas"/>
                <a:ea typeface="ヒラギノ丸ゴ ProN W4"/>
                <a:cs typeface="Consolas"/>
              </a:rPr>
              <a:t>,</a:t>
            </a:r>
            <a:r>
              <a:rPr kumimoji="1" lang="en-US" altLang="ja-JP" sz="1400" dirty="0" err="1" smtClean="0">
                <a:solidFill>
                  <a:srgbClr val="4A6717"/>
                </a:solidFill>
                <a:latin typeface="Consolas"/>
                <a:ea typeface="ヒラギノ丸ゴ ProN W4"/>
                <a:cs typeface="Consolas"/>
              </a:rPr>
              <a:t>j</a:t>
            </a:r>
            <a:r>
              <a:rPr kumimoji="1" lang="en-US" altLang="ja-JP" sz="1400" dirty="0" err="1" smtClean="0">
                <a:solidFill>
                  <a:srgbClr val="000000"/>
                </a:solidFill>
                <a:latin typeface="Consolas"/>
                <a:ea typeface="ヒラギノ丸ゴ ProN W4"/>
                <a:cs typeface="Consolas"/>
              </a:rPr>
              <a:t>,</a:t>
            </a:r>
            <a:r>
              <a:rPr kumimoji="1" lang="en-US" altLang="ja-JP" sz="1400" dirty="0" err="1" smtClean="0">
                <a:solidFill>
                  <a:srgbClr val="4A6717"/>
                </a:solidFill>
                <a:latin typeface="Consolas"/>
                <a:ea typeface="ヒラギノ丸ゴ ProN W4"/>
                <a:cs typeface="Consolas"/>
              </a:rPr>
              <a:t>k</a:t>
            </a:r>
            <a:r>
              <a:rPr kumimoji="1" lang="en-US" altLang="ja-JP" sz="1400" dirty="0" smtClean="0">
                <a:latin typeface="Consolas"/>
                <a:ea typeface="ヒラギノ丸ゴ ProN W4"/>
                <a:cs typeface="Consolas"/>
              </a:rPr>
              <a:t>);</a:t>
            </a:r>
          </a:p>
          <a:p>
            <a:r>
              <a:rPr kumimoji="1" lang="en-US" altLang="ja-JP" sz="1400" dirty="0" smtClean="0">
                <a:latin typeface="Consolas"/>
                <a:ea typeface="ヒラギノ丸ゴ ProN W4"/>
                <a:cs typeface="Consolas"/>
              </a:rPr>
              <a:t>}}</a:t>
            </a:r>
          </a:p>
        </p:txBody>
      </p:sp>
      <p:sp>
        <p:nvSpPr>
          <p:cNvPr id="70" name="テキスト ボックス 69"/>
          <p:cNvSpPr txBox="1"/>
          <p:nvPr/>
        </p:nvSpPr>
        <p:spPr>
          <a:xfrm>
            <a:off x="5477018" y="2298600"/>
            <a:ext cx="4193357" cy="369332"/>
          </a:xfrm>
          <a:prstGeom prst="rect">
            <a:avLst/>
          </a:prstGeom>
          <a:noFill/>
        </p:spPr>
        <p:txBody>
          <a:bodyPr wrap="square" rtlCol="0">
            <a:spAutoFit/>
          </a:bodyPr>
          <a:lstStyle/>
          <a:p>
            <a:pPr algn="ctr"/>
            <a:r>
              <a:rPr kumimoji="1" lang="ja-JP" altLang="en-US" dirty="0" smtClean="0">
                <a:solidFill>
                  <a:schemeClr val="accent6">
                    <a:lumMod val="50000"/>
                  </a:schemeClr>
                </a:solidFill>
                <a:latin typeface="ヒラギノ角ゴ ProN W3"/>
                <a:ea typeface="ヒラギノ角ゴ ProN W3"/>
                <a:cs typeface="ヒラギノ角ゴ ProN W3"/>
              </a:rPr>
              <a:t>テスト対象プログラム</a:t>
            </a:r>
          </a:p>
        </p:txBody>
      </p:sp>
      <p:sp>
        <p:nvSpPr>
          <p:cNvPr id="71" name="正方形/長方形 70"/>
          <p:cNvSpPr/>
          <p:nvPr/>
        </p:nvSpPr>
        <p:spPr>
          <a:xfrm>
            <a:off x="5477018" y="6228862"/>
            <a:ext cx="4193357" cy="326649"/>
          </a:xfrm>
          <a:prstGeom prst="rect">
            <a:avLst/>
          </a:prstGeom>
          <a:solidFill>
            <a:srgbClr val="2F5897"/>
          </a:solidFill>
          <a:ln w="28575" cmpd="sng">
            <a:solidFill>
              <a:srgbClr val="2F5897"/>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ja-JP" altLang="en-US" sz="1600" dirty="0" smtClean="0">
                <a:solidFill>
                  <a:schemeClr val="bg1"/>
                </a:solidFill>
                <a:uFill>
                  <a:solidFill>
                    <a:srgbClr val="000090"/>
                  </a:solidFill>
                </a:uFill>
                <a:latin typeface="ヒラギノ角ゴ ProN W3"/>
                <a:ea typeface="ヒラギノ角ゴ ProN W3"/>
                <a:cs typeface="ヒラギノ角ゴ ProN W3"/>
              </a:rPr>
              <a:t>バグを検出！</a:t>
            </a:r>
          </a:p>
        </p:txBody>
      </p:sp>
      <p:sp>
        <p:nvSpPr>
          <p:cNvPr id="72" name="角丸四角形 71"/>
          <p:cNvSpPr/>
          <p:nvPr/>
        </p:nvSpPr>
        <p:spPr>
          <a:xfrm>
            <a:off x="8052759" y="4019406"/>
            <a:ext cx="1370647" cy="214703"/>
          </a:xfrm>
          <a:prstGeom prst="roundRect">
            <a:avLst/>
          </a:prstGeom>
          <a:noFill/>
          <a:ln w="28575" cmpd="sng">
            <a:solidFill>
              <a:srgbClr val="2F5897"/>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150" dirty="0">
              <a:solidFill>
                <a:schemeClr val="tx1"/>
              </a:solidFill>
              <a:latin typeface="ヒラギノ丸ゴ ProN W4"/>
              <a:ea typeface="ヒラギノ丸ゴ ProN W4"/>
              <a:cs typeface="ヒラギノ丸ゴ ProN W4"/>
            </a:endParaRPr>
          </a:p>
        </p:txBody>
      </p:sp>
      <p:sp>
        <p:nvSpPr>
          <p:cNvPr id="73" name="角丸四角形 72"/>
          <p:cNvSpPr/>
          <p:nvPr/>
        </p:nvSpPr>
        <p:spPr>
          <a:xfrm>
            <a:off x="8052759" y="3380367"/>
            <a:ext cx="1370647" cy="214703"/>
          </a:xfrm>
          <a:prstGeom prst="roundRect">
            <a:avLst/>
          </a:prstGeom>
          <a:noFill/>
          <a:ln w="28575" cmpd="sng">
            <a:solidFill>
              <a:srgbClr val="2F5897"/>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150" dirty="0">
              <a:solidFill>
                <a:schemeClr val="tx1"/>
              </a:solidFill>
              <a:latin typeface="ヒラギノ丸ゴ ProN W4"/>
              <a:ea typeface="ヒラギノ丸ゴ ProN W4"/>
              <a:cs typeface="ヒラギノ丸ゴ ProN W4"/>
            </a:endParaRPr>
          </a:p>
        </p:txBody>
      </p:sp>
      <p:sp>
        <p:nvSpPr>
          <p:cNvPr id="74" name="下矢印 73"/>
          <p:cNvSpPr/>
          <p:nvPr/>
        </p:nvSpPr>
        <p:spPr>
          <a:xfrm>
            <a:off x="7418696" y="5860463"/>
            <a:ext cx="310001" cy="326411"/>
          </a:xfrm>
          <a:prstGeom prst="downArrow">
            <a:avLst>
              <a:gd name="adj1" fmla="val 50000"/>
              <a:gd name="adj2" fmla="val 52779"/>
            </a:avLst>
          </a:prstGeom>
          <a:solidFill>
            <a:schemeClr val="tx2"/>
          </a:solidFill>
          <a:ln w="28575"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2000" dirty="0" smtClean="0">
                <a:solidFill>
                  <a:schemeClr val="bg1"/>
                </a:solidFill>
                <a:uFill>
                  <a:solidFill>
                    <a:srgbClr val="000090"/>
                  </a:solidFill>
                </a:uFill>
                <a:latin typeface="ヒラギノ角ゴ ProN W3"/>
                <a:ea typeface="ヒラギノ角ゴ ProN W3"/>
                <a:cs typeface="ヒラギノ角ゴ ProN W3"/>
              </a:rPr>
              <a:t>v</a:t>
            </a:r>
            <a:endParaRPr kumimoji="1" lang="ja-JP" altLang="en-US" sz="2000" dirty="0" smtClean="0">
              <a:solidFill>
                <a:schemeClr val="bg1"/>
              </a:solidFill>
              <a:uFill>
                <a:solidFill>
                  <a:srgbClr val="000090"/>
                </a:solidFill>
              </a:uFill>
              <a:latin typeface="ヒラギノ角ゴ ProN W3"/>
              <a:ea typeface="ヒラギノ角ゴ ProN W3"/>
              <a:cs typeface="ヒラギノ角ゴ ProN W3"/>
            </a:endParaRPr>
          </a:p>
        </p:txBody>
      </p:sp>
    </p:spTree>
    <p:extLst>
      <p:ext uri="{BB962C8B-B14F-4D97-AF65-F5344CB8AC3E}">
        <p14:creationId xmlns:p14="http://schemas.microsoft.com/office/powerpoint/2010/main" val="292872020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A9B540C-44DA-4F69-89C9-7C84606640D3}" type="slidenum">
              <a:rPr lang="en-US" smtClean="0"/>
              <a:pPr/>
              <a:t>12</a:t>
            </a:fld>
            <a:endParaRPr lang="en-US" dirty="0"/>
          </a:p>
        </p:txBody>
      </p:sp>
      <p:sp>
        <p:nvSpPr>
          <p:cNvPr id="94" name="コンテンツ プレースホルダー 1"/>
          <p:cNvSpPr txBox="1">
            <a:spLocks/>
          </p:cNvSpPr>
          <p:nvPr/>
        </p:nvSpPr>
        <p:spPr>
          <a:xfrm>
            <a:off x="314095" y="1336758"/>
            <a:ext cx="9277815" cy="5384718"/>
          </a:xfrm>
          <a:prstGeom prst="rect">
            <a:avLst/>
          </a:prstGeom>
        </p:spPr>
        <p:txBody>
          <a:bodyPr vert="horz" lIns="91440" tIns="45720" rIns="91440" bIns="45720" rtlCol="0">
            <a:normAutofit/>
          </a:bodyPr>
          <a:lstStyle>
            <a:lvl1pPr marL="0" indent="0" algn="l" defTabSz="914400" rtl="0" eaLnBrk="1" latinLnBrk="0" hangingPunct="1">
              <a:lnSpc>
                <a:spcPct val="110000"/>
              </a:lnSpc>
              <a:spcBef>
                <a:spcPct val="20000"/>
              </a:spcBef>
              <a:buClr>
                <a:schemeClr val="tx2"/>
              </a:buClr>
              <a:buSzPct val="100000"/>
              <a:buFontTx/>
              <a:buNone/>
              <a:defRPr kumimoji="1" sz="2800" u="none" kern="1200">
                <a:solidFill>
                  <a:schemeClr val="tx1"/>
                </a:solidFill>
                <a:uFill>
                  <a:solidFill>
                    <a:schemeClr val="tx2"/>
                  </a:solidFill>
                </a:uFill>
                <a:latin typeface="ヒラギノ丸ゴ Pro W4"/>
                <a:ea typeface="ヒラギノ丸ゴ Pro W4"/>
                <a:cs typeface="ヒラギノ丸ゴ Pro W4"/>
              </a:defRPr>
            </a:lvl1pPr>
            <a:lvl2pPr marL="432000" indent="-288000" algn="l" defTabSz="914400" rtl="0" eaLnBrk="1" latinLnBrk="0" hangingPunct="1">
              <a:lnSpc>
                <a:spcPct val="110000"/>
              </a:lnSpc>
              <a:spcBef>
                <a:spcPct val="20000"/>
              </a:spcBef>
              <a:buClr>
                <a:schemeClr val="tx2"/>
              </a:buClr>
              <a:buFont typeface="Wingdings" charset="2"/>
              <a:buChar char="n"/>
              <a:defRPr kumimoji="1" sz="2400" kern="1200">
                <a:solidFill>
                  <a:schemeClr val="accent6"/>
                </a:solidFill>
                <a:latin typeface="ヒラギノ丸ゴ Pro W4"/>
                <a:ea typeface="ヒラギノ丸ゴ Pro W4"/>
                <a:cs typeface="ヒラギノ丸ゴ Pro W4"/>
              </a:defRPr>
            </a:lvl2pPr>
            <a:lvl3pPr marL="720000" indent="-205200" algn="l" defTabSz="914400" rtl="0" eaLnBrk="1" latinLnBrk="0" hangingPunct="1">
              <a:lnSpc>
                <a:spcPct val="110000"/>
              </a:lnSpc>
              <a:spcBef>
                <a:spcPct val="20000"/>
              </a:spcBef>
              <a:buClr>
                <a:schemeClr val="tx2"/>
              </a:buClr>
              <a:buFont typeface="ヒラギノ角ゴ ProN W3"/>
              <a:buChar char="|"/>
              <a:defRPr kumimoji="1" sz="2000" kern="1200">
                <a:solidFill>
                  <a:srgbClr val="4F4F4F"/>
                </a:solidFill>
                <a:latin typeface="ヒラギノ丸ゴ Pro W4"/>
                <a:ea typeface="ヒラギノ丸ゴ Pro W4"/>
                <a:cs typeface="ヒラギノ丸ゴ Pro W4"/>
              </a:defRPr>
            </a:lvl3pPr>
            <a:lvl4pPr marL="1080000" indent="-205200" algn="l" defTabSz="914400" rtl="0" eaLnBrk="1" latinLnBrk="0" hangingPunct="1">
              <a:lnSpc>
                <a:spcPct val="110000"/>
              </a:lnSpc>
              <a:spcBef>
                <a:spcPct val="20000"/>
              </a:spcBef>
              <a:buClr>
                <a:schemeClr val="tx2"/>
              </a:buClr>
              <a:buFont typeface="ヒラギノ角ゴ ProN W3"/>
              <a:buChar char="-"/>
              <a:defRPr kumimoji="1" sz="1600" kern="1200">
                <a:solidFill>
                  <a:srgbClr val="4F4F4F"/>
                </a:solidFill>
                <a:latin typeface="ヒラギノ丸ゴ Pro W4"/>
                <a:ea typeface="ヒラギノ丸ゴ Pro W4"/>
                <a:cs typeface="ヒラギノ丸ゴ Pro W4"/>
              </a:defRPr>
            </a:lvl4pPr>
            <a:lvl5pPr marL="1440000" indent="-205200" algn="l" defTabSz="914400" rtl="0" eaLnBrk="1" latinLnBrk="0" hangingPunct="1">
              <a:lnSpc>
                <a:spcPct val="110000"/>
              </a:lnSpc>
              <a:spcBef>
                <a:spcPct val="20000"/>
              </a:spcBef>
              <a:buClr>
                <a:schemeClr val="tx2"/>
              </a:buClr>
              <a:buFont typeface="Arial"/>
              <a:buChar char="•"/>
              <a:defRPr kumimoji="1" sz="1600" kern="1200">
                <a:solidFill>
                  <a:srgbClr val="4F4F4F"/>
                </a:solidFill>
                <a:latin typeface="ヒラギノ丸ゴ Pro W4"/>
                <a:ea typeface="ヒラギノ丸ゴ Pro W4"/>
                <a:cs typeface="ヒラギノ丸ゴ Pro W4"/>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a:lstStyle>
          <a:p>
            <a:r>
              <a:rPr lang="ja-JP" altLang="en-US" sz="2400" dirty="0" smtClean="0">
                <a:latin typeface="ヒラギノ角ゴ ProN W3"/>
                <a:ea typeface="ヒラギノ角ゴ ProN W3"/>
                <a:cs typeface="ヒラギノ角ゴ ProN W3"/>
              </a:rPr>
              <a:t>計算の分割によるバグの検出や性能評価</a:t>
            </a:r>
            <a:endParaRPr lang="en-US" altLang="ja-JP" sz="2400" dirty="0">
              <a:latin typeface="ヒラギノ角ゴ ProN W3"/>
              <a:ea typeface="ヒラギノ角ゴ ProN W3"/>
              <a:cs typeface="ヒラギノ角ゴ ProN W3"/>
            </a:endParaRPr>
          </a:p>
          <a:p>
            <a:r>
              <a:rPr lang="en-US" altLang="ja-JP" dirty="0" smtClean="0">
                <a:solidFill>
                  <a:srgbClr val="000000"/>
                </a:solidFill>
                <a:latin typeface="ヒラギノ角ゴ ProN W3"/>
                <a:ea typeface="ヒラギノ角ゴ ProN W3"/>
                <a:cs typeface="ヒラギノ角ゴ ProN W3"/>
              </a:rPr>
              <a:t>   </a:t>
            </a:r>
            <a:endParaRPr lang="en-US" altLang="ja-JP" dirty="0">
              <a:solidFill>
                <a:srgbClr val="000000"/>
              </a:solidFill>
              <a:latin typeface="ヒラギノ角ゴ ProN W3"/>
              <a:ea typeface="ヒラギノ角ゴ ProN W3"/>
              <a:cs typeface="ヒラギノ角ゴ ProN W3"/>
            </a:endParaRPr>
          </a:p>
        </p:txBody>
      </p:sp>
      <p:sp>
        <p:nvSpPr>
          <p:cNvPr id="95" name="タイトル 3"/>
          <p:cNvSpPr>
            <a:spLocks noGrp="1"/>
          </p:cNvSpPr>
          <p:nvPr>
            <p:ph type="title"/>
          </p:nvPr>
        </p:nvSpPr>
        <p:spPr>
          <a:xfrm>
            <a:off x="314095" y="315003"/>
            <a:ext cx="9277815" cy="713746"/>
          </a:xfrm>
        </p:spPr>
        <p:txBody>
          <a:bodyPr/>
          <a:lstStyle/>
          <a:p>
            <a:r>
              <a:rPr lang="en-US" altLang="ja-JP" sz="3600" dirty="0" err="1" smtClean="0"/>
              <a:t>HPCUnit</a:t>
            </a:r>
            <a:r>
              <a:rPr lang="en-US" altLang="ja-JP" sz="3600" dirty="0" smtClean="0"/>
              <a:t> </a:t>
            </a:r>
            <a:r>
              <a:rPr lang="ja-JP" altLang="en-US" sz="3600" dirty="0" smtClean="0"/>
              <a:t>を利用してできること</a:t>
            </a:r>
            <a:endParaRPr kumimoji="1" lang="ja-JP" altLang="en-US" sz="3600" dirty="0"/>
          </a:p>
        </p:txBody>
      </p:sp>
      <p:sp>
        <p:nvSpPr>
          <p:cNvPr id="121" name="コンテンツ プレースホルダー 2"/>
          <p:cNvSpPr txBox="1">
            <a:spLocks/>
          </p:cNvSpPr>
          <p:nvPr/>
        </p:nvSpPr>
        <p:spPr>
          <a:xfrm>
            <a:off x="4628562" y="2118890"/>
            <a:ext cx="4664018" cy="608081"/>
          </a:xfrm>
          <a:prstGeom prst="rect">
            <a:avLst/>
          </a:prstGeom>
        </p:spPr>
        <p:txBody>
          <a:bodyPr vert="horz" lIns="91440" tIns="45720" rIns="91440" bIns="45720" rtlCol="0">
            <a:normAutofit/>
          </a:bodyPr>
          <a:lstStyle>
            <a:lvl1pPr marL="0" indent="0" algn="l" defTabSz="914400" rtl="0" eaLnBrk="1" latinLnBrk="0" hangingPunct="1">
              <a:lnSpc>
                <a:spcPct val="110000"/>
              </a:lnSpc>
              <a:spcBef>
                <a:spcPct val="20000"/>
              </a:spcBef>
              <a:buClr>
                <a:schemeClr val="accent5"/>
              </a:buClr>
              <a:buSzPct val="100000"/>
              <a:buFont typeface="Wingdings" charset="2"/>
              <a:buNone/>
              <a:defRPr kumimoji="1" sz="2800" b="0" i="0" u="none" kern="1200">
                <a:solidFill>
                  <a:schemeClr val="tx1"/>
                </a:solidFill>
                <a:uFill>
                  <a:solidFill>
                    <a:schemeClr val="tx2"/>
                  </a:solidFill>
                </a:uFill>
                <a:latin typeface="ヒラギノ角ゴ ProN W3"/>
                <a:ea typeface="ヒラギノ角ゴ ProN W3"/>
                <a:cs typeface="ヒラギノ角ゴ ProN W3"/>
              </a:defRPr>
            </a:lvl1pPr>
            <a:lvl2pPr marL="432000" indent="-288000" algn="l" defTabSz="914400" rtl="0" eaLnBrk="1" latinLnBrk="0" hangingPunct="1">
              <a:lnSpc>
                <a:spcPct val="110000"/>
              </a:lnSpc>
              <a:spcBef>
                <a:spcPct val="20000"/>
              </a:spcBef>
              <a:buClr>
                <a:schemeClr val="accent5"/>
              </a:buClr>
              <a:buFont typeface="Wingdings" charset="2"/>
              <a:buChar char="v"/>
              <a:defRPr kumimoji="1" sz="2400" b="0" i="0" kern="1200">
                <a:solidFill>
                  <a:schemeClr val="tx1"/>
                </a:solidFill>
                <a:latin typeface="ヒラギノ角ゴ ProN W3"/>
                <a:ea typeface="ヒラギノ角ゴ ProN W3"/>
                <a:cs typeface="ヒラギノ角ゴ ProN W3"/>
              </a:defRPr>
            </a:lvl2pPr>
            <a:lvl3pPr marL="720000" indent="-205200" algn="l" defTabSz="914400" rtl="0" eaLnBrk="1" latinLnBrk="0" hangingPunct="1">
              <a:lnSpc>
                <a:spcPct val="110000"/>
              </a:lnSpc>
              <a:spcBef>
                <a:spcPct val="20000"/>
              </a:spcBef>
              <a:buClr>
                <a:schemeClr val="tx2"/>
              </a:buClr>
              <a:buFont typeface="ヒラギノ角ゴ ProN W3"/>
              <a:buChar char="‣"/>
              <a:defRPr kumimoji="1" sz="2000" b="0" i="0" kern="1200">
                <a:solidFill>
                  <a:schemeClr val="accent6">
                    <a:lumMod val="75000"/>
                  </a:schemeClr>
                </a:solidFill>
                <a:latin typeface="ヒラギノ角ゴ ProN W3"/>
                <a:ea typeface="ヒラギノ角ゴ ProN W3"/>
                <a:cs typeface="ヒラギノ角ゴ ProN W3"/>
              </a:defRPr>
            </a:lvl3pPr>
            <a:lvl4pPr marL="1080000" indent="-205200" algn="l" defTabSz="914400" rtl="0" eaLnBrk="1" latinLnBrk="0" hangingPunct="1">
              <a:lnSpc>
                <a:spcPct val="110000"/>
              </a:lnSpc>
              <a:spcBef>
                <a:spcPct val="20000"/>
              </a:spcBef>
              <a:buClr>
                <a:schemeClr val="tx2"/>
              </a:buClr>
              <a:buFont typeface="ヒラギノ角ゴ ProN W3"/>
              <a:buChar char="‣"/>
              <a:defRPr kumimoji="1" sz="1800" b="0" i="0" kern="1200">
                <a:solidFill>
                  <a:schemeClr val="accent6">
                    <a:lumMod val="75000"/>
                  </a:schemeClr>
                </a:solidFill>
                <a:latin typeface="ヒラギノ角ゴ ProN W3"/>
                <a:ea typeface="ヒラギノ角ゴ ProN W3"/>
                <a:cs typeface="ヒラギノ角ゴ ProN W3"/>
              </a:defRPr>
            </a:lvl4pPr>
            <a:lvl5pPr marL="1440000" indent="-205200" algn="l" defTabSz="914400" rtl="0" eaLnBrk="1" latinLnBrk="0" hangingPunct="1">
              <a:lnSpc>
                <a:spcPct val="110000"/>
              </a:lnSpc>
              <a:spcBef>
                <a:spcPct val="20000"/>
              </a:spcBef>
              <a:buClr>
                <a:schemeClr val="tx2"/>
              </a:buClr>
              <a:buFont typeface="ヒラギノ角ゴ ProN W3"/>
              <a:buChar char="‣"/>
              <a:defRPr kumimoji="1" sz="1800" b="0" i="0" kern="1200">
                <a:solidFill>
                  <a:schemeClr val="accent6">
                    <a:lumMod val="75000"/>
                  </a:schemeClr>
                </a:solidFill>
                <a:latin typeface="ヒラギノ角ゴ ProN W3"/>
                <a:ea typeface="ヒラギノ角ゴ ProN W3"/>
                <a:cs typeface="ヒラギノ角ゴ ProN W3"/>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a:lstStyle>
          <a:p>
            <a:pPr marL="342900" indent="-342900">
              <a:buFont typeface="Wingdings" charset="2"/>
              <a:buChar char="v"/>
            </a:pPr>
            <a:r>
              <a:rPr lang="ja-JP" altLang="en-US" sz="2000" dirty="0" smtClean="0"/>
              <a:t>計算漏れ</a:t>
            </a:r>
            <a:endParaRPr lang="en-US" altLang="ja-JP" sz="2000" dirty="0" smtClean="0"/>
          </a:p>
        </p:txBody>
      </p:sp>
      <p:sp>
        <p:nvSpPr>
          <p:cNvPr id="123" name="コンテンツ プレースホルダー 2"/>
          <p:cNvSpPr txBox="1">
            <a:spLocks/>
          </p:cNvSpPr>
          <p:nvPr/>
        </p:nvSpPr>
        <p:spPr>
          <a:xfrm>
            <a:off x="4626296" y="3686306"/>
            <a:ext cx="4664018" cy="608081"/>
          </a:xfrm>
          <a:prstGeom prst="rect">
            <a:avLst/>
          </a:prstGeom>
        </p:spPr>
        <p:txBody>
          <a:bodyPr vert="horz" lIns="91440" tIns="45720" rIns="91440" bIns="45720" rtlCol="0">
            <a:normAutofit/>
          </a:bodyPr>
          <a:lstStyle>
            <a:lvl1pPr marL="108000" indent="-205200" algn="l" defTabSz="914400" rtl="0" eaLnBrk="1" latinLnBrk="0" hangingPunct="1">
              <a:lnSpc>
                <a:spcPct val="110000"/>
              </a:lnSpc>
              <a:spcBef>
                <a:spcPct val="20000"/>
              </a:spcBef>
              <a:buClr>
                <a:schemeClr val="accent1"/>
              </a:buClr>
              <a:buFont typeface="Arial"/>
              <a:buChar char="•"/>
              <a:defRPr kumimoji="1" sz="2800" kern="1200">
                <a:solidFill>
                  <a:schemeClr val="tx1"/>
                </a:solidFill>
                <a:latin typeface="ヒラギノ丸ゴ Pro W4"/>
                <a:ea typeface="ヒラギノ丸ゴ Pro W4"/>
                <a:cs typeface="ヒラギノ丸ゴ Pro W4"/>
              </a:defRPr>
            </a:lvl1pPr>
            <a:lvl2pPr marL="360000" indent="-205200" algn="l" defTabSz="914400" rtl="0" eaLnBrk="1" latinLnBrk="0" hangingPunct="1">
              <a:lnSpc>
                <a:spcPct val="110000"/>
              </a:lnSpc>
              <a:spcBef>
                <a:spcPct val="20000"/>
              </a:spcBef>
              <a:buClr>
                <a:schemeClr val="accent1"/>
              </a:buClr>
              <a:buFont typeface="ヒラギノ角ゴ ProN W3"/>
              <a:buChar char="-"/>
              <a:defRPr kumimoji="1" sz="2400" kern="1200">
                <a:solidFill>
                  <a:srgbClr val="4F4F4F"/>
                </a:solidFill>
                <a:latin typeface="ヒラギノ丸ゴ Pro W4"/>
                <a:ea typeface="ヒラギノ丸ゴ Pro W4"/>
                <a:cs typeface="ヒラギノ丸ゴ Pro W4"/>
              </a:defRPr>
            </a:lvl2pPr>
            <a:lvl3pPr marL="720000" indent="-205200" algn="l" defTabSz="914400" rtl="0" eaLnBrk="1" latinLnBrk="0" hangingPunct="1">
              <a:lnSpc>
                <a:spcPct val="110000"/>
              </a:lnSpc>
              <a:spcBef>
                <a:spcPct val="20000"/>
              </a:spcBef>
              <a:buClr>
                <a:schemeClr val="accent1"/>
              </a:buClr>
              <a:buFont typeface="Arial"/>
              <a:buChar char="•"/>
              <a:defRPr kumimoji="1" sz="2000" kern="1200">
                <a:solidFill>
                  <a:srgbClr val="4F4F4F"/>
                </a:solidFill>
                <a:latin typeface="ヒラギノ丸ゴ Pro W4"/>
                <a:ea typeface="ヒラギノ丸ゴ Pro W4"/>
                <a:cs typeface="ヒラギノ丸ゴ Pro W4"/>
              </a:defRPr>
            </a:lvl3pPr>
            <a:lvl4pPr marL="1080000" indent="-205200" algn="l" defTabSz="914400" rtl="0" eaLnBrk="1" latinLnBrk="0" hangingPunct="1">
              <a:lnSpc>
                <a:spcPct val="110000"/>
              </a:lnSpc>
              <a:spcBef>
                <a:spcPct val="20000"/>
              </a:spcBef>
              <a:buClr>
                <a:schemeClr val="accent1"/>
              </a:buClr>
              <a:buFont typeface="ヒラギノ角ゴ ProN W3"/>
              <a:buChar char="-"/>
              <a:defRPr kumimoji="1" sz="1600" kern="1200">
                <a:solidFill>
                  <a:srgbClr val="4F4F4F"/>
                </a:solidFill>
                <a:latin typeface="ヒラギノ丸ゴ Pro W4"/>
                <a:ea typeface="ヒラギノ丸ゴ Pro W4"/>
                <a:cs typeface="ヒラギノ丸ゴ Pro W4"/>
              </a:defRPr>
            </a:lvl4pPr>
            <a:lvl5pPr marL="1440000" indent="-205200" algn="l" defTabSz="914400" rtl="0" eaLnBrk="1" latinLnBrk="0" hangingPunct="1">
              <a:lnSpc>
                <a:spcPct val="110000"/>
              </a:lnSpc>
              <a:spcBef>
                <a:spcPct val="20000"/>
              </a:spcBef>
              <a:buClr>
                <a:schemeClr val="accent1"/>
              </a:buClr>
              <a:buFont typeface="Arial"/>
              <a:buChar char="•"/>
              <a:defRPr kumimoji="1" sz="1600" kern="1200">
                <a:solidFill>
                  <a:srgbClr val="4F4F4F"/>
                </a:solidFill>
                <a:latin typeface="ヒラギノ丸ゴ Pro W4"/>
                <a:ea typeface="ヒラギノ丸ゴ Pro W4"/>
                <a:cs typeface="ヒラギノ丸ゴ Pro W4"/>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a:lstStyle>
          <a:p>
            <a:pPr marL="342900" indent="-342900">
              <a:buClr>
                <a:schemeClr val="accent5"/>
              </a:buClr>
              <a:buFont typeface="Wingdings" charset="2"/>
              <a:buChar char="v"/>
            </a:pPr>
            <a:r>
              <a:rPr lang="ja-JP" altLang="en-US" sz="2000" dirty="0" smtClean="0">
                <a:latin typeface="ヒラギノ角ゴ ProN W3"/>
                <a:ea typeface="ヒラギノ角ゴ ProN W3"/>
                <a:cs typeface="ヒラギノ角ゴ ProN W3"/>
              </a:rPr>
              <a:t>計算重複</a:t>
            </a:r>
            <a:endParaRPr lang="en-US" altLang="ja-JP" sz="2000" dirty="0" smtClean="0">
              <a:latin typeface="ヒラギノ角ゴ ProN W3"/>
              <a:ea typeface="ヒラギノ角ゴ ProN W3"/>
              <a:cs typeface="ヒラギノ角ゴ ProN W3"/>
            </a:endParaRPr>
          </a:p>
        </p:txBody>
      </p:sp>
      <p:sp>
        <p:nvSpPr>
          <p:cNvPr id="124" name="コンテンツ プレースホルダー 2"/>
          <p:cNvSpPr txBox="1">
            <a:spLocks/>
          </p:cNvSpPr>
          <p:nvPr/>
        </p:nvSpPr>
        <p:spPr>
          <a:xfrm>
            <a:off x="4630838" y="4995321"/>
            <a:ext cx="5143887" cy="1528320"/>
          </a:xfrm>
          <a:prstGeom prst="rect">
            <a:avLst/>
          </a:prstGeom>
        </p:spPr>
        <p:txBody>
          <a:bodyPr vert="horz" lIns="91440" tIns="45720" rIns="91440" bIns="45720" rtlCol="0">
            <a:normAutofit fontScale="92500" lnSpcReduction="10000"/>
          </a:bodyPr>
          <a:lstStyle>
            <a:lvl1pPr marL="108000" indent="-205200" algn="l" defTabSz="914400" rtl="0" eaLnBrk="1" latinLnBrk="0" hangingPunct="1">
              <a:lnSpc>
                <a:spcPct val="110000"/>
              </a:lnSpc>
              <a:spcBef>
                <a:spcPct val="20000"/>
              </a:spcBef>
              <a:buClr>
                <a:schemeClr val="accent1"/>
              </a:buClr>
              <a:buFont typeface="Arial"/>
              <a:buChar char="•"/>
              <a:defRPr kumimoji="1" sz="2800" kern="1200">
                <a:solidFill>
                  <a:schemeClr val="tx1"/>
                </a:solidFill>
                <a:latin typeface="ヒラギノ丸ゴ Pro W4"/>
                <a:ea typeface="ヒラギノ丸ゴ Pro W4"/>
                <a:cs typeface="ヒラギノ丸ゴ Pro W4"/>
              </a:defRPr>
            </a:lvl1pPr>
            <a:lvl2pPr marL="360000" indent="-205200" algn="l" defTabSz="914400" rtl="0" eaLnBrk="1" latinLnBrk="0" hangingPunct="1">
              <a:lnSpc>
                <a:spcPct val="110000"/>
              </a:lnSpc>
              <a:spcBef>
                <a:spcPct val="20000"/>
              </a:spcBef>
              <a:buClr>
                <a:schemeClr val="accent1"/>
              </a:buClr>
              <a:buFont typeface="ヒラギノ角ゴ ProN W3"/>
              <a:buChar char="-"/>
              <a:defRPr kumimoji="1" sz="2400" kern="1200">
                <a:solidFill>
                  <a:srgbClr val="4F4F4F"/>
                </a:solidFill>
                <a:latin typeface="ヒラギノ丸ゴ Pro W4"/>
                <a:ea typeface="ヒラギノ丸ゴ Pro W4"/>
                <a:cs typeface="ヒラギノ丸ゴ Pro W4"/>
              </a:defRPr>
            </a:lvl2pPr>
            <a:lvl3pPr marL="720000" indent="-205200" algn="l" defTabSz="914400" rtl="0" eaLnBrk="1" latinLnBrk="0" hangingPunct="1">
              <a:lnSpc>
                <a:spcPct val="110000"/>
              </a:lnSpc>
              <a:spcBef>
                <a:spcPct val="20000"/>
              </a:spcBef>
              <a:buClr>
                <a:schemeClr val="accent1"/>
              </a:buClr>
              <a:buFont typeface="Arial"/>
              <a:buChar char="•"/>
              <a:defRPr kumimoji="1" sz="2000" kern="1200">
                <a:solidFill>
                  <a:srgbClr val="4F4F4F"/>
                </a:solidFill>
                <a:latin typeface="ヒラギノ丸ゴ Pro W4"/>
                <a:ea typeface="ヒラギノ丸ゴ Pro W4"/>
                <a:cs typeface="ヒラギノ丸ゴ Pro W4"/>
              </a:defRPr>
            </a:lvl3pPr>
            <a:lvl4pPr marL="1080000" indent="-205200" algn="l" defTabSz="914400" rtl="0" eaLnBrk="1" latinLnBrk="0" hangingPunct="1">
              <a:lnSpc>
                <a:spcPct val="110000"/>
              </a:lnSpc>
              <a:spcBef>
                <a:spcPct val="20000"/>
              </a:spcBef>
              <a:buClr>
                <a:schemeClr val="accent1"/>
              </a:buClr>
              <a:buFont typeface="ヒラギノ角ゴ ProN W3"/>
              <a:buChar char="-"/>
              <a:defRPr kumimoji="1" sz="1600" kern="1200">
                <a:solidFill>
                  <a:srgbClr val="4F4F4F"/>
                </a:solidFill>
                <a:latin typeface="ヒラギノ丸ゴ Pro W4"/>
                <a:ea typeface="ヒラギノ丸ゴ Pro W4"/>
                <a:cs typeface="ヒラギノ丸ゴ Pro W4"/>
              </a:defRPr>
            </a:lvl4pPr>
            <a:lvl5pPr marL="1440000" indent="-205200" algn="l" defTabSz="914400" rtl="0" eaLnBrk="1" latinLnBrk="0" hangingPunct="1">
              <a:lnSpc>
                <a:spcPct val="110000"/>
              </a:lnSpc>
              <a:spcBef>
                <a:spcPct val="20000"/>
              </a:spcBef>
              <a:buClr>
                <a:schemeClr val="accent1"/>
              </a:buClr>
              <a:buFont typeface="Arial"/>
              <a:buChar char="•"/>
              <a:defRPr kumimoji="1" sz="1600" kern="1200">
                <a:solidFill>
                  <a:srgbClr val="4F4F4F"/>
                </a:solidFill>
                <a:latin typeface="ヒラギノ丸ゴ Pro W4"/>
                <a:ea typeface="ヒラギノ丸ゴ Pro W4"/>
                <a:cs typeface="ヒラギノ丸ゴ Pro W4"/>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a:lstStyle>
          <a:p>
            <a:pPr marL="342900" indent="-342900">
              <a:buClr>
                <a:schemeClr val="accent5"/>
              </a:buClr>
              <a:buFont typeface="Wingdings" charset="2"/>
              <a:buChar char="v"/>
            </a:pPr>
            <a:r>
              <a:rPr lang="ja-JP" altLang="en-US" sz="2000" dirty="0" smtClean="0">
                <a:latin typeface="ヒラギノ角ゴ ProN W3"/>
                <a:ea typeface="ヒラギノ角ゴ ProN W3"/>
                <a:cs typeface="ヒラギノ角ゴ ProN W3"/>
              </a:rPr>
              <a:t>その他</a:t>
            </a:r>
            <a:endParaRPr lang="en-US" altLang="ja-JP" sz="2000" dirty="0" smtClean="0">
              <a:latin typeface="ヒラギノ角ゴ ProN W3"/>
              <a:ea typeface="ヒラギノ角ゴ ProN W3"/>
              <a:cs typeface="ヒラギノ角ゴ ProN W3"/>
            </a:endParaRPr>
          </a:p>
          <a:p>
            <a:pPr lvl="1">
              <a:buFont typeface="ヒラギノ角ゴ ProN W3"/>
              <a:buChar char="‣"/>
            </a:pPr>
            <a:r>
              <a:rPr lang="ja-JP" altLang="en-US" sz="2000" dirty="0" smtClean="0">
                <a:solidFill>
                  <a:schemeClr val="accent6">
                    <a:lumMod val="50000"/>
                  </a:schemeClr>
                </a:solidFill>
                <a:latin typeface="ヒラギノ角ゴ ProN W3"/>
                <a:ea typeface="ヒラギノ角ゴ ProN W3"/>
                <a:cs typeface="ヒラギノ角ゴ ProN W3"/>
              </a:rPr>
              <a:t>依存関係を満たしているか</a:t>
            </a:r>
            <a:endParaRPr lang="en-US" altLang="ja-JP" sz="2000" dirty="0" smtClean="0">
              <a:solidFill>
                <a:schemeClr val="accent6">
                  <a:lumMod val="50000"/>
                </a:schemeClr>
              </a:solidFill>
              <a:latin typeface="ヒラギノ角ゴ ProN W3"/>
              <a:ea typeface="ヒラギノ角ゴ ProN W3"/>
              <a:cs typeface="ヒラギノ角ゴ ProN W3"/>
            </a:endParaRPr>
          </a:p>
          <a:p>
            <a:pPr lvl="1">
              <a:buFont typeface="ヒラギノ角ゴ ProN W3"/>
              <a:buChar char="‣"/>
            </a:pPr>
            <a:r>
              <a:rPr lang="ja-JP" altLang="en-US" sz="2000" dirty="0" smtClean="0">
                <a:solidFill>
                  <a:schemeClr val="accent6">
                    <a:lumMod val="50000"/>
                  </a:schemeClr>
                </a:solidFill>
                <a:latin typeface="ヒラギノ角ゴ ProN W3"/>
                <a:ea typeface="ヒラギノ角ゴ ProN W3"/>
                <a:cs typeface="ヒラギノ角ゴ ProN W3"/>
              </a:rPr>
              <a:t>プログラムの局所性の評価</a:t>
            </a:r>
            <a:endParaRPr lang="en-US" altLang="ja-JP" sz="2000" dirty="0" smtClean="0">
              <a:solidFill>
                <a:schemeClr val="accent6">
                  <a:lumMod val="50000"/>
                </a:schemeClr>
              </a:solidFill>
              <a:latin typeface="ヒラギノ角ゴ ProN W3"/>
              <a:ea typeface="ヒラギノ角ゴ ProN W3"/>
              <a:cs typeface="ヒラギノ角ゴ ProN W3"/>
            </a:endParaRPr>
          </a:p>
          <a:p>
            <a:pPr lvl="1">
              <a:buFont typeface="ヒラギノ角ゴ ProN W3"/>
              <a:buChar char="‣"/>
            </a:pPr>
            <a:r>
              <a:rPr lang="ja-JP" altLang="en-US" sz="2000" dirty="0" smtClean="0">
                <a:solidFill>
                  <a:schemeClr val="accent6">
                    <a:lumMod val="50000"/>
                  </a:schemeClr>
                </a:solidFill>
                <a:latin typeface="ヒラギノ角ゴ ProN W3"/>
                <a:ea typeface="ヒラギノ角ゴ ProN W3"/>
                <a:cs typeface="ヒラギノ角ゴ ProN W3"/>
              </a:rPr>
              <a:t>実行結果の突合</a:t>
            </a:r>
            <a:endParaRPr lang="en-US" altLang="ja-JP" sz="2000" dirty="0" smtClean="0">
              <a:solidFill>
                <a:schemeClr val="accent6">
                  <a:lumMod val="50000"/>
                </a:schemeClr>
              </a:solidFill>
              <a:latin typeface="ヒラギノ角ゴ ProN W3"/>
              <a:ea typeface="ヒラギノ角ゴ ProN W3"/>
              <a:cs typeface="ヒラギノ角ゴ ProN W3"/>
            </a:endParaRPr>
          </a:p>
        </p:txBody>
      </p:sp>
      <p:sp>
        <p:nvSpPr>
          <p:cNvPr id="125" name="テキスト ボックス 124"/>
          <p:cNvSpPr txBox="1"/>
          <p:nvPr/>
        </p:nvSpPr>
        <p:spPr>
          <a:xfrm>
            <a:off x="7776246" y="2673539"/>
            <a:ext cx="470105" cy="523220"/>
          </a:xfrm>
          <a:prstGeom prst="rect">
            <a:avLst/>
          </a:prstGeom>
          <a:noFill/>
        </p:spPr>
        <p:txBody>
          <a:bodyPr wrap="square" rtlCol="0">
            <a:spAutoFit/>
          </a:bodyPr>
          <a:lstStyle/>
          <a:p>
            <a:r>
              <a:rPr kumimoji="1" lang="en-US" altLang="ja-JP" sz="2800" dirty="0" smtClean="0">
                <a:solidFill>
                  <a:srgbClr val="758085"/>
                </a:solidFill>
                <a:latin typeface="ヒラギノ丸ゴ ProN W4"/>
                <a:ea typeface="ヒラギノ丸ゴ ProN W4"/>
                <a:cs typeface="ヒラギノ丸ゴ ProN W4"/>
              </a:rPr>
              <a:t>∪</a:t>
            </a:r>
            <a:endParaRPr kumimoji="1" lang="ja-JP" altLang="en-US" sz="2800" dirty="0" smtClean="0">
              <a:solidFill>
                <a:srgbClr val="758085"/>
              </a:solidFill>
              <a:latin typeface="ヒラギノ丸ゴ ProN W4"/>
              <a:ea typeface="ヒラギノ丸ゴ ProN W4"/>
              <a:cs typeface="ヒラギノ丸ゴ ProN W4"/>
            </a:endParaRPr>
          </a:p>
        </p:txBody>
      </p:sp>
      <p:sp>
        <p:nvSpPr>
          <p:cNvPr id="126" name="テキスト ボックス 125"/>
          <p:cNvSpPr txBox="1"/>
          <p:nvPr/>
        </p:nvSpPr>
        <p:spPr>
          <a:xfrm>
            <a:off x="6153040" y="2673539"/>
            <a:ext cx="778059" cy="523220"/>
          </a:xfrm>
          <a:prstGeom prst="rect">
            <a:avLst/>
          </a:prstGeom>
          <a:noFill/>
        </p:spPr>
        <p:txBody>
          <a:bodyPr wrap="square" rtlCol="0">
            <a:spAutoFit/>
          </a:bodyPr>
          <a:lstStyle/>
          <a:p>
            <a:r>
              <a:rPr kumimoji="1" lang="en-US" altLang="ja-JP" sz="2800" dirty="0" smtClean="0">
                <a:solidFill>
                  <a:srgbClr val="758085"/>
                </a:solidFill>
                <a:latin typeface="ヒラギノ丸ゴ ProN W4"/>
                <a:ea typeface="ヒラギノ丸ゴ ProN W4"/>
                <a:cs typeface="ヒラギノ丸ゴ ProN W4"/>
              </a:rPr>
              <a:t>==</a:t>
            </a:r>
            <a:endParaRPr kumimoji="1" lang="ja-JP" altLang="en-US" sz="2800" dirty="0" smtClean="0">
              <a:solidFill>
                <a:srgbClr val="758085"/>
              </a:solidFill>
              <a:latin typeface="ヒラギノ丸ゴ ProN W4"/>
              <a:ea typeface="ヒラギノ丸ゴ ProN W4"/>
              <a:cs typeface="ヒラギノ丸ゴ ProN W4"/>
            </a:endParaRPr>
          </a:p>
        </p:txBody>
      </p:sp>
      <p:grpSp>
        <p:nvGrpSpPr>
          <p:cNvPr id="127" name="図形グループ 126"/>
          <p:cNvGrpSpPr/>
          <p:nvPr/>
        </p:nvGrpSpPr>
        <p:grpSpPr>
          <a:xfrm>
            <a:off x="7150985" y="2825838"/>
            <a:ext cx="405373" cy="374190"/>
            <a:chOff x="2476530" y="4685723"/>
            <a:chExt cx="1080000" cy="1080000"/>
          </a:xfrm>
          <a:scene3d>
            <a:camera prst="orthographicFront">
              <a:rot lat="900000" lon="1800000" rev="0"/>
            </a:camera>
            <a:lightRig rig="threePt" dir="t">
              <a:rot lat="0" lon="0" rev="13500000"/>
            </a:lightRig>
          </a:scene3d>
        </p:grpSpPr>
        <p:sp>
          <p:nvSpPr>
            <p:cNvPr id="128" name="正方形/長方形 127"/>
            <p:cNvSpPr/>
            <p:nvPr/>
          </p:nvSpPr>
          <p:spPr>
            <a:xfrm>
              <a:off x="2476530" y="5045723"/>
              <a:ext cx="719325" cy="719325"/>
            </a:xfrm>
            <a:prstGeom prst="rect">
              <a:avLst/>
            </a:prstGeom>
            <a:pattFill prst="wdUpDiag">
              <a:fgClr>
                <a:schemeClr val="accent1">
                  <a:lumMod val="75000"/>
                </a:schemeClr>
              </a:fgClr>
              <a:bgClr>
                <a:prstClr val="white"/>
              </a:bgClr>
            </a:patt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29" name="正方形/長方形 128"/>
            <p:cNvSpPr>
              <a:spLocks noChangeAspect="1"/>
            </p:cNvSpPr>
            <p:nvPr/>
          </p:nvSpPr>
          <p:spPr>
            <a:xfrm>
              <a:off x="2476530" y="4685723"/>
              <a:ext cx="360000" cy="360000"/>
            </a:xfrm>
            <a:prstGeom prst="rect">
              <a:avLst/>
            </a:prstGeom>
            <a:pattFill prst="wdUpDiag">
              <a:fgClr>
                <a:schemeClr val="accent1">
                  <a:lumMod val="75000"/>
                </a:schemeClr>
              </a:fgClr>
              <a:bgClr>
                <a:prstClr val="white"/>
              </a:bgClr>
            </a:patt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30" name="正方形/長方形 129"/>
            <p:cNvSpPr>
              <a:spLocks noChangeAspect="1"/>
            </p:cNvSpPr>
            <p:nvPr/>
          </p:nvSpPr>
          <p:spPr>
            <a:xfrm>
              <a:off x="3196530" y="5405723"/>
              <a:ext cx="360000" cy="360000"/>
            </a:xfrm>
            <a:prstGeom prst="rect">
              <a:avLst/>
            </a:prstGeom>
            <a:pattFill prst="wdUpDiag">
              <a:fgClr>
                <a:schemeClr val="accent1">
                  <a:lumMod val="75000"/>
                </a:schemeClr>
              </a:fgClr>
              <a:bgClr>
                <a:prstClr val="white"/>
              </a:bgClr>
            </a:patt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grpSp>
        <p:nvGrpSpPr>
          <p:cNvPr id="131" name="図形グループ 130"/>
          <p:cNvGrpSpPr/>
          <p:nvPr/>
        </p:nvGrpSpPr>
        <p:grpSpPr>
          <a:xfrm>
            <a:off x="8192575" y="2763473"/>
            <a:ext cx="540244" cy="498920"/>
            <a:chOff x="2476530" y="4325723"/>
            <a:chExt cx="1439329" cy="1440000"/>
          </a:xfrm>
          <a:scene3d>
            <a:camera prst="orthographicFront">
              <a:rot lat="900000" lon="1800000" rev="0"/>
            </a:camera>
            <a:lightRig rig="threePt" dir="t">
              <a:rot lat="0" lon="0" rev="13500000"/>
            </a:lightRig>
          </a:scene3d>
        </p:grpSpPr>
        <p:sp>
          <p:nvSpPr>
            <p:cNvPr id="132" name="直角三角形 131"/>
            <p:cNvSpPr/>
            <p:nvPr/>
          </p:nvSpPr>
          <p:spPr>
            <a:xfrm>
              <a:off x="2836533" y="4685723"/>
              <a:ext cx="359325" cy="360000"/>
            </a:xfrm>
            <a:prstGeom prst="rtTriangle">
              <a:avLst/>
            </a:prstGeom>
            <a:solidFill>
              <a:schemeClr val="bg1"/>
            </a:solid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33" name="直角三角形 132"/>
            <p:cNvSpPr/>
            <p:nvPr/>
          </p:nvSpPr>
          <p:spPr>
            <a:xfrm>
              <a:off x="3196534" y="5045723"/>
              <a:ext cx="359325" cy="360000"/>
            </a:xfrm>
            <a:prstGeom prst="rtTriangle">
              <a:avLst/>
            </a:prstGeom>
            <a:solidFill>
              <a:schemeClr val="bg1"/>
            </a:solid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34" name="直角三角形 133"/>
            <p:cNvSpPr/>
            <p:nvPr/>
          </p:nvSpPr>
          <p:spPr>
            <a:xfrm>
              <a:off x="3556534" y="5405723"/>
              <a:ext cx="359325" cy="360000"/>
            </a:xfrm>
            <a:prstGeom prst="rtTriangle">
              <a:avLst/>
            </a:prstGeom>
            <a:solidFill>
              <a:schemeClr val="bg1"/>
            </a:solid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35" name="直角三角形 134"/>
            <p:cNvSpPr/>
            <p:nvPr/>
          </p:nvSpPr>
          <p:spPr>
            <a:xfrm>
              <a:off x="2476530" y="4325723"/>
              <a:ext cx="359325" cy="360000"/>
            </a:xfrm>
            <a:prstGeom prst="rtTriangle">
              <a:avLst/>
            </a:prstGeom>
            <a:solidFill>
              <a:schemeClr val="bg1"/>
            </a:solid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sp>
        <p:nvSpPr>
          <p:cNvPr id="136" name="直角三角形 135"/>
          <p:cNvSpPr/>
          <p:nvPr/>
        </p:nvSpPr>
        <p:spPr>
          <a:xfrm>
            <a:off x="5306070" y="2763473"/>
            <a:ext cx="540497" cy="498920"/>
          </a:xfrm>
          <a:prstGeom prst="rtTriangle">
            <a:avLst/>
          </a:prstGeom>
          <a:solidFill>
            <a:schemeClr val="bg1"/>
          </a:solidFill>
          <a:ln w="0" cmpd="sng">
            <a:solidFill>
              <a:srgbClr val="2F5897"/>
            </a:solidFill>
          </a:ln>
          <a:effectLst/>
          <a:scene3d>
            <a:camera prst="orthographicFront">
              <a:rot lat="900000" lon="1800000" rev="0"/>
            </a:camera>
            <a:lightRig rig="threePt" dir="t">
              <a:rot lat="0" lon="0" rev="13500000"/>
            </a:lightRig>
          </a:scene3d>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37" name="テキスト ボックス 136"/>
          <p:cNvSpPr txBox="1"/>
          <p:nvPr/>
        </p:nvSpPr>
        <p:spPr>
          <a:xfrm>
            <a:off x="5516553" y="4114230"/>
            <a:ext cx="712670" cy="584776"/>
          </a:xfrm>
          <a:prstGeom prst="rect">
            <a:avLst/>
          </a:prstGeom>
          <a:noFill/>
        </p:spPr>
        <p:txBody>
          <a:bodyPr wrap="square" rtlCol="0">
            <a:spAutoFit/>
          </a:bodyPr>
          <a:lstStyle/>
          <a:p>
            <a:r>
              <a:rPr kumimoji="1" lang="en-US" altLang="ja-JP" sz="3200" dirty="0" smtClean="0">
                <a:solidFill>
                  <a:srgbClr val="758085"/>
                </a:solidFill>
                <a:latin typeface="ヒラギノ丸ゴ ProN W4"/>
                <a:ea typeface="ヒラギノ丸ゴ ProN W4"/>
                <a:cs typeface="ヒラギノ丸ゴ ProN W4"/>
              </a:rPr>
              <a:t>{}</a:t>
            </a:r>
            <a:endParaRPr kumimoji="1" lang="ja-JP" altLang="en-US" sz="3200" dirty="0" smtClean="0">
              <a:solidFill>
                <a:srgbClr val="758085"/>
              </a:solidFill>
              <a:latin typeface="ヒラギノ丸ゴ ProN W4"/>
              <a:ea typeface="ヒラギノ丸ゴ ProN W4"/>
              <a:cs typeface="ヒラギノ丸ゴ ProN W4"/>
            </a:endParaRPr>
          </a:p>
        </p:txBody>
      </p:sp>
      <p:sp>
        <p:nvSpPr>
          <p:cNvPr id="138" name="テキスト ボックス 137"/>
          <p:cNvSpPr txBox="1"/>
          <p:nvPr/>
        </p:nvSpPr>
        <p:spPr>
          <a:xfrm>
            <a:off x="7828845" y="4177561"/>
            <a:ext cx="470105" cy="523220"/>
          </a:xfrm>
          <a:prstGeom prst="rect">
            <a:avLst/>
          </a:prstGeom>
          <a:noFill/>
        </p:spPr>
        <p:txBody>
          <a:bodyPr wrap="square" rtlCol="0">
            <a:spAutoFit/>
          </a:bodyPr>
          <a:lstStyle/>
          <a:p>
            <a:r>
              <a:rPr kumimoji="1" lang="en-US" altLang="ja-JP" sz="2800" dirty="0" smtClean="0">
                <a:solidFill>
                  <a:srgbClr val="758085"/>
                </a:solidFill>
                <a:latin typeface="ヒラギノ丸ゴ ProN W4"/>
                <a:ea typeface="ヒラギノ丸ゴ ProN W4"/>
                <a:cs typeface="ヒラギノ丸ゴ ProN W4"/>
              </a:rPr>
              <a:t>∩</a:t>
            </a:r>
            <a:endParaRPr kumimoji="1" lang="ja-JP" altLang="en-US" sz="2800" dirty="0" smtClean="0">
              <a:solidFill>
                <a:srgbClr val="758085"/>
              </a:solidFill>
              <a:latin typeface="ヒラギノ丸ゴ ProN W4"/>
              <a:ea typeface="ヒラギノ丸ゴ ProN W4"/>
              <a:cs typeface="ヒラギノ丸ゴ ProN W4"/>
            </a:endParaRPr>
          </a:p>
        </p:txBody>
      </p:sp>
      <p:sp>
        <p:nvSpPr>
          <p:cNvPr id="139" name="テキスト ボックス 138"/>
          <p:cNvSpPr txBox="1"/>
          <p:nvPr/>
        </p:nvSpPr>
        <p:spPr>
          <a:xfrm>
            <a:off x="6205639" y="4177561"/>
            <a:ext cx="778059" cy="523220"/>
          </a:xfrm>
          <a:prstGeom prst="rect">
            <a:avLst/>
          </a:prstGeom>
          <a:noFill/>
        </p:spPr>
        <p:txBody>
          <a:bodyPr wrap="square" rtlCol="0">
            <a:spAutoFit/>
          </a:bodyPr>
          <a:lstStyle/>
          <a:p>
            <a:r>
              <a:rPr kumimoji="1" lang="en-US" altLang="ja-JP" sz="2800" dirty="0" smtClean="0">
                <a:solidFill>
                  <a:srgbClr val="758085"/>
                </a:solidFill>
                <a:latin typeface="ヒラギノ丸ゴ ProN W4"/>
                <a:ea typeface="ヒラギノ丸ゴ ProN W4"/>
                <a:cs typeface="ヒラギノ丸ゴ ProN W4"/>
              </a:rPr>
              <a:t>==</a:t>
            </a:r>
            <a:endParaRPr kumimoji="1" lang="ja-JP" altLang="en-US" sz="2800" dirty="0" smtClean="0">
              <a:solidFill>
                <a:srgbClr val="758085"/>
              </a:solidFill>
              <a:latin typeface="ヒラギノ丸ゴ ProN W4"/>
              <a:ea typeface="ヒラギノ丸ゴ ProN W4"/>
              <a:cs typeface="ヒラギノ丸ゴ ProN W4"/>
            </a:endParaRPr>
          </a:p>
        </p:txBody>
      </p:sp>
      <p:grpSp>
        <p:nvGrpSpPr>
          <p:cNvPr id="140" name="図形グループ 139"/>
          <p:cNvGrpSpPr/>
          <p:nvPr/>
        </p:nvGrpSpPr>
        <p:grpSpPr>
          <a:xfrm>
            <a:off x="7203584" y="4329860"/>
            <a:ext cx="405373" cy="374190"/>
            <a:chOff x="2476530" y="4685723"/>
            <a:chExt cx="1080000" cy="1080000"/>
          </a:xfrm>
          <a:scene3d>
            <a:camera prst="orthographicFront">
              <a:rot lat="900000" lon="1800000" rev="0"/>
            </a:camera>
            <a:lightRig rig="threePt" dir="t">
              <a:rot lat="0" lon="0" rev="13500000"/>
            </a:lightRig>
          </a:scene3d>
        </p:grpSpPr>
        <p:sp>
          <p:nvSpPr>
            <p:cNvPr id="141" name="正方形/長方形 140"/>
            <p:cNvSpPr/>
            <p:nvPr/>
          </p:nvSpPr>
          <p:spPr>
            <a:xfrm>
              <a:off x="2476530" y="5045723"/>
              <a:ext cx="719325" cy="719325"/>
            </a:xfrm>
            <a:prstGeom prst="rect">
              <a:avLst/>
            </a:prstGeom>
            <a:pattFill prst="wdUpDiag">
              <a:fgClr>
                <a:schemeClr val="accent1">
                  <a:lumMod val="75000"/>
                </a:schemeClr>
              </a:fgClr>
              <a:bgClr>
                <a:prstClr val="white"/>
              </a:bgClr>
            </a:patt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42" name="正方形/長方形 141"/>
            <p:cNvSpPr>
              <a:spLocks noChangeAspect="1"/>
            </p:cNvSpPr>
            <p:nvPr/>
          </p:nvSpPr>
          <p:spPr>
            <a:xfrm>
              <a:off x="2476530" y="4685723"/>
              <a:ext cx="360000" cy="360000"/>
            </a:xfrm>
            <a:prstGeom prst="rect">
              <a:avLst/>
            </a:prstGeom>
            <a:pattFill prst="wdUpDiag">
              <a:fgClr>
                <a:schemeClr val="accent1">
                  <a:lumMod val="75000"/>
                </a:schemeClr>
              </a:fgClr>
              <a:bgClr>
                <a:prstClr val="white"/>
              </a:bgClr>
            </a:patt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43" name="正方形/長方形 142"/>
            <p:cNvSpPr>
              <a:spLocks noChangeAspect="1"/>
            </p:cNvSpPr>
            <p:nvPr/>
          </p:nvSpPr>
          <p:spPr>
            <a:xfrm>
              <a:off x="3196530" y="5405723"/>
              <a:ext cx="360000" cy="360000"/>
            </a:xfrm>
            <a:prstGeom prst="rect">
              <a:avLst/>
            </a:prstGeom>
            <a:pattFill prst="wdUpDiag">
              <a:fgClr>
                <a:schemeClr val="accent1">
                  <a:lumMod val="75000"/>
                </a:schemeClr>
              </a:fgClr>
              <a:bgClr>
                <a:prstClr val="white"/>
              </a:bgClr>
            </a:patt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grpSp>
        <p:nvGrpSpPr>
          <p:cNvPr id="144" name="図形グループ 143"/>
          <p:cNvGrpSpPr/>
          <p:nvPr/>
        </p:nvGrpSpPr>
        <p:grpSpPr>
          <a:xfrm>
            <a:off x="8245176" y="4267495"/>
            <a:ext cx="540243" cy="498920"/>
            <a:chOff x="2476530" y="4325723"/>
            <a:chExt cx="1439325" cy="1440000"/>
          </a:xfrm>
          <a:scene3d>
            <a:camera prst="orthographicFront">
              <a:rot lat="900000" lon="1800000" rev="0"/>
            </a:camera>
            <a:lightRig rig="threePt" dir="t">
              <a:rot lat="0" lon="0" rev="13500000"/>
            </a:lightRig>
          </a:scene3d>
        </p:grpSpPr>
        <p:sp>
          <p:nvSpPr>
            <p:cNvPr id="145" name="直角三角形 144"/>
            <p:cNvSpPr/>
            <p:nvPr/>
          </p:nvSpPr>
          <p:spPr>
            <a:xfrm>
              <a:off x="2836530" y="4685723"/>
              <a:ext cx="359325" cy="360000"/>
            </a:xfrm>
            <a:prstGeom prst="rtTriangle">
              <a:avLst/>
            </a:prstGeom>
            <a:solidFill>
              <a:schemeClr val="bg1"/>
            </a:solid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46" name="直角三角形 145"/>
            <p:cNvSpPr/>
            <p:nvPr/>
          </p:nvSpPr>
          <p:spPr>
            <a:xfrm>
              <a:off x="3196530" y="5045723"/>
              <a:ext cx="359325" cy="360000"/>
            </a:xfrm>
            <a:prstGeom prst="rtTriangle">
              <a:avLst/>
            </a:prstGeom>
            <a:solidFill>
              <a:schemeClr val="bg1"/>
            </a:solid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47" name="直角三角形 146"/>
            <p:cNvSpPr/>
            <p:nvPr/>
          </p:nvSpPr>
          <p:spPr>
            <a:xfrm>
              <a:off x="3556530" y="5405723"/>
              <a:ext cx="359325" cy="360000"/>
            </a:xfrm>
            <a:prstGeom prst="rtTriangle">
              <a:avLst/>
            </a:prstGeom>
            <a:solidFill>
              <a:schemeClr val="bg1"/>
            </a:solid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48" name="直角三角形 147"/>
            <p:cNvSpPr/>
            <p:nvPr/>
          </p:nvSpPr>
          <p:spPr>
            <a:xfrm>
              <a:off x="2476530" y="4325723"/>
              <a:ext cx="359325" cy="360000"/>
            </a:xfrm>
            <a:prstGeom prst="rtTriangle">
              <a:avLst/>
            </a:prstGeom>
            <a:solidFill>
              <a:schemeClr val="bg1"/>
            </a:solid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sp>
        <p:nvSpPr>
          <p:cNvPr id="149" name="正方形/長方形 148"/>
          <p:cNvSpPr/>
          <p:nvPr/>
        </p:nvSpPr>
        <p:spPr>
          <a:xfrm>
            <a:off x="4602757" y="2009546"/>
            <a:ext cx="4989153" cy="4514095"/>
          </a:xfrm>
          <a:prstGeom prst="rect">
            <a:avLst/>
          </a:prstGeom>
          <a:noFill/>
          <a:ln w="28575" cmpd="sng">
            <a:solidFill>
              <a:srgbClr val="2F5897"/>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cxnSp>
        <p:nvCxnSpPr>
          <p:cNvPr id="150" name="直線コネクタ 149"/>
          <p:cNvCxnSpPr/>
          <p:nvPr/>
        </p:nvCxnSpPr>
        <p:spPr>
          <a:xfrm>
            <a:off x="4300254" y="5935854"/>
            <a:ext cx="314940" cy="0"/>
          </a:xfrm>
          <a:prstGeom prst="line">
            <a:avLst/>
          </a:prstGeom>
          <a:ln>
            <a:solidFill>
              <a:srgbClr val="2F5897"/>
            </a:solidFill>
            <a:tailEnd type="none" w="lg" len="lg"/>
          </a:ln>
          <a:effectLst/>
        </p:spPr>
        <p:style>
          <a:lnRef idx="2">
            <a:schemeClr val="accent1"/>
          </a:lnRef>
          <a:fillRef idx="0">
            <a:schemeClr val="accent1"/>
          </a:fillRef>
          <a:effectRef idx="1">
            <a:schemeClr val="accent1"/>
          </a:effectRef>
          <a:fontRef idx="minor">
            <a:schemeClr val="tx1"/>
          </a:fontRef>
        </p:style>
      </p:cxnSp>
      <p:grpSp>
        <p:nvGrpSpPr>
          <p:cNvPr id="151" name="図形グループ 150"/>
          <p:cNvGrpSpPr/>
          <p:nvPr/>
        </p:nvGrpSpPr>
        <p:grpSpPr>
          <a:xfrm>
            <a:off x="465048" y="2118890"/>
            <a:ext cx="3835206" cy="4039118"/>
            <a:chOff x="5477018" y="2298600"/>
            <a:chExt cx="4207001" cy="4430681"/>
          </a:xfrm>
        </p:grpSpPr>
        <p:sp>
          <p:nvSpPr>
            <p:cNvPr id="152" name="正方形/長方形 151"/>
            <p:cNvSpPr/>
            <p:nvPr/>
          </p:nvSpPr>
          <p:spPr>
            <a:xfrm>
              <a:off x="5477018" y="4908700"/>
              <a:ext cx="4193357" cy="923340"/>
            </a:xfrm>
            <a:prstGeom prst="rect">
              <a:avLst/>
            </a:prstGeom>
            <a:noFill/>
            <a:ln w="28575" cmpd="sng">
              <a:solidFill>
                <a:srgbClr val="586064"/>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40" dirty="0">
                <a:solidFill>
                  <a:schemeClr val="tx1"/>
                </a:solidFill>
                <a:latin typeface="ヒラギノ丸ゴ ProN W4"/>
                <a:ea typeface="ヒラギノ丸ゴ ProN W4"/>
                <a:cs typeface="ヒラギノ丸ゴ ProN W4"/>
              </a:endParaRPr>
            </a:p>
          </p:txBody>
        </p:sp>
        <p:grpSp>
          <p:nvGrpSpPr>
            <p:cNvPr id="153" name="図形グループ 152"/>
            <p:cNvGrpSpPr/>
            <p:nvPr/>
          </p:nvGrpSpPr>
          <p:grpSpPr>
            <a:xfrm>
              <a:off x="7638197" y="5197508"/>
              <a:ext cx="448209" cy="413731"/>
              <a:chOff x="2476530" y="4685723"/>
              <a:chExt cx="1080000" cy="1080000"/>
            </a:xfrm>
            <a:scene3d>
              <a:camera prst="orthographicFront">
                <a:rot lat="900000" lon="1800000" rev="0"/>
              </a:camera>
              <a:lightRig rig="threePt" dir="t">
                <a:rot lat="0" lon="0" rev="13500000"/>
              </a:lightRig>
            </a:scene3d>
          </p:grpSpPr>
          <p:sp>
            <p:nvSpPr>
              <p:cNvPr id="183" name="正方形/長方形 182"/>
              <p:cNvSpPr/>
              <p:nvPr/>
            </p:nvSpPr>
            <p:spPr>
              <a:xfrm>
                <a:off x="2476530" y="5045723"/>
                <a:ext cx="719325" cy="719325"/>
              </a:xfrm>
              <a:prstGeom prst="rect">
                <a:avLst/>
              </a:prstGeom>
              <a:pattFill prst="wdUpDiag">
                <a:fgClr>
                  <a:schemeClr val="accent6"/>
                </a:fgClr>
                <a:bgClr>
                  <a:prstClr val="white"/>
                </a:bgClr>
              </a:pattFill>
              <a:ln w="0" cmpd="sng">
                <a:solidFill>
                  <a:schemeClr val="accent1">
                    <a:lumMod val="75000"/>
                  </a:schemeClr>
                </a:solidFill>
              </a:ln>
              <a:effectLst/>
              <a:sp3d extrusionH="381000" contourW="38100" prstMaterial="powder">
                <a:extrusionClr>
                  <a:schemeClr val="bg1"/>
                </a:extrusionClr>
                <a:contourClr>
                  <a:schemeClr val="accent6">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40" dirty="0">
                  <a:solidFill>
                    <a:srgbClr val="758085"/>
                  </a:solidFill>
                  <a:latin typeface="ヒラギノ丸ゴ ProN W4"/>
                  <a:ea typeface="ヒラギノ丸ゴ ProN W4"/>
                  <a:cs typeface="ヒラギノ丸ゴ ProN W4"/>
                </a:endParaRPr>
              </a:p>
            </p:txBody>
          </p:sp>
          <p:sp>
            <p:nvSpPr>
              <p:cNvPr id="184" name="正方形/長方形 183"/>
              <p:cNvSpPr>
                <a:spLocks noChangeAspect="1"/>
              </p:cNvSpPr>
              <p:nvPr/>
            </p:nvSpPr>
            <p:spPr>
              <a:xfrm>
                <a:off x="2476530" y="4685723"/>
                <a:ext cx="360000" cy="360000"/>
              </a:xfrm>
              <a:prstGeom prst="rect">
                <a:avLst/>
              </a:prstGeom>
              <a:pattFill prst="wdUpDiag">
                <a:fgClr>
                  <a:schemeClr val="accent6"/>
                </a:fgClr>
                <a:bgClr>
                  <a:prstClr val="white"/>
                </a:bgClr>
              </a:pattFill>
              <a:ln w="0" cmpd="sng">
                <a:solidFill>
                  <a:schemeClr val="accent1">
                    <a:lumMod val="75000"/>
                  </a:schemeClr>
                </a:solidFill>
              </a:ln>
              <a:effectLst/>
              <a:sp3d extrusionH="381000" contourW="38100" prstMaterial="powder">
                <a:extrusionClr>
                  <a:schemeClr val="bg1"/>
                </a:extrusionClr>
                <a:contourClr>
                  <a:schemeClr val="accent6">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40" dirty="0">
                  <a:solidFill>
                    <a:srgbClr val="758085"/>
                  </a:solidFill>
                  <a:latin typeface="ヒラギノ丸ゴ ProN W4"/>
                  <a:ea typeface="ヒラギノ丸ゴ ProN W4"/>
                  <a:cs typeface="ヒラギノ丸ゴ ProN W4"/>
                </a:endParaRPr>
              </a:p>
            </p:txBody>
          </p:sp>
          <p:sp>
            <p:nvSpPr>
              <p:cNvPr id="185" name="正方形/長方形 184"/>
              <p:cNvSpPr>
                <a:spLocks noChangeAspect="1"/>
              </p:cNvSpPr>
              <p:nvPr/>
            </p:nvSpPr>
            <p:spPr>
              <a:xfrm>
                <a:off x="3196530" y="5405723"/>
                <a:ext cx="360000" cy="360000"/>
              </a:xfrm>
              <a:prstGeom prst="rect">
                <a:avLst/>
              </a:prstGeom>
              <a:pattFill prst="wdUpDiag">
                <a:fgClr>
                  <a:schemeClr val="accent6"/>
                </a:fgClr>
                <a:bgClr>
                  <a:prstClr val="white"/>
                </a:bgClr>
              </a:pattFill>
              <a:ln w="0" cmpd="sng">
                <a:solidFill>
                  <a:schemeClr val="accent1">
                    <a:lumMod val="75000"/>
                  </a:schemeClr>
                </a:solidFill>
              </a:ln>
              <a:effectLst/>
              <a:sp3d extrusionH="381000" contourW="38100" prstMaterial="powder">
                <a:extrusionClr>
                  <a:schemeClr val="bg1"/>
                </a:extrusionClr>
                <a:contourClr>
                  <a:schemeClr val="accent6">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40" dirty="0">
                  <a:solidFill>
                    <a:srgbClr val="758085"/>
                  </a:solidFill>
                  <a:latin typeface="ヒラギノ丸ゴ ProN W4"/>
                  <a:ea typeface="ヒラギノ丸ゴ ProN W4"/>
                  <a:cs typeface="ヒラギノ丸ゴ ProN W4"/>
                </a:endParaRPr>
              </a:p>
            </p:txBody>
          </p:sp>
        </p:grpSp>
        <p:grpSp>
          <p:nvGrpSpPr>
            <p:cNvPr id="154" name="図形グループ 153"/>
            <p:cNvGrpSpPr/>
            <p:nvPr/>
          </p:nvGrpSpPr>
          <p:grpSpPr>
            <a:xfrm>
              <a:off x="8820718" y="5127770"/>
              <a:ext cx="597332" cy="551641"/>
              <a:chOff x="2476530" y="4325723"/>
              <a:chExt cx="1439325" cy="1440000"/>
            </a:xfrm>
            <a:scene3d>
              <a:camera prst="orthographicFront">
                <a:rot lat="900000" lon="1800000" rev="0"/>
              </a:camera>
              <a:lightRig rig="threePt" dir="t">
                <a:rot lat="0" lon="0" rev="13500000"/>
              </a:lightRig>
            </a:scene3d>
          </p:grpSpPr>
          <p:sp>
            <p:nvSpPr>
              <p:cNvPr id="179" name="直角三角形 178"/>
              <p:cNvSpPr/>
              <p:nvPr/>
            </p:nvSpPr>
            <p:spPr>
              <a:xfrm>
                <a:off x="2836530" y="4685723"/>
                <a:ext cx="359325" cy="360000"/>
              </a:xfrm>
              <a:prstGeom prst="rtTriangle">
                <a:avLst/>
              </a:prstGeom>
              <a:solidFill>
                <a:schemeClr val="bg1"/>
              </a:solidFill>
              <a:ln w="0" cmpd="sng">
                <a:solidFill>
                  <a:srgbClr val="586064"/>
                </a:solidFill>
              </a:ln>
              <a:effectLst/>
              <a:sp3d extrusionH="381000" contourW="38100" prstMaterial="powder">
                <a:extrusionClr>
                  <a:schemeClr val="bg1"/>
                </a:extrusionClr>
                <a:contourClr>
                  <a:schemeClr val="accent6">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40" dirty="0">
                  <a:solidFill>
                    <a:srgbClr val="758085"/>
                  </a:solidFill>
                  <a:latin typeface="ヒラギノ丸ゴ ProN W4"/>
                  <a:ea typeface="ヒラギノ丸ゴ ProN W4"/>
                  <a:cs typeface="ヒラギノ丸ゴ ProN W4"/>
                </a:endParaRPr>
              </a:p>
            </p:txBody>
          </p:sp>
          <p:sp>
            <p:nvSpPr>
              <p:cNvPr id="180" name="直角三角形 179"/>
              <p:cNvSpPr/>
              <p:nvPr/>
            </p:nvSpPr>
            <p:spPr>
              <a:xfrm>
                <a:off x="3196530" y="5045723"/>
                <a:ext cx="359325" cy="360000"/>
              </a:xfrm>
              <a:prstGeom prst="rtTriangle">
                <a:avLst/>
              </a:prstGeom>
              <a:solidFill>
                <a:schemeClr val="bg1"/>
              </a:solidFill>
              <a:ln w="0" cmpd="sng">
                <a:solidFill>
                  <a:srgbClr val="586064"/>
                </a:solidFill>
              </a:ln>
              <a:effectLst/>
              <a:sp3d extrusionH="381000" contourW="38100" prstMaterial="powder">
                <a:extrusionClr>
                  <a:schemeClr val="bg1"/>
                </a:extrusionClr>
                <a:contourClr>
                  <a:schemeClr val="accent6">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40" dirty="0">
                  <a:solidFill>
                    <a:srgbClr val="758085"/>
                  </a:solidFill>
                  <a:latin typeface="ヒラギノ丸ゴ ProN W4"/>
                  <a:ea typeface="ヒラギノ丸ゴ ProN W4"/>
                  <a:cs typeface="ヒラギノ丸ゴ ProN W4"/>
                </a:endParaRPr>
              </a:p>
            </p:txBody>
          </p:sp>
          <p:sp>
            <p:nvSpPr>
              <p:cNvPr id="181" name="直角三角形 180"/>
              <p:cNvSpPr/>
              <p:nvPr/>
            </p:nvSpPr>
            <p:spPr>
              <a:xfrm>
                <a:off x="3556530" y="5405723"/>
                <a:ext cx="359325" cy="360000"/>
              </a:xfrm>
              <a:prstGeom prst="rtTriangle">
                <a:avLst/>
              </a:prstGeom>
              <a:solidFill>
                <a:schemeClr val="bg1"/>
              </a:solidFill>
              <a:ln w="0" cmpd="sng">
                <a:solidFill>
                  <a:srgbClr val="586064"/>
                </a:solidFill>
              </a:ln>
              <a:effectLst/>
              <a:sp3d extrusionH="381000" contourW="38100" prstMaterial="powder">
                <a:extrusionClr>
                  <a:schemeClr val="bg1"/>
                </a:extrusionClr>
                <a:contourClr>
                  <a:schemeClr val="accent6">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40" dirty="0">
                  <a:solidFill>
                    <a:srgbClr val="758085"/>
                  </a:solidFill>
                  <a:latin typeface="ヒラギノ丸ゴ ProN W4"/>
                  <a:ea typeface="ヒラギノ丸ゴ ProN W4"/>
                  <a:cs typeface="ヒラギノ丸ゴ ProN W4"/>
                </a:endParaRPr>
              </a:p>
            </p:txBody>
          </p:sp>
          <p:sp>
            <p:nvSpPr>
              <p:cNvPr id="182" name="直角三角形 181"/>
              <p:cNvSpPr/>
              <p:nvPr/>
            </p:nvSpPr>
            <p:spPr>
              <a:xfrm>
                <a:off x="2476530" y="4325723"/>
                <a:ext cx="359325" cy="360000"/>
              </a:xfrm>
              <a:prstGeom prst="rtTriangle">
                <a:avLst/>
              </a:prstGeom>
              <a:solidFill>
                <a:schemeClr val="bg1"/>
              </a:solidFill>
              <a:ln w="0" cmpd="sng">
                <a:solidFill>
                  <a:srgbClr val="586064"/>
                </a:solidFill>
              </a:ln>
              <a:effectLst/>
              <a:sp3d extrusionH="381000" contourW="38100" prstMaterial="powder">
                <a:extrusionClr>
                  <a:schemeClr val="bg1"/>
                </a:extrusionClr>
                <a:contourClr>
                  <a:schemeClr val="accent6">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40" dirty="0">
                  <a:solidFill>
                    <a:srgbClr val="758085"/>
                  </a:solidFill>
                  <a:latin typeface="ヒラギノ丸ゴ ProN W4"/>
                  <a:ea typeface="ヒラギノ丸ゴ ProN W4"/>
                  <a:cs typeface="ヒラギノ丸ゴ ProN W4"/>
                </a:endParaRPr>
              </a:p>
            </p:txBody>
          </p:sp>
        </p:grpSp>
        <p:sp>
          <p:nvSpPr>
            <p:cNvPr id="157" name="直角三角形 156"/>
            <p:cNvSpPr/>
            <p:nvPr/>
          </p:nvSpPr>
          <p:spPr>
            <a:xfrm>
              <a:off x="5772419" y="5127770"/>
              <a:ext cx="597611" cy="551641"/>
            </a:xfrm>
            <a:prstGeom prst="rtTriangle">
              <a:avLst/>
            </a:prstGeom>
            <a:solidFill>
              <a:schemeClr val="bg1"/>
            </a:solidFill>
            <a:ln w="0" cmpd="sng">
              <a:solidFill>
                <a:srgbClr val="586064"/>
              </a:solidFill>
            </a:ln>
            <a:effectLst/>
            <a:scene3d>
              <a:camera prst="orthographicFront">
                <a:rot lat="900000" lon="1800000" rev="0"/>
              </a:camera>
              <a:lightRig rig="threePt" dir="t">
                <a:rot lat="0" lon="0" rev="13500000"/>
              </a:lightRig>
            </a:scene3d>
            <a:sp3d extrusionH="381000" contourW="38100" prstMaterial="powder">
              <a:extrusionClr>
                <a:schemeClr val="bg1"/>
              </a:extrusionClr>
              <a:contourClr>
                <a:schemeClr val="accent6">
                  <a:lumMod val="75000"/>
                </a:schemeClr>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40" dirty="0">
                <a:solidFill>
                  <a:schemeClr val="tx1"/>
                </a:solidFill>
                <a:latin typeface="ヒラギノ丸ゴ ProN W4"/>
                <a:ea typeface="ヒラギノ丸ゴ ProN W4"/>
                <a:cs typeface="ヒラギノ丸ゴ ProN W4"/>
              </a:endParaRPr>
            </a:p>
          </p:txBody>
        </p:sp>
        <p:sp>
          <p:nvSpPr>
            <p:cNvPr id="158" name="テキスト ボックス 157"/>
            <p:cNvSpPr txBox="1"/>
            <p:nvPr/>
          </p:nvSpPr>
          <p:spPr>
            <a:xfrm>
              <a:off x="8409893" y="5111152"/>
              <a:ext cx="351228" cy="371374"/>
            </a:xfrm>
            <a:prstGeom prst="rect">
              <a:avLst/>
            </a:prstGeom>
            <a:noFill/>
          </p:spPr>
          <p:txBody>
            <a:bodyPr wrap="square" rtlCol="0">
              <a:spAutoFit/>
            </a:bodyPr>
            <a:lstStyle/>
            <a:p>
              <a:r>
                <a:rPr kumimoji="1" lang="en-US" altLang="ja-JP" sz="1600" dirty="0" smtClean="0">
                  <a:solidFill>
                    <a:schemeClr val="accent6">
                      <a:lumMod val="75000"/>
                    </a:schemeClr>
                  </a:solidFill>
                  <a:latin typeface="ヒラギノ丸ゴ ProN W4"/>
                  <a:ea typeface="ヒラギノ丸ゴ ProN W4"/>
                  <a:cs typeface="ヒラギノ丸ゴ ProN W4"/>
                </a:rPr>
                <a:t>∪</a:t>
              </a:r>
              <a:endParaRPr kumimoji="1" lang="ja-JP" altLang="en-US" sz="1600" dirty="0" smtClean="0">
                <a:solidFill>
                  <a:schemeClr val="accent6">
                    <a:lumMod val="75000"/>
                  </a:schemeClr>
                </a:solidFill>
                <a:latin typeface="ヒラギノ丸ゴ ProN W4"/>
                <a:ea typeface="ヒラギノ丸ゴ ProN W4"/>
                <a:cs typeface="ヒラギノ丸ゴ ProN W4"/>
              </a:endParaRPr>
            </a:p>
          </p:txBody>
        </p:sp>
        <p:sp>
          <p:nvSpPr>
            <p:cNvPr id="159" name="テキスト ボックス 158"/>
            <p:cNvSpPr txBox="1"/>
            <p:nvPr/>
          </p:nvSpPr>
          <p:spPr>
            <a:xfrm>
              <a:off x="6729481" y="5109345"/>
              <a:ext cx="556092" cy="371374"/>
            </a:xfrm>
            <a:prstGeom prst="rect">
              <a:avLst/>
            </a:prstGeom>
            <a:noFill/>
          </p:spPr>
          <p:txBody>
            <a:bodyPr wrap="square" rtlCol="0">
              <a:spAutoFit/>
            </a:bodyPr>
            <a:lstStyle/>
            <a:p>
              <a:r>
                <a:rPr kumimoji="1" lang="en-US" altLang="ja-JP" sz="1600" dirty="0" smtClean="0">
                  <a:solidFill>
                    <a:srgbClr val="586064"/>
                  </a:solidFill>
                  <a:latin typeface="ヒラギノ丸ゴ ProN W4"/>
                  <a:ea typeface="ヒラギノ丸ゴ ProN W4"/>
                  <a:cs typeface="ヒラギノ丸ゴ ProN W4"/>
                </a:rPr>
                <a:t>==</a:t>
              </a:r>
              <a:endParaRPr kumimoji="1" lang="ja-JP" altLang="en-US" sz="1600" dirty="0" smtClean="0">
                <a:solidFill>
                  <a:srgbClr val="586064"/>
                </a:solidFill>
                <a:latin typeface="ヒラギノ丸ゴ ProN W4"/>
                <a:ea typeface="ヒラギノ丸ゴ ProN W4"/>
                <a:cs typeface="ヒラギノ丸ゴ ProN W4"/>
              </a:endParaRPr>
            </a:p>
          </p:txBody>
        </p:sp>
        <p:grpSp>
          <p:nvGrpSpPr>
            <p:cNvPr id="160" name="図形グループ 159"/>
            <p:cNvGrpSpPr/>
            <p:nvPr/>
          </p:nvGrpSpPr>
          <p:grpSpPr>
            <a:xfrm>
              <a:off x="5550600" y="2674806"/>
              <a:ext cx="2127251" cy="1640392"/>
              <a:chOff x="1280819" y="2045708"/>
              <a:chExt cx="1991419" cy="1983798"/>
            </a:xfrm>
          </p:grpSpPr>
          <p:grpSp>
            <p:nvGrpSpPr>
              <p:cNvPr id="175" name="図形グループ 174"/>
              <p:cNvGrpSpPr/>
              <p:nvPr/>
            </p:nvGrpSpPr>
            <p:grpSpPr>
              <a:xfrm>
                <a:off x="1280819" y="2045708"/>
                <a:ext cx="1991419" cy="1983798"/>
                <a:chOff x="1280819" y="2045708"/>
                <a:chExt cx="1575241" cy="1983798"/>
              </a:xfrm>
            </p:grpSpPr>
            <p:sp>
              <p:nvSpPr>
                <p:cNvPr id="177" name="メモ 176"/>
                <p:cNvSpPr/>
                <p:nvPr/>
              </p:nvSpPr>
              <p:spPr>
                <a:xfrm>
                  <a:off x="1280819" y="2368915"/>
                  <a:ext cx="1575240" cy="1660591"/>
                </a:xfrm>
                <a:prstGeom prst="foldedCorner">
                  <a:avLst/>
                </a:prstGeom>
                <a:solidFill>
                  <a:schemeClr val="bg1"/>
                </a:solidFill>
                <a:ln w="28575"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40" dirty="0">
                    <a:solidFill>
                      <a:schemeClr val="tx1"/>
                    </a:solidFill>
                    <a:latin typeface="ヒラギノ丸ゴ ProN W4"/>
                    <a:ea typeface="ヒラギノ丸ゴ ProN W4"/>
                    <a:cs typeface="ヒラギノ丸ゴ ProN W4"/>
                  </a:endParaRPr>
                </a:p>
              </p:txBody>
            </p:sp>
            <p:sp>
              <p:nvSpPr>
                <p:cNvPr id="178" name="正方形/長方形 177"/>
                <p:cNvSpPr/>
                <p:nvPr/>
              </p:nvSpPr>
              <p:spPr>
                <a:xfrm>
                  <a:off x="1280819" y="2045708"/>
                  <a:ext cx="1575241" cy="306753"/>
                </a:xfrm>
                <a:prstGeom prst="rect">
                  <a:avLst/>
                </a:prstGeom>
                <a:solidFill>
                  <a:srgbClr val="586064"/>
                </a:solidFill>
                <a:ln w="28575" cmpd="sng">
                  <a:solidFill>
                    <a:srgbClr val="586064"/>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40" dirty="0" err="1" smtClean="0">
                      <a:solidFill>
                        <a:schemeClr val="bg1"/>
                      </a:solidFill>
                      <a:latin typeface="ヒラギノ角ゴ ProN W3"/>
                      <a:ea typeface="ヒラギノ角ゴ ProN W3"/>
                      <a:cs typeface="ヒラギノ角ゴ ProN W3"/>
                    </a:rPr>
                    <a:t>OptimizedGS.java</a:t>
                  </a:r>
                  <a:endParaRPr kumimoji="1" lang="ja-JP" altLang="en-US" sz="1240" dirty="0">
                    <a:solidFill>
                      <a:schemeClr val="bg1"/>
                    </a:solidFill>
                    <a:latin typeface="ヒラギノ角ゴ ProN W3"/>
                    <a:ea typeface="ヒラギノ角ゴ ProN W3"/>
                    <a:cs typeface="ヒラギノ角ゴ ProN W3"/>
                  </a:endParaRPr>
                </a:p>
              </p:txBody>
            </p:sp>
          </p:grpSp>
          <p:sp>
            <p:nvSpPr>
              <p:cNvPr id="176" name="テキスト ボックス 175"/>
              <p:cNvSpPr txBox="1"/>
              <p:nvPr/>
            </p:nvSpPr>
            <p:spPr>
              <a:xfrm>
                <a:off x="1285389" y="2354569"/>
                <a:ext cx="1986849" cy="1641327"/>
              </a:xfrm>
              <a:prstGeom prst="rect">
                <a:avLst/>
              </a:prstGeom>
              <a:noFill/>
              <a:ln>
                <a:noFill/>
              </a:ln>
            </p:spPr>
            <p:txBody>
              <a:bodyPr wrap="square" rtlCol="0">
                <a:spAutoFit/>
              </a:bodyPr>
              <a:lstStyle/>
              <a:p>
                <a:r>
                  <a:rPr kumimoji="1" lang="en-US" altLang="ja-JP" sz="1240" dirty="0" smtClean="0">
                    <a:solidFill>
                      <a:schemeClr val="accent6">
                        <a:lumMod val="50000"/>
                      </a:schemeClr>
                    </a:solidFill>
                    <a:latin typeface="Consolas"/>
                    <a:ea typeface="ヒラギノ丸ゴ ProN W4"/>
                    <a:cs typeface="Consolas"/>
                  </a:rPr>
                  <a:t>class </a:t>
                </a:r>
                <a:r>
                  <a:rPr kumimoji="1" lang="en-US" altLang="ja-JP" sz="1240" dirty="0" err="1" smtClean="0">
                    <a:solidFill>
                      <a:schemeClr val="accent6">
                        <a:lumMod val="50000"/>
                      </a:schemeClr>
                    </a:solidFill>
                    <a:latin typeface="Consolas"/>
                    <a:ea typeface="ヒラギノ丸ゴ ProN W4"/>
                    <a:cs typeface="Consolas"/>
                  </a:rPr>
                  <a:t>OptimizedGS</a:t>
                </a:r>
                <a:r>
                  <a:rPr kumimoji="1" lang="en-US" altLang="ja-JP" sz="1240" dirty="0" smtClean="0">
                    <a:solidFill>
                      <a:schemeClr val="accent6">
                        <a:lumMod val="50000"/>
                      </a:schemeClr>
                    </a:solidFill>
                    <a:latin typeface="Consolas"/>
                    <a:ea typeface="ヒラギノ丸ゴ ProN W4"/>
                    <a:cs typeface="Consolas"/>
                  </a:rPr>
                  <a:t> {</a:t>
                </a:r>
              </a:p>
              <a:p>
                <a:r>
                  <a:rPr kumimoji="1" lang="en-US" altLang="ja-JP" sz="1240" dirty="0" smtClean="0">
                    <a:solidFill>
                      <a:schemeClr val="accent6">
                        <a:lumMod val="50000"/>
                      </a:schemeClr>
                    </a:solidFill>
                    <a:latin typeface="Consolas"/>
                    <a:ea typeface="ヒラギノ丸ゴ ProN W4"/>
                    <a:cs typeface="Consolas"/>
                  </a:rPr>
                  <a:t> void </a:t>
                </a:r>
                <a:r>
                  <a:rPr kumimoji="1" lang="en-US" altLang="ja-JP" sz="1240" dirty="0" err="1" smtClean="0">
                    <a:solidFill>
                      <a:schemeClr val="accent6">
                        <a:lumMod val="50000"/>
                      </a:schemeClr>
                    </a:solidFill>
                    <a:latin typeface="Consolas"/>
                    <a:ea typeface="ヒラギノ丸ゴ ProN W4"/>
                    <a:cs typeface="Consolas"/>
                  </a:rPr>
                  <a:t>calc</a:t>
                </a:r>
                <a:r>
                  <a:rPr kumimoji="1" lang="en-US" altLang="ja-JP" sz="1240" dirty="0" smtClean="0">
                    <a:solidFill>
                      <a:schemeClr val="accent6">
                        <a:lumMod val="50000"/>
                      </a:schemeClr>
                    </a:solidFill>
                    <a:latin typeface="Consolas"/>
                    <a:ea typeface="ヒラギノ丸ゴ ProN W4"/>
                    <a:cs typeface="Consolas"/>
                  </a:rPr>
                  <a:t>(..){</a:t>
                </a:r>
              </a:p>
              <a:p>
                <a:r>
                  <a:rPr kumimoji="1" lang="en-US" altLang="ja-JP" sz="1240" dirty="0" smtClean="0">
                    <a:solidFill>
                      <a:schemeClr val="accent6">
                        <a:lumMod val="50000"/>
                      </a:schemeClr>
                    </a:solidFill>
                    <a:latin typeface="Consolas"/>
                    <a:ea typeface="ヒラギノ丸ゴ ProN W4"/>
                    <a:cs typeface="Consolas"/>
                  </a:rPr>
                  <a:t>  </a:t>
                </a:r>
                <a:r>
                  <a:rPr kumimoji="1" lang="en-US" altLang="ja-JP" sz="1240" dirty="0" err="1" smtClean="0">
                    <a:solidFill>
                      <a:schemeClr val="accent6">
                        <a:lumMod val="50000"/>
                      </a:schemeClr>
                    </a:solidFill>
                    <a:latin typeface="Consolas"/>
                    <a:ea typeface="ヒラギノ丸ゴ ProN W4"/>
                    <a:cs typeface="Consolas"/>
                  </a:rPr>
                  <a:t>blas.gemv</a:t>
                </a:r>
                <a:r>
                  <a:rPr kumimoji="1" lang="en-US" altLang="ja-JP" sz="1240" dirty="0" smtClean="0">
                    <a:solidFill>
                      <a:schemeClr val="accent6">
                        <a:lumMod val="50000"/>
                      </a:schemeClr>
                    </a:solidFill>
                    <a:latin typeface="Consolas"/>
                    <a:ea typeface="ヒラギノ丸ゴ ProN W4"/>
                    <a:cs typeface="Consolas"/>
                  </a:rPr>
                  <a:t>(..);</a:t>
                </a:r>
              </a:p>
              <a:p>
                <a:r>
                  <a:rPr kumimoji="1" lang="en-US" altLang="ja-JP" sz="1240" dirty="0">
                    <a:solidFill>
                      <a:schemeClr val="accent6">
                        <a:lumMod val="50000"/>
                      </a:schemeClr>
                    </a:solidFill>
                    <a:latin typeface="Consolas"/>
                    <a:ea typeface="ヒラギノ丸ゴ ProN W4"/>
                    <a:cs typeface="Consolas"/>
                  </a:rPr>
                  <a:t> </a:t>
                </a:r>
                <a:r>
                  <a:rPr kumimoji="1" lang="en-US" altLang="ja-JP" sz="1240" dirty="0" smtClean="0">
                    <a:solidFill>
                      <a:schemeClr val="accent6">
                        <a:lumMod val="50000"/>
                      </a:schemeClr>
                    </a:solidFill>
                    <a:latin typeface="Consolas"/>
                    <a:ea typeface="ヒラギノ丸ゴ ProN W4"/>
                    <a:cs typeface="Consolas"/>
                  </a:rPr>
                  <a:t> </a:t>
                </a:r>
                <a:r>
                  <a:rPr kumimoji="1" lang="en-US" altLang="ja-JP" sz="1240" dirty="0" err="1" smtClean="0">
                    <a:solidFill>
                      <a:schemeClr val="accent6">
                        <a:lumMod val="50000"/>
                      </a:schemeClr>
                    </a:solidFill>
                    <a:latin typeface="Consolas"/>
                    <a:ea typeface="ヒラギノ丸ゴ ProN W4"/>
                    <a:cs typeface="Consolas"/>
                  </a:rPr>
                  <a:t>blas.gemm</a:t>
                </a:r>
                <a:r>
                  <a:rPr kumimoji="1" lang="en-US" altLang="ja-JP" sz="1240" dirty="0" smtClean="0">
                    <a:solidFill>
                      <a:schemeClr val="accent6">
                        <a:lumMod val="50000"/>
                      </a:schemeClr>
                    </a:solidFill>
                    <a:latin typeface="Consolas"/>
                    <a:ea typeface="ヒラギノ丸ゴ ProN W4"/>
                    <a:cs typeface="Consolas"/>
                  </a:rPr>
                  <a:t>(..);</a:t>
                </a:r>
              </a:p>
              <a:p>
                <a:r>
                  <a:rPr kumimoji="1" lang="en-US" altLang="ja-JP" sz="1240" dirty="0" smtClean="0">
                    <a:solidFill>
                      <a:schemeClr val="accent6">
                        <a:lumMod val="50000"/>
                      </a:schemeClr>
                    </a:solidFill>
                    <a:latin typeface="Consolas"/>
                    <a:ea typeface="ヒラギノ丸ゴ ProN W4"/>
                    <a:cs typeface="Consolas"/>
                  </a:rPr>
                  <a:t> }</a:t>
                </a:r>
              </a:p>
              <a:p>
                <a:r>
                  <a:rPr kumimoji="1" lang="en-US" altLang="ja-JP" sz="1240" dirty="0" smtClean="0">
                    <a:solidFill>
                      <a:schemeClr val="accent6">
                        <a:lumMod val="50000"/>
                      </a:schemeClr>
                    </a:solidFill>
                    <a:latin typeface="Consolas"/>
                    <a:ea typeface="ヒラギノ丸ゴ ProN W4"/>
                    <a:cs typeface="Consolas"/>
                  </a:rPr>
                  <a:t>}</a:t>
                </a:r>
              </a:p>
            </p:txBody>
          </p:sp>
        </p:grpSp>
        <p:grpSp>
          <p:nvGrpSpPr>
            <p:cNvPr id="161" name="図形グループ 160"/>
            <p:cNvGrpSpPr/>
            <p:nvPr/>
          </p:nvGrpSpPr>
          <p:grpSpPr>
            <a:xfrm>
              <a:off x="7818441" y="2674806"/>
              <a:ext cx="1748731" cy="1817348"/>
              <a:chOff x="1280820" y="2045712"/>
              <a:chExt cx="1298461" cy="2197802"/>
            </a:xfrm>
          </p:grpSpPr>
          <p:sp>
            <p:nvSpPr>
              <p:cNvPr id="173" name="メモ 172"/>
              <p:cNvSpPr/>
              <p:nvPr/>
            </p:nvSpPr>
            <p:spPr>
              <a:xfrm>
                <a:off x="1280820" y="2331299"/>
                <a:ext cx="1298461" cy="1912215"/>
              </a:xfrm>
              <a:prstGeom prst="foldedCorner">
                <a:avLst>
                  <a:gd name="adj" fmla="val 8757"/>
                </a:avLst>
              </a:prstGeom>
              <a:solidFill>
                <a:schemeClr val="bg1"/>
              </a:solidFill>
              <a:ln w="28575"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40" dirty="0">
                  <a:solidFill>
                    <a:schemeClr val="tx1"/>
                  </a:solidFill>
                  <a:latin typeface="ヒラギノ丸ゴ ProN W4"/>
                  <a:ea typeface="ヒラギノ丸ゴ ProN W4"/>
                  <a:cs typeface="ヒラギノ丸ゴ ProN W4"/>
                </a:endParaRPr>
              </a:p>
            </p:txBody>
          </p:sp>
          <p:sp>
            <p:nvSpPr>
              <p:cNvPr id="174" name="正方形/長方形 173"/>
              <p:cNvSpPr/>
              <p:nvPr/>
            </p:nvSpPr>
            <p:spPr>
              <a:xfrm>
                <a:off x="1280820" y="2045712"/>
                <a:ext cx="1298461" cy="306752"/>
              </a:xfrm>
              <a:prstGeom prst="rect">
                <a:avLst/>
              </a:prstGeom>
              <a:solidFill>
                <a:srgbClr val="586064"/>
              </a:solidFill>
              <a:ln w="28575" cmpd="sng">
                <a:solidFill>
                  <a:srgbClr val="586064"/>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40" dirty="0" err="1" smtClean="0">
                    <a:solidFill>
                      <a:schemeClr val="bg1"/>
                    </a:solidFill>
                    <a:latin typeface="ヒラギノ角ゴ ProN W3"/>
                    <a:ea typeface="ヒラギノ角ゴ ProN W3"/>
                    <a:cs typeface="ヒラギノ角ゴ ProN W3"/>
                  </a:rPr>
                  <a:t>BLAS.java</a:t>
                </a:r>
                <a:endParaRPr kumimoji="1" lang="ja-JP" altLang="en-US" sz="1240" dirty="0">
                  <a:solidFill>
                    <a:schemeClr val="bg1"/>
                  </a:solidFill>
                  <a:latin typeface="ヒラギノ角ゴ ProN W3"/>
                  <a:ea typeface="ヒラギノ角ゴ ProN W3"/>
                  <a:cs typeface="ヒラギノ角ゴ ProN W3"/>
                </a:endParaRPr>
              </a:p>
            </p:txBody>
          </p:sp>
        </p:grpSp>
        <p:cxnSp>
          <p:nvCxnSpPr>
            <p:cNvPr id="162" name="カギ線コネクタ 161"/>
            <p:cNvCxnSpPr/>
            <p:nvPr/>
          </p:nvCxnSpPr>
          <p:spPr>
            <a:xfrm flipV="1">
              <a:off x="7269458" y="3275809"/>
              <a:ext cx="661088" cy="260775"/>
            </a:xfrm>
            <a:prstGeom prst="bentConnector3">
              <a:avLst>
                <a:gd name="adj1" fmla="val 50000"/>
              </a:avLst>
            </a:prstGeom>
            <a:ln>
              <a:solidFill>
                <a:srgbClr val="586064"/>
              </a:solidFill>
              <a:headEnd type="oval" w="med" len="med"/>
              <a:tailEnd type="oval" w="med" len="med"/>
            </a:ln>
            <a:effectLst/>
          </p:spPr>
          <p:style>
            <a:lnRef idx="2">
              <a:schemeClr val="accent1"/>
            </a:lnRef>
            <a:fillRef idx="0">
              <a:schemeClr val="accent1"/>
            </a:fillRef>
            <a:effectRef idx="1">
              <a:schemeClr val="accent1"/>
            </a:effectRef>
            <a:fontRef idx="minor">
              <a:schemeClr val="tx1"/>
            </a:fontRef>
          </p:style>
        </p:cxnSp>
        <p:cxnSp>
          <p:nvCxnSpPr>
            <p:cNvPr id="163" name="カギ線コネクタ 162"/>
            <p:cNvCxnSpPr/>
            <p:nvPr/>
          </p:nvCxnSpPr>
          <p:spPr>
            <a:xfrm>
              <a:off x="7269458" y="3719421"/>
              <a:ext cx="661088" cy="171057"/>
            </a:xfrm>
            <a:prstGeom prst="bentConnector3">
              <a:avLst>
                <a:gd name="adj1" fmla="val 50000"/>
              </a:avLst>
            </a:prstGeom>
            <a:ln>
              <a:solidFill>
                <a:srgbClr val="586064"/>
              </a:solidFill>
              <a:headEnd type="oval" w="med" len="med"/>
              <a:tailEnd type="oval" w="med" len="med"/>
            </a:ln>
            <a:effectLst/>
          </p:spPr>
          <p:style>
            <a:lnRef idx="2">
              <a:schemeClr val="accent1"/>
            </a:lnRef>
            <a:fillRef idx="0">
              <a:schemeClr val="accent1"/>
            </a:fillRef>
            <a:effectRef idx="1">
              <a:schemeClr val="accent1"/>
            </a:effectRef>
            <a:fontRef idx="minor">
              <a:schemeClr val="tx1"/>
            </a:fontRef>
          </p:style>
        </p:cxnSp>
        <p:sp>
          <p:nvSpPr>
            <p:cNvPr id="164" name="右矢印 163"/>
            <p:cNvSpPr/>
            <p:nvPr/>
          </p:nvSpPr>
          <p:spPr>
            <a:xfrm rot="5400000" flipV="1">
              <a:off x="7455561" y="5897083"/>
              <a:ext cx="274514" cy="271089"/>
            </a:xfrm>
            <a:prstGeom prst="rightArrow">
              <a:avLst>
                <a:gd name="adj1" fmla="val 28706"/>
                <a:gd name="adj2" fmla="val 69919"/>
              </a:avLst>
            </a:prstGeom>
            <a:solidFill>
              <a:srgbClr val="2F5897"/>
            </a:solidFill>
            <a:ln w="28575" cmpd="sng">
              <a:solidFill>
                <a:srgbClr val="2F5897"/>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1240" dirty="0" smtClean="0">
                <a:solidFill>
                  <a:srgbClr val="000000"/>
                </a:solidFill>
                <a:uFill>
                  <a:solidFill>
                    <a:srgbClr val="000090"/>
                  </a:solidFill>
                </a:uFill>
                <a:latin typeface="ヒラギノ丸ゴ ProN W4"/>
                <a:ea typeface="ヒラギノ丸ゴ ProN W4"/>
                <a:cs typeface="ヒラギノ丸ゴ ProN W4"/>
              </a:endParaRPr>
            </a:p>
          </p:txBody>
        </p:sp>
        <p:cxnSp>
          <p:nvCxnSpPr>
            <p:cNvPr id="165" name="カギ線コネクタ 164"/>
            <p:cNvCxnSpPr/>
            <p:nvPr/>
          </p:nvCxnSpPr>
          <p:spPr>
            <a:xfrm rot="16200000" flipH="1">
              <a:off x="8393927" y="4127681"/>
              <a:ext cx="1407330" cy="342111"/>
            </a:xfrm>
            <a:prstGeom prst="bentConnector3">
              <a:avLst>
                <a:gd name="adj1" fmla="val 79447"/>
              </a:avLst>
            </a:prstGeom>
            <a:ln w="57150" cmpd="sng">
              <a:solidFill>
                <a:srgbClr val="586064"/>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166" name="カギ線コネクタ 165"/>
            <p:cNvCxnSpPr/>
            <p:nvPr/>
          </p:nvCxnSpPr>
          <p:spPr>
            <a:xfrm rot="5400000">
              <a:off x="7920689" y="4366179"/>
              <a:ext cx="768292" cy="504152"/>
            </a:xfrm>
            <a:prstGeom prst="bentConnector3">
              <a:avLst>
                <a:gd name="adj1" fmla="val 60440"/>
              </a:avLst>
            </a:prstGeom>
            <a:ln w="57150" cmpd="sng">
              <a:solidFill>
                <a:srgbClr val="586064"/>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167" name="テキスト ボックス 166"/>
            <p:cNvSpPr txBox="1"/>
            <p:nvPr/>
          </p:nvSpPr>
          <p:spPr>
            <a:xfrm>
              <a:off x="7818442" y="2891715"/>
              <a:ext cx="1865577" cy="1566524"/>
            </a:xfrm>
            <a:prstGeom prst="rect">
              <a:avLst/>
            </a:prstGeom>
            <a:noFill/>
            <a:ln>
              <a:noFill/>
            </a:ln>
          </p:spPr>
          <p:txBody>
            <a:bodyPr wrap="square" rtlCol="0">
              <a:spAutoFit/>
            </a:bodyPr>
            <a:lstStyle/>
            <a:p>
              <a:r>
                <a:rPr kumimoji="1" lang="en-US" altLang="ja-JP" sz="1240" dirty="0" smtClean="0">
                  <a:solidFill>
                    <a:schemeClr val="accent6">
                      <a:lumMod val="50000"/>
                    </a:schemeClr>
                  </a:solidFill>
                  <a:latin typeface="Consolas"/>
                  <a:ea typeface="ヒラギノ丸ゴ ProN W4"/>
                  <a:cs typeface="Consolas"/>
                </a:rPr>
                <a:t>class BLAS {</a:t>
              </a:r>
            </a:p>
            <a:p>
              <a:r>
                <a:rPr kumimoji="1" lang="en-US" altLang="ja-JP" sz="1240" dirty="0">
                  <a:solidFill>
                    <a:schemeClr val="accent6">
                      <a:lumMod val="50000"/>
                    </a:schemeClr>
                  </a:solidFill>
                  <a:latin typeface="Consolas"/>
                  <a:ea typeface="ヒラギノ丸ゴ ProN W4"/>
                  <a:cs typeface="Consolas"/>
                </a:rPr>
                <a:t> </a:t>
              </a:r>
              <a:r>
                <a:rPr kumimoji="1" lang="en-US" altLang="ja-JP" sz="1240" dirty="0" smtClean="0">
                  <a:solidFill>
                    <a:schemeClr val="accent6">
                      <a:lumMod val="50000"/>
                    </a:schemeClr>
                  </a:solidFill>
                  <a:latin typeface="Consolas"/>
                  <a:ea typeface="ヒラギノ丸ゴ ProN W4"/>
                  <a:cs typeface="Consolas"/>
                </a:rPr>
                <a:t>void </a:t>
              </a:r>
              <a:r>
                <a:rPr kumimoji="1" lang="en-US" altLang="ja-JP" sz="1240" dirty="0" err="1" smtClean="0">
                  <a:solidFill>
                    <a:schemeClr val="accent6">
                      <a:lumMod val="50000"/>
                    </a:schemeClr>
                  </a:solidFill>
                  <a:latin typeface="Consolas"/>
                  <a:ea typeface="ヒラギノ丸ゴ ProN W4"/>
                  <a:cs typeface="Consolas"/>
                </a:rPr>
                <a:t>gemv</a:t>
              </a:r>
              <a:r>
                <a:rPr kumimoji="1" lang="en-US" altLang="ja-JP" sz="1240" dirty="0" smtClean="0">
                  <a:solidFill>
                    <a:schemeClr val="accent6">
                      <a:lumMod val="50000"/>
                    </a:schemeClr>
                  </a:solidFill>
                  <a:latin typeface="Consolas"/>
                  <a:ea typeface="ヒラギノ丸ゴ ProN W4"/>
                  <a:cs typeface="Consolas"/>
                </a:rPr>
                <a:t>(..){</a:t>
              </a:r>
            </a:p>
            <a:p>
              <a:r>
                <a:rPr kumimoji="1" lang="en-US" altLang="ja-JP" sz="1240" dirty="0">
                  <a:solidFill>
                    <a:schemeClr val="accent6">
                      <a:lumMod val="50000"/>
                    </a:schemeClr>
                  </a:solidFill>
                  <a:latin typeface="Consolas"/>
                  <a:ea typeface="ヒラギノ丸ゴ ProN W4"/>
                  <a:cs typeface="Consolas"/>
                </a:rPr>
                <a:t> </a:t>
              </a:r>
              <a:r>
                <a:rPr kumimoji="1" lang="en-US" altLang="ja-JP" sz="1240" dirty="0" smtClean="0">
                  <a:solidFill>
                    <a:schemeClr val="accent6">
                      <a:lumMod val="50000"/>
                    </a:schemeClr>
                  </a:solidFill>
                  <a:latin typeface="Consolas"/>
                  <a:ea typeface="ヒラギノ丸ゴ ProN W4"/>
                  <a:cs typeface="Consolas"/>
                </a:rPr>
                <a:t> kernel(</a:t>
              </a:r>
              <a:r>
                <a:rPr kumimoji="1" lang="en-US" altLang="ja-JP" sz="1240" dirty="0" err="1" smtClean="0">
                  <a:solidFill>
                    <a:schemeClr val="accent6">
                      <a:lumMod val="50000"/>
                    </a:schemeClr>
                  </a:solidFill>
                  <a:latin typeface="Consolas"/>
                  <a:ea typeface="ヒラギノ丸ゴ ProN W4"/>
                  <a:cs typeface="Consolas"/>
                </a:rPr>
                <a:t>i,j,k</a:t>
              </a:r>
              <a:r>
                <a:rPr kumimoji="1" lang="en-US" altLang="ja-JP" sz="1240" dirty="0" smtClean="0">
                  <a:solidFill>
                    <a:schemeClr val="accent6">
                      <a:lumMod val="50000"/>
                    </a:schemeClr>
                  </a:solidFill>
                  <a:latin typeface="Consolas"/>
                  <a:ea typeface="ヒラギノ丸ゴ ProN W4"/>
                  <a:cs typeface="Consolas"/>
                </a:rPr>
                <a:t>);</a:t>
              </a:r>
            </a:p>
            <a:p>
              <a:r>
                <a:rPr kumimoji="1" lang="en-US" altLang="ja-JP" sz="1240" dirty="0">
                  <a:solidFill>
                    <a:schemeClr val="accent6">
                      <a:lumMod val="50000"/>
                    </a:schemeClr>
                  </a:solidFill>
                  <a:latin typeface="Consolas"/>
                  <a:ea typeface="ヒラギノ丸ゴ ProN W4"/>
                  <a:cs typeface="Consolas"/>
                </a:rPr>
                <a:t> </a:t>
              </a:r>
              <a:r>
                <a:rPr kumimoji="1" lang="en-US" altLang="ja-JP" sz="1240" dirty="0" smtClean="0">
                  <a:solidFill>
                    <a:schemeClr val="accent6">
                      <a:lumMod val="50000"/>
                    </a:schemeClr>
                  </a:solidFill>
                  <a:latin typeface="Consolas"/>
                  <a:ea typeface="ヒラギノ丸ゴ ProN W4"/>
                  <a:cs typeface="Consolas"/>
                </a:rPr>
                <a:t>}</a:t>
              </a:r>
            </a:p>
            <a:p>
              <a:r>
                <a:rPr kumimoji="1" lang="en-US" altLang="ja-JP" sz="1240" dirty="0">
                  <a:solidFill>
                    <a:schemeClr val="accent6">
                      <a:lumMod val="50000"/>
                    </a:schemeClr>
                  </a:solidFill>
                  <a:latin typeface="Consolas"/>
                  <a:ea typeface="ヒラギノ丸ゴ ProN W4"/>
                  <a:cs typeface="Consolas"/>
                </a:rPr>
                <a:t> </a:t>
              </a:r>
              <a:r>
                <a:rPr kumimoji="1" lang="en-US" altLang="ja-JP" sz="1240" dirty="0" smtClean="0">
                  <a:solidFill>
                    <a:schemeClr val="accent6">
                      <a:lumMod val="50000"/>
                    </a:schemeClr>
                  </a:solidFill>
                  <a:latin typeface="Consolas"/>
                  <a:ea typeface="ヒラギノ丸ゴ ProN W4"/>
                  <a:cs typeface="Consolas"/>
                </a:rPr>
                <a:t>void </a:t>
              </a:r>
              <a:r>
                <a:rPr kumimoji="1" lang="en-US" altLang="ja-JP" sz="1240" dirty="0" err="1" smtClean="0">
                  <a:solidFill>
                    <a:schemeClr val="accent6">
                      <a:lumMod val="50000"/>
                    </a:schemeClr>
                  </a:solidFill>
                  <a:latin typeface="Consolas"/>
                  <a:ea typeface="ヒラギノ丸ゴ ProN W4"/>
                  <a:cs typeface="Consolas"/>
                </a:rPr>
                <a:t>gemm</a:t>
              </a:r>
              <a:r>
                <a:rPr kumimoji="1" lang="en-US" altLang="ja-JP" sz="1240" dirty="0" smtClean="0">
                  <a:solidFill>
                    <a:schemeClr val="accent6">
                      <a:lumMod val="50000"/>
                    </a:schemeClr>
                  </a:solidFill>
                  <a:latin typeface="Consolas"/>
                  <a:ea typeface="ヒラギノ丸ゴ ProN W4"/>
                  <a:cs typeface="Consolas"/>
                </a:rPr>
                <a:t>(..){</a:t>
              </a:r>
            </a:p>
            <a:p>
              <a:r>
                <a:rPr kumimoji="1" lang="en-US" altLang="ja-JP" sz="1240" dirty="0">
                  <a:solidFill>
                    <a:schemeClr val="accent6">
                      <a:lumMod val="50000"/>
                    </a:schemeClr>
                  </a:solidFill>
                  <a:latin typeface="Consolas"/>
                  <a:ea typeface="ヒラギノ丸ゴ ProN W4"/>
                  <a:cs typeface="Consolas"/>
                </a:rPr>
                <a:t> </a:t>
              </a:r>
              <a:r>
                <a:rPr kumimoji="1" lang="en-US" altLang="ja-JP" sz="1240" dirty="0" smtClean="0">
                  <a:solidFill>
                    <a:schemeClr val="accent6">
                      <a:lumMod val="50000"/>
                    </a:schemeClr>
                  </a:solidFill>
                  <a:latin typeface="Consolas"/>
                  <a:ea typeface="ヒラギノ丸ゴ ProN W4"/>
                  <a:cs typeface="Consolas"/>
                </a:rPr>
                <a:t> kernel(</a:t>
              </a:r>
              <a:r>
                <a:rPr kumimoji="1" lang="en-US" altLang="ja-JP" sz="1240" dirty="0" err="1" smtClean="0">
                  <a:solidFill>
                    <a:schemeClr val="accent6">
                      <a:lumMod val="50000"/>
                    </a:schemeClr>
                  </a:solidFill>
                  <a:latin typeface="Consolas"/>
                  <a:ea typeface="ヒラギノ丸ゴ ProN W4"/>
                  <a:cs typeface="Consolas"/>
                </a:rPr>
                <a:t>i,j,k</a:t>
              </a:r>
              <a:r>
                <a:rPr kumimoji="1" lang="en-US" altLang="ja-JP" sz="1240" dirty="0" smtClean="0">
                  <a:solidFill>
                    <a:schemeClr val="accent6">
                      <a:lumMod val="50000"/>
                    </a:schemeClr>
                  </a:solidFill>
                  <a:latin typeface="Consolas"/>
                  <a:ea typeface="ヒラギノ丸ゴ ProN W4"/>
                  <a:cs typeface="Consolas"/>
                </a:rPr>
                <a:t>);</a:t>
              </a:r>
            </a:p>
            <a:p>
              <a:r>
                <a:rPr kumimoji="1" lang="en-US" altLang="ja-JP" sz="1240" dirty="0" smtClean="0">
                  <a:solidFill>
                    <a:schemeClr val="accent6">
                      <a:lumMod val="50000"/>
                    </a:schemeClr>
                  </a:solidFill>
                  <a:latin typeface="Consolas"/>
                  <a:ea typeface="ヒラギノ丸ゴ ProN W4"/>
                  <a:cs typeface="Consolas"/>
                </a:rPr>
                <a:t>}}</a:t>
              </a:r>
            </a:p>
          </p:txBody>
        </p:sp>
        <p:sp>
          <p:nvSpPr>
            <p:cNvPr id="168" name="テキスト ボックス 167"/>
            <p:cNvSpPr txBox="1"/>
            <p:nvPr/>
          </p:nvSpPr>
          <p:spPr>
            <a:xfrm>
              <a:off x="5477018" y="2298600"/>
              <a:ext cx="4193357" cy="337614"/>
            </a:xfrm>
            <a:prstGeom prst="rect">
              <a:avLst/>
            </a:prstGeom>
            <a:noFill/>
          </p:spPr>
          <p:txBody>
            <a:bodyPr wrap="square" rtlCol="0">
              <a:spAutoFit/>
            </a:bodyPr>
            <a:lstStyle/>
            <a:p>
              <a:pPr algn="ctr"/>
              <a:r>
                <a:rPr kumimoji="1" lang="ja-JP" altLang="en-US" sz="1400" dirty="0" smtClean="0">
                  <a:solidFill>
                    <a:schemeClr val="accent6">
                      <a:lumMod val="50000"/>
                    </a:schemeClr>
                  </a:solidFill>
                  <a:latin typeface="ヒラギノ角ゴ ProN W3"/>
                  <a:ea typeface="ヒラギノ角ゴ ProN W3"/>
                  <a:cs typeface="ヒラギノ角ゴ ProN W3"/>
                </a:rPr>
                <a:t>テスト対象プログラム</a:t>
              </a:r>
            </a:p>
          </p:txBody>
        </p:sp>
        <p:sp>
          <p:nvSpPr>
            <p:cNvPr id="169" name="正方形/長方形 168"/>
            <p:cNvSpPr/>
            <p:nvPr/>
          </p:nvSpPr>
          <p:spPr>
            <a:xfrm>
              <a:off x="5477018" y="6228862"/>
              <a:ext cx="4193357" cy="500419"/>
            </a:xfrm>
            <a:prstGeom prst="rect">
              <a:avLst/>
            </a:prstGeom>
            <a:solidFill>
              <a:srgbClr val="2F5897"/>
            </a:solidFill>
            <a:ln w="28575" cmpd="sng">
              <a:solidFill>
                <a:srgbClr val="2F5897"/>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ja-JP" altLang="en-US" dirty="0" smtClean="0">
                  <a:solidFill>
                    <a:schemeClr val="bg1"/>
                  </a:solidFill>
                  <a:uFill>
                    <a:solidFill>
                      <a:srgbClr val="000090"/>
                    </a:solidFill>
                  </a:uFill>
                  <a:latin typeface="ヒラギノ角ゴ ProN W3"/>
                  <a:ea typeface="ヒラギノ角ゴ ProN W3"/>
                  <a:cs typeface="ヒラギノ角ゴ ProN W3"/>
                </a:rPr>
                <a:t>バグの検出や性能評価</a:t>
              </a:r>
            </a:p>
          </p:txBody>
        </p:sp>
        <p:sp>
          <p:nvSpPr>
            <p:cNvPr id="170" name="角丸四角形 169"/>
            <p:cNvSpPr/>
            <p:nvPr/>
          </p:nvSpPr>
          <p:spPr>
            <a:xfrm>
              <a:off x="8052759" y="4019406"/>
              <a:ext cx="1370647" cy="214703"/>
            </a:xfrm>
            <a:prstGeom prst="roundRect">
              <a:avLst/>
            </a:prstGeom>
            <a:noFill/>
            <a:ln w="28575" cmpd="sng">
              <a:solidFill>
                <a:srgbClr val="586064"/>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40" dirty="0">
                <a:solidFill>
                  <a:schemeClr val="tx1"/>
                </a:solidFill>
                <a:latin typeface="ヒラギノ丸ゴ ProN W4"/>
                <a:ea typeface="ヒラギノ丸ゴ ProN W4"/>
                <a:cs typeface="ヒラギノ丸ゴ ProN W4"/>
              </a:endParaRPr>
            </a:p>
          </p:txBody>
        </p:sp>
        <p:sp>
          <p:nvSpPr>
            <p:cNvPr id="172" name="角丸四角形 171"/>
            <p:cNvSpPr/>
            <p:nvPr/>
          </p:nvSpPr>
          <p:spPr>
            <a:xfrm>
              <a:off x="8052759" y="3380367"/>
              <a:ext cx="1370647" cy="214703"/>
            </a:xfrm>
            <a:prstGeom prst="roundRect">
              <a:avLst/>
            </a:prstGeom>
            <a:noFill/>
            <a:ln w="28575" cmpd="sng">
              <a:solidFill>
                <a:srgbClr val="586064"/>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40" dirty="0">
                <a:solidFill>
                  <a:schemeClr val="tx1"/>
                </a:solidFill>
                <a:latin typeface="ヒラギノ丸ゴ ProN W4"/>
                <a:ea typeface="ヒラギノ丸ゴ ProN W4"/>
                <a:cs typeface="ヒラギノ丸ゴ ProN W4"/>
              </a:endParaRPr>
            </a:p>
          </p:txBody>
        </p:sp>
      </p:grpSp>
    </p:spTree>
    <p:extLst>
      <p:ext uri="{BB962C8B-B14F-4D97-AF65-F5344CB8AC3E}">
        <p14:creationId xmlns:p14="http://schemas.microsoft.com/office/powerpoint/2010/main" val="16015880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コンテンツ プレースホルダー 1"/>
          <p:cNvSpPr>
            <a:spLocks noGrp="1"/>
          </p:cNvSpPr>
          <p:nvPr>
            <p:ph idx="1"/>
          </p:nvPr>
        </p:nvSpPr>
        <p:spPr>
          <a:xfrm>
            <a:off x="314095" y="1336758"/>
            <a:ext cx="9277815" cy="5384718"/>
          </a:xfrm>
        </p:spPr>
        <p:txBody>
          <a:bodyPr/>
          <a:lstStyle/>
          <a:p>
            <a:r>
              <a:rPr lang="ja-JP" altLang="en-US" sz="2400" dirty="0" smtClean="0"/>
              <a:t>対象プログラムとは別のクラスを作成し</a:t>
            </a:r>
            <a:r>
              <a:rPr lang="en-US" altLang="ja-JP" sz="2400" dirty="0" smtClean="0"/>
              <a:t>, </a:t>
            </a:r>
            <a:r>
              <a:rPr lang="ja-JP" altLang="en-US" sz="2400" dirty="0" smtClean="0"/>
              <a:t>テスト内容を記述</a:t>
            </a:r>
            <a:endParaRPr lang="en-US" altLang="ja-JP" sz="2400" dirty="0"/>
          </a:p>
          <a:p>
            <a:pPr lvl="1"/>
            <a:r>
              <a:rPr lang="ja-JP" altLang="en-US" sz="2000" dirty="0" smtClean="0"/>
              <a:t>テストドライバメソッド</a:t>
            </a:r>
            <a:endParaRPr lang="en-US" altLang="ja-JP" sz="2000" dirty="0" smtClean="0"/>
          </a:p>
          <a:p>
            <a:pPr lvl="2"/>
            <a:r>
              <a:rPr lang="ja-JP" altLang="en-US" sz="1800" dirty="0" smtClean="0"/>
              <a:t>対象プログラムの呼び出し</a:t>
            </a:r>
            <a:endParaRPr lang="en-US" altLang="ja-JP" sz="1800" dirty="0" smtClean="0"/>
          </a:p>
          <a:p>
            <a:pPr lvl="1"/>
            <a:r>
              <a:rPr kumimoji="1" lang="ja-JP" altLang="en-US" sz="2000" dirty="0" smtClean="0"/>
              <a:t>テストメソッド</a:t>
            </a:r>
            <a:endParaRPr kumimoji="1" lang="en-US" altLang="ja-JP" sz="2000" dirty="0" smtClean="0"/>
          </a:p>
          <a:p>
            <a:pPr lvl="2"/>
            <a:r>
              <a:rPr lang="ja-JP" altLang="en-US" sz="1800" dirty="0" smtClean="0"/>
              <a:t>実行ログ取得方法</a:t>
            </a:r>
            <a:endParaRPr lang="en-US" altLang="ja-JP" sz="1800" dirty="0" smtClean="0"/>
          </a:p>
          <a:p>
            <a:pPr lvl="2"/>
            <a:r>
              <a:rPr kumimoji="1" lang="ja-JP" altLang="en-US" sz="1800" dirty="0" smtClean="0"/>
              <a:t>実行ログ検証方法</a:t>
            </a:r>
            <a:endParaRPr kumimoji="1" lang="en-US" altLang="ja-JP" sz="1800" dirty="0" smtClean="0"/>
          </a:p>
        </p:txBody>
      </p:sp>
      <p:sp>
        <p:nvSpPr>
          <p:cNvPr id="4" name="スライド番号プレースホルダー 3"/>
          <p:cNvSpPr>
            <a:spLocks noGrp="1"/>
          </p:cNvSpPr>
          <p:nvPr>
            <p:ph type="sldNum" sz="quarter" idx="12"/>
          </p:nvPr>
        </p:nvSpPr>
        <p:spPr/>
        <p:txBody>
          <a:bodyPr/>
          <a:lstStyle/>
          <a:p>
            <a:fld id="{BA9B540C-44DA-4F69-89C9-7C84606640D3}" type="slidenum">
              <a:rPr lang="en-US" smtClean="0"/>
              <a:pPr/>
              <a:t>13</a:t>
            </a:fld>
            <a:endParaRPr lang="en-US" dirty="0"/>
          </a:p>
        </p:txBody>
      </p:sp>
      <p:sp>
        <p:nvSpPr>
          <p:cNvPr id="58" name="タイトル 3"/>
          <p:cNvSpPr>
            <a:spLocks noGrp="1"/>
          </p:cNvSpPr>
          <p:nvPr>
            <p:ph type="title"/>
          </p:nvPr>
        </p:nvSpPr>
        <p:spPr>
          <a:xfrm>
            <a:off x="314095" y="315003"/>
            <a:ext cx="9277815" cy="713746"/>
          </a:xfrm>
        </p:spPr>
        <p:txBody>
          <a:bodyPr/>
          <a:lstStyle/>
          <a:p>
            <a:r>
              <a:rPr kumimoji="1" lang="ja-JP" altLang="en-US" sz="3600" dirty="0" smtClean="0"/>
              <a:t>テストコードの記述方法</a:t>
            </a:r>
            <a:endParaRPr kumimoji="1" lang="ja-JP" altLang="en-US" sz="3600" dirty="0"/>
          </a:p>
        </p:txBody>
      </p:sp>
      <p:sp>
        <p:nvSpPr>
          <p:cNvPr id="2" name="フッター プレースホルダー 1"/>
          <p:cNvSpPr>
            <a:spLocks noGrp="1"/>
          </p:cNvSpPr>
          <p:nvPr>
            <p:ph type="ftr" sz="quarter" idx="11"/>
          </p:nvPr>
        </p:nvSpPr>
        <p:spPr/>
        <p:txBody>
          <a:bodyPr/>
          <a:lstStyle/>
          <a:p>
            <a:r>
              <a:rPr kumimoji="0" lang="en-US" smtClean="0"/>
              <a:t>Shumpei Hozumi</a:t>
            </a:r>
            <a:endParaRPr kumimoji="0" lang="en-US" dirty="0"/>
          </a:p>
        </p:txBody>
      </p:sp>
      <p:sp>
        <p:nvSpPr>
          <p:cNvPr id="8" name="正方形/長方形 7"/>
          <p:cNvSpPr/>
          <p:nvPr/>
        </p:nvSpPr>
        <p:spPr>
          <a:xfrm>
            <a:off x="4217550" y="1910743"/>
            <a:ext cx="5374360" cy="4409413"/>
          </a:xfrm>
          <a:prstGeom prst="rect">
            <a:avLst/>
          </a:prstGeom>
          <a:solidFill>
            <a:schemeClr val="bg1"/>
          </a:solidFill>
          <a:ln w="19050" cap="sq" cmpd="sng">
            <a:solidFill>
              <a:schemeClr val="tx2"/>
            </a:solidFill>
            <a:prstDash val="lg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110000"/>
              </a:lnSpc>
            </a:pPr>
            <a:r>
              <a:rPr kumimoji="1" lang="en-US" altLang="ja-JP" dirty="0">
                <a:solidFill>
                  <a:schemeClr val="accent5"/>
                </a:solidFill>
                <a:latin typeface="Consolas"/>
                <a:ea typeface="ヒラギノ丸ゴ ProN W4"/>
                <a:cs typeface="Consolas"/>
              </a:rPr>
              <a:t>@</a:t>
            </a:r>
            <a:r>
              <a:rPr kumimoji="1" lang="en-US" altLang="ja-JP" dirty="0" err="1">
                <a:solidFill>
                  <a:schemeClr val="accent5"/>
                </a:solidFill>
                <a:latin typeface="Consolas"/>
                <a:ea typeface="ヒラギノ丸ゴ ProN W4"/>
                <a:cs typeface="Consolas"/>
              </a:rPr>
              <a:t>RunWith</a:t>
            </a:r>
            <a:r>
              <a:rPr kumimoji="1" lang="en-US" altLang="ja-JP" dirty="0">
                <a:solidFill>
                  <a:schemeClr val="accent5"/>
                </a:solidFill>
                <a:latin typeface="Consolas"/>
                <a:ea typeface="ヒラギノ丸ゴ ProN W4"/>
                <a:cs typeface="Consolas"/>
              </a:rPr>
              <a:t>("</a:t>
            </a:r>
            <a:r>
              <a:rPr kumimoji="1" lang="en-US" altLang="ja-JP" dirty="0" err="1">
                <a:solidFill>
                  <a:schemeClr val="accent5"/>
                </a:solidFill>
                <a:latin typeface="Consolas"/>
                <a:ea typeface="ヒラギノ丸ゴ ProN W4"/>
                <a:cs typeface="Consolas"/>
              </a:rPr>
              <a:t>HUTestRunner.class</a:t>
            </a:r>
            <a:r>
              <a:rPr kumimoji="1" lang="en-US" altLang="ja-JP" dirty="0">
                <a:solidFill>
                  <a:schemeClr val="accent5"/>
                </a:solidFill>
                <a:latin typeface="Consolas"/>
                <a:ea typeface="ヒラギノ丸ゴ ProN W4"/>
                <a:cs typeface="Consolas"/>
              </a:rPr>
              <a:t>")</a:t>
            </a:r>
          </a:p>
          <a:p>
            <a:pPr>
              <a:lnSpc>
                <a:spcPct val="110000"/>
              </a:lnSpc>
            </a:pPr>
            <a:r>
              <a:rPr kumimoji="1" lang="en-US" altLang="ja-JP" dirty="0">
                <a:solidFill>
                  <a:srgbClr val="000000"/>
                </a:solidFill>
                <a:latin typeface="Consolas"/>
                <a:ea typeface="ヒラギノ丸ゴ ProN W4"/>
                <a:cs typeface="Consolas"/>
              </a:rPr>
              <a:t>public class </a:t>
            </a:r>
            <a:r>
              <a:rPr kumimoji="1" lang="en-US" altLang="ja-JP" dirty="0" err="1">
                <a:solidFill>
                  <a:srgbClr val="000000"/>
                </a:solidFill>
                <a:latin typeface="Consolas"/>
                <a:ea typeface="ヒラギノ丸ゴ ProN W4"/>
                <a:cs typeface="Consolas"/>
              </a:rPr>
              <a:t>GSTest</a:t>
            </a:r>
            <a:r>
              <a:rPr kumimoji="1" lang="en-US" altLang="ja-JP" dirty="0">
                <a:solidFill>
                  <a:srgbClr val="000000"/>
                </a:solidFill>
                <a:latin typeface="Consolas"/>
                <a:ea typeface="ヒラギノ丸ゴ ProN W4"/>
                <a:cs typeface="Consolas"/>
              </a:rPr>
              <a:t> {</a:t>
            </a:r>
          </a:p>
          <a:p>
            <a:pPr>
              <a:lnSpc>
                <a:spcPct val="110000"/>
              </a:lnSpc>
            </a:pPr>
            <a:endParaRPr kumimoji="1" lang="en-US" altLang="ja-JP" dirty="0" smtClean="0">
              <a:solidFill>
                <a:srgbClr val="000000"/>
              </a:solidFill>
              <a:latin typeface="Consolas"/>
              <a:ea typeface="ヒラギノ丸ゴ ProN W4"/>
              <a:cs typeface="Consolas"/>
            </a:endParaRPr>
          </a:p>
          <a:p>
            <a:pPr>
              <a:lnSpc>
                <a:spcPct val="110000"/>
              </a:lnSpc>
            </a:pPr>
            <a:r>
              <a:rPr kumimoji="1" lang="en-US" altLang="ja-JP" dirty="0" smtClean="0">
                <a:solidFill>
                  <a:srgbClr val="000000"/>
                </a:solidFill>
                <a:latin typeface="Consolas"/>
                <a:ea typeface="ヒラギノ丸ゴ ProN W4"/>
                <a:cs typeface="Consolas"/>
              </a:rPr>
              <a:t> </a:t>
            </a:r>
            <a:r>
              <a:rPr kumimoji="1" lang="en-US" altLang="ja-JP" dirty="0">
                <a:solidFill>
                  <a:srgbClr val="63891F"/>
                </a:solidFill>
                <a:latin typeface="Consolas"/>
                <a:ea typeface="ヒラギノ丸ゴ ProN W4"/>
                <a:cs typeface="Consolas"/>
              </a:rPr>
              <a:t>@</a:t>
            </a:r>
            <a:r>
              <a:rPr kumimoji="1" lang="en-US" altLang="ja-JP" dirty="0" err="1">
                <a:solidFill>
                  <a:srgbClr val="63891F"/>
                </a:solidFill>
                <a:latin typeface="Consolas"/>
                <a:ea typeface="ヒラギノ丸ゴ ProN W4"/>
                <a:cs typeface="Consolas"/>
              </a:rPr>
              <a:t>HUBeforeClass</a:t>
            </a:r>
            <a:endParaRPr kumimoji="1" lang="en-US" altLang="ja-JP" dirty="0">
              <a:solidFill>
                <a:srgbClr val="63891F"/>
              </a:solidFill>
              <a:latin typeface="Consolas"/>
              <a:ea typeface="ヒラギノ丸ゴ ProN W4"/>
              <a:cs typeface="Consolas"/>
            </a:endParaRPr>
          </a:p>
          <a:p>
            <a:pPr>
              <a:lnSpc>
                <a:spcPct val="110000"/>
              </a:lnSpc>
            </a:pPr>
            <a:r>
              <a:rPr kumimoji="1" lang="en-US" altLang="ja-JP" dirty="0">
                <a:solidFill>
                  <a:srgbClr val="000000"/>
                </a:solidFill>
                <a:latin typeface="Consolas"/>
                <a:ea typeface="ヒラギノ丸ゴ ProN W4"/>
                <a:cs typeface="Consolas"/>
              </a:rPr>
              <a:t> public static void d</a:t>
            </a:r>
            <a:r>
              <a:rPr kumimoji="1" lang="en-US" altLang="ja-JP" dirty="0" smtClean="0">
                <a:solidFill>
                  <a:srgbClr val="000000"/>
                </a:solidFill>
                <a:latin typeface="Consolas"/>
                <a:ea typeface="ヒラギノ丸ゴ ProN W4"/>
                <a:cs typeface="Consolas"/>
              </a:rPr>
              <a:t>river</a:t>
            </a:r>
            <a:r>
              <a:rPr kumimoji="1" lang="en-US" altLang="ja-JP" dirty="0">
                <a:solidFill>
                  <a:srgbClr val="000000"/>
                </a:solidFill>
                <a:latin typeface="Consolas"/>
                <a:ea typeface="ヒラギノ丸ゴ ProN W4"/>
                <a:cs typeface="Consolas"/>
              </a:rPr>
              <a:t>(</a:t>
            </a:r>
            <a:r>
              <a:rPr kumimoji="1" lang="en-US" altLang="ja-JP" dirty="0" smtClean="0">
                <a:solidFill>
                  <a:srgbClr val="000000"/>
                </a:solidFill>
                <a:latin typeface="Consolas"/>
                <a:ea typeface="ヒラギノ丸ゴ ProN W4"/>
                <a:cs typeface="Consolas"/>
              </a:rPr>
              <a:t>) {</a:t>
            </a:r>
          </a:p>
          <a:p>
            <a:pPr>
              <a:lnSpc>
                <a:spcPct val="110000"/>
              </a:lnSpc>
            </a:pPr>
            <a:r>
              <a:rPr kumimoji="1" lang="en-US" altLang="ja-JP" dirty="0" smtClean="0">
                <a:solidFill>
                  <a:srgbClr val="000000"/>
                </a:solidFill>
                <a:latin typeface="Consolas"/>
                <a:ea typeface="ヒラギノ丸ゴ ProN W4"/>
                <a:cs typeface="Consolas"/>
              </a:rPr>
              <a:t> </a:t>
            </a:r>
            <a:r>
              <a:rPr kumimoji="1" lang="en-US" altLang="ja-JP" dirty="0">
                <a:solidFill>
                  <a:srgbClr val="000000"/>
                </a:solidFill>
                <a:latin typeface="Consolas"/>
                <a:ea typeface="ヒラギノ丸ゴ ProN W4"/>
                <a:cs typeface="Consolas"/>
              </a:rPr>
              <a:t> </a:t>
            </a:r>
            <a:r>
              <a:rPr kumimoji="1" lang="en-US" altLang="ja-JP" dirty="0" smtClean="0">
                <a:solidFill>
                  <a:srgbClr val="000000"/>
                </a:solidFill>
                <a:latin typeface="Consolas"/>
                <a:ea typeface="ヒラギノ丸ゴ ProN W4"/>
                <a:cs typeface="Consolas"/>
              </a:rPr>
              <a:t>new </a:t>
            </a:r>
            <a:r>
              <a:rPr kumimoji="1" lang="en-US" altLang="ja-JP" dirty="0" err="1" smtClean="0">
                <a:solidFill>
                  <a:srgbClr val="000000"/>
                </a:solidFill>
                <a:latin typeface="Consolas"/>
                <a:ea typeface="ヒラギノ丸ゴ ProN W4"/>
                <a:cs typeface="Consolas"/>
              </a:rPr>
              <a:t>OptimizedGS</a:t>
            </a:r>
            <a:r>
              <a:rPr kumimoji="1" lang="en-US" altLang="ja-JP" dirty="0" smtClean="0">
                <a:solidFill>
                  <a:srgbClr val="000000"/>
                </a:solidFill>
                <a:latin typeface="Consolas"/>
                <a:ea typeface="ヒラギノ丸ゴ ProN W4"/>
                <a:cs typeface="Consolas"/>
              </a:rPr>
              <a:t>().</a:t>
            </a:r>
            <a:r>
              <a:rPr kumimoji="1" lang="en-US" altLang="ja-JP" dirty="0" err="1" smtClean="0">
                <a:solidFill>
                  <a:srgbClr val="000000"/>
                </a:solidFill>
                <a:latin typeface="Consolas"/>
                <a:ea typeface="ヒラギノ丸ゴ ProN W4"/>
                <a:cs typeface="Consolas"/>
              </a:rPr>
              <a:t>calc</a:t>
            </a:r>
            <a:r>
              <a:rPr kumimoji="1" lang="en-US" altLang="ja-JP" dirty="0" smtClean="0">
                <a:solidFill>
                  <a:srgbClr val="000000"/>
                </a:solidFill>
                <a:latin typeface="Consolas"/>
                <a:ea typeface="ヒラギノ丸ゴ ProN W4"/>
                <a:cs typeface="Consolas"/>
              </a:rPr>
              <a:t>(..);</a:t>
            </a:r>
            <a:endParaRPr kumimoji="1" lang="en-US" altLang="ja-JP" dirty="0">
              <a:solidFill>
                <a:srgbClr val="000000"/>
              </a:solidFill>
              <a:latin typeface="Consolas"/>
              <a:ea typeface="ヒラギノ丸ゴ ProN W4"/>
              <a:cs typeface="Consolas"/>
            </a:endParaRPr>
          </a:p>
          <a:p>
            <a:pPr>
              <a:lnSpc>
                <a:spcPct val="110000"/>
              </a:lnSpc>
            </a:pPr>
            <a:r>
              <a:rPr kumimoji="1" lang="en-US" altLang="ja-JP" dirty="0" smtClean="0">
                <a:solidFill>
                  <a:srgbClr val="000000"/>
                </a:solidFill>
                <a:latin typeface="Consolas"/>
                <a:ea typeface="ヒラギノ丸ゴ ProN W4"/>
                <a:cs typeface="Consolas"/>
              </a:rPr>
              <a:t> }</a:t>
            </a:r>
          </a:p>
          <a:p>
            <a:pPr>
              <a:lnSpc>
                <a:spcPct val="110000"/>
              </a:lnSpc>
            </a:pPr>
            <a:endParaRPr kumimoji="1" lang="en-US" altLang="ja-JP" dirty="0">
              <a:solidFill>
                <a:srgbClr val="000000"/>
              </a:solidFill>
              <a:latin typeface="Consolas"/>
              <a:ea typeface="ヒラギノ丸ゴ ProN W4"/>
              <a:cs typeface="Consolas"/>
            </a:endParaRPr>
          </a:p>
          <a:p>
            <a:pPr>
              <a:lnSpc>
                <a:spcPct val="110000"/>
              </a:lnSpc>
            </a:pPr>
            <a:r>
              <a:rPr kumimoji="1" lang="en-US" altLang="ja-JP" dirty="0">
                <a:solidFill>
                  <a:srgbClr val="000000"/>
                </a:solidFill>
                <a:latin typeface="Consolas"/>
                <a:ea typeface="ヒラギノ丸ゴ ProN W4"/>
                <a:cs typeface="Consolas"/>
              </a:rPr>
              <a:t> </a:t>
            </a:r>
            <a:r>
              <a:rPr kumimoji="1" lang="en-US" altLang="ja-JP" dirty="0">
                <a:solidFill>
                  <a:srgbClr val="63891F"/>
                </a:solidFill>
                <a:latin typeface="Consolas"/>
                <a:ea typeface="ヒラギノ丸ゴ ProN W4"/>
                <a:cs typeface="Consolas"/>
              </a:rPr>
              <a:t>@</a:t>
            </a:r>
            <a:r>
              <a:rPr kumimoji="1" lang="en-US" altLang="ja-JP" dirty="0" err="1">
                <a:solidFill>
                  <a:srgbClr val="63891F"/>
                </a:solidFill>
                <a:latin typeface="Consolas"/>
                <a:ea typeface="ヒラギノ丸ゴ ProN W4"/>
                <a:cs typeface="Consolas"/>
              </a:rPr>
              <a:t>HUTest</a:t>
            </a:r>
            <a:endParaRPr kumimoji="1" lang="en-US" altLang="ja-JP" dirty="0">
              <a:solidFill>
                <a:srgbClr val="63891F"/>
              </a:solidFill>
              <a:latin typeface="Consolas"/>
              <a:ea typeface="ヒラギノ丸ゴ ProN W4"/>
              <a:cs typeface="Consolas"/>
            </a:endParaRPr>
          </a:p>
          <a:p>
            <a:pPr>
              <a:lnSpc>
                <a:spcPct val="110000"/>
              </a:lnSpc>
            </a:pPr>
            <a:r>
              <a:rPr kumimoji="1" lang="en-US" altLang="ja-JP" dirty="0">
                <a:solidFill>
                  <a:srgbClr val="000000"/>
                </a:solidFill>
                <a:latin typeface="Consolas"/>
                <a:ea typeface="ヒラギノ丸ゴ ProN W4"/>
                <a:cs typeface="Consolas"/>
              </a:rPr>
              <a:t> public void </a:t>
            </a:r>
            <a:r>
              <a:rPr kumimoji="1" lang="en-US" altLang="ja-JP" dirty="0" err="1">
                <a:solidFill>
                  <a:srgbClr val="000000"/>
                </a:solidFill>
                <a:latin typeface="Consolas"/>
                <a:ea typeface="ヒラギノ丸ゴ ProN W4"/>
                <a:cs typeface="Consolas"/>
              </a:rPr>
              <a:t>kernelTest</a:t>
            </a:r>
            <a:r>
              <a:rPr kumimoji="1" lang="en-US" altLang="ja-JP" dirty="0" smtClean="0">
                <a:solidFill>
                  <a:srgbClr val="000000"/>
                </a:solidFill>
                <a:latin typeface="Consolas"/>
                <a:ea typeface="ヒラギノ丸ゴ ProN W4"/>
                <a:cs typeface="Consolas"/>
              </a:rPr>
              <a:t>(</a:t>
            </a:r>
          </a:p>
          <a:p>
            <a:pPr>
              <a:lnSpc>
                <a:spcPct val="110000"/>
              </a:lnSpc>
            </a:pPr>
            <a:r>
              <a:rPr kumimoji="1" lang="en-US" altLang="ja-JP" dirty="0">
                <a:solidFill>
                  <a:srgbClr val="000000"/>
                </a:solidFill>
                <a:latin typeface="Consolas"/>
                <a:ea typeface="ヒラギノ丸ゴ ProN W4"/>
                <a:cs typeface="Consolas"/>
              </a:rPr>
              <a:t> </a:t>
            </a:r>
            <a:r>
              <a:rPr kumimoji="1" lang="en-US" altLang="ja-JP" dirty="0" smtClean="0">
                <a:solidFill>
                  <a:srgbClr val="000000"/>
                </a:solidFill>
                <a:latin typeface="Consolas"/>
                <a:ea typeface="ヒラギノ丸ゴ ProN W4"/>
                <a:cs typeface="Consolas"/>
              </a:rPr>
              <a:t> </a:t>
            </a:r>
            <a:r>
              <a:rPr kumimoji="1" lang="en-US" altLang="ja-JP" dirty="0" smtClean="0">
                <a:solidFill>
                  <a:srgbClr val="63891F"/>
                </a:solidFill>
                <a:latin typeface="Consolas"/>
                <a:ea typeface="ヒラギノ丸ゴ ProN W4"/>
                <a:cs typeface="Consolas"/>
              </a:rPr>
              <a:t>@</a:t>
            </a:r>
            <a:r>
              <a:rPr kumimoji="1" lang="en-US" altLang="ja-JP" dirty="0" err="1" smtClean="0">
                <a:solidFill>
                  <a:srgbClr val="63891F"/>
                </a:solidFill>
                <a:latin typeface="Consolas"/>
                <a:ea typeface="ヒラギノ丸ゴ ProN W4"/>
                <a:cs typeface="Consolas"/>
              </a:rPr>
              <a:t>HUSet</a:t>
            </a:r>
            <a:r>
              <a:rPr kumimoji="1" lang="en-US" altLang="ja-JP" dirty="0" smtClean="0">
                <a:solidFill>
                  <a:srgbClr val="000000"/>
                </a:solidFill>
                <a:latin typeface="Consolas"/>
                <a:ea typeface="ヒラギノ丸ゴ ProN W4"/>
                <a:cs typeface="Consolas"/>
              </a:rPr>
              <a:t>(/* </a:t>
            </a:r>
            <a:r>
              <a:rPr kumimoji="1" lang="ja-JP" altLang="en-US" dirty="0" smtClean="0">
                <a:solidFill>
                  <a:srgbClr val="000000"/>
                </a:solidFill>
                <a:latin typeface="Consolas"/>
                <a:ea typeface="ヒラギノ丸ゴ ProN W4"/>
                <a:cs typeface="Consolas"/>
              </a:rPr>
              <a:t>取得方法</a:t>
            </a:r>
            <a:r>
              <a:rPr kumimoji="1" lang="en-US" altLang="ja-JP" dirty="0" smtClean="0">
                <a:solidFill>
                  <a:srgbClr val="000000"/>
                </a:solidFill>
                <a:latin typeface="Consolas"/>
                <a:ea typeface="ヒラギノ丸ゴ ProN W4"/>
                <a:cs typeface="Consolas"/>
              </a:rPr>
              <a:t> */) </a:t>
            </a:r>
            <a:r>
              <a:rPr kumimoji="1" lang="en-US" altLang="ja-JP" dirty="0" err="1" smtClean="0">
                <a:solidFill>
                  <a:srgbClr val="000000"/>
                </a:solidFill>
                <a:latin typeface="Consolas"/>
                <a:ea typeface="ヒラギノ丸ゴ ProN W4"/>
                <a:cs typeface="Consolas"/>
              </a:rPr>
              <a:t>HUSet</a:t>
            </a:r>
            <a:r>
              <a:rPr kumimoji="1" lang="en-US" altLang="ja-JP" dirty="0" smtClean="0">
                <a:solidFill>
                  <a:srgbClr val="000000"/>
                </a:solidFill>
                <a:latin typeface="Consolas"/>
                <a:ea typeface="ヒラギノ丸ゴ ProN W4"/>
                <a:cs typeface="Consolas"/>
              </a:rPr>
              <a:t> </a:t>
            </a:r>
            <a:r>
              <a:rPr kumimoji="1" lang="en-US" altLang="ja-JP" dirty="0" err="1" smtClean="0">
                <a:solidFill>
                  <a:srgbClr val="000000"/>
                </a:solidFill>
                <a:latin typeface="Consolas"/>
                <a:ea typeface="ヒラギノ丸ゴ ProN W4"/>
                <a:cs typeface="Consolas"/>
              </a:rPr>
              <a:t>calcArea</a:t>
            </a:r>
            <a:r>
              <a:rPr kumimoji="1" lang="en-US" altLang="ja-JP" dirty="0" smtClean="0">
                <a:solidFill>
                  <a:srgbClr val="000000"/>
                </a:solidFill>
                <a:latin typeface="Consolas"/>
                <a:ea typeface="ヒラギノ丸ゴ ProN W4"/>
                <a:cs typeface="Consolas"/>
              </a:rPr>
              <a:t>){</a:t>
            </a:r>
          </a:p>
          <a:p>
            <a:pPr>
              <a:lnSpc>
                <a:spcPct val="110000"/>
              </a:lnSpc>
            </a:pPr>
            <a:r>
              <a:rPr kumimoji="1" lang="en-US" altLang="ja-JP" dirty="0" smtClean="0">
                <a:solidFill>
                  <a:srgbClr val="000000"/>
                </a:solidFill>
                <a:latin typeface="Consolas"/>
                <a:ea typeface="ヒラギノ丸ゴ ProN W4"/>
                <a:cs typeface="Consolas"/>
              </a:rPr>
              <a:t>   /* </a:t>
            </a:r>
            <a:r>
              <a:rPr kumimoji="1" lang="ja-JP" altLang="en-US" dirty="0" smtClean="0">
                <a:solidFill>
                  <a:srgbClr val="000000"/>
                </a:solidFill>
                <a:latin typeface="Consolas"/>
                <a:ea typeface="ヒラギノ丸ゴ ProN W4"/>
                <a:cs typeface="Consolas"/>
              </a:rPr>
              <a:t>検証方法</a:t>
            </a:r>
            <a:r>
              <a:rPr kumimoji="1" lang="en-US" altLang="ja-JP" dirty="0" smtClean="0">
                <a:solidFill>
                  <a:srgbClr val="000000"/>
                </a:solidFill>
                <a:latin typeface="Consolas"/>
                <a:ea typeface="ヒラギノ丸ゴ ProN W4"/>
                <a:cs typeface="Consolas"/>
              </a:rPr>
              <a:t> */</a:t>
            </a:r>
          </a:p>
          <a:p>
            <a:pPr>
              <a:lnSpc>
                <a:spcPct val="110000"/>
              </a:lnSpc>
            </a:pPr>
            <a:r>
              <a:rPr kumimoji="1" lang="en-US" altLang="ja-JP" dirty="0">
                <a:solidFill>
                  <a:srgbClr val="000000"/>
                </a:solidFill>
                <a:latin typeface="Consolas"/>
                <a:ea typeface="ヒラギノ丸ゴ ProN W4"/>
                <a:cs typeface="Consolas"/>
              </a:rPr>
              <a:t> </a:t>
            </a:r>
            <a:r>
              <a:rPr kumimoji="1" lang="en-US" altLang="ja-JP" dirty="0" smtClean="0">
                <a:solidFill>
                  <a:srgbClr val="000000"/>
                </a:solidFill>
                <a:latin typeface="Consolas"/>
                <a:ea typeface="ヒラギノ丸ゴ ProN W4"/>
                <a:cs typeface="Consolas"/>
              </a:rPr>
              <a:t>}</a:t>
            </a:r>
          </a:p>
          <a:p>
            <a:pPr>
              <a:lnSpc>
                <a:spcPct val="110000"/>
              </a:lnSpc>
            </a:pPr>
            <a:r>
              <a:rPr kumimoji="1" lang="en-US" altLang="ja-JP" dirty="0" smtClean="0">
                <a:solidFill>
                  <a:srgbClr val="000000"/>
                </a:solidFill>
                <a:latin typeface="Consolas"/>
                <a:ea typeface="ヒラギノ丸ゴ ProN W4"/>
                <a:cs typeface="Consolas"/>
              </a:rPr>
              <a:t>}</a:t>
            </a:r>
            <a:endParaRPr kumimoji="1" lang="en-US" altLang="ja-JP" dirty="0">
              <a:solidFill>
                <a:srgbClr val="000000"/>
              </a:solidFill>
              <a:latin typeface="Consolas"/>
              <a:ea typeface="ヒラギノ丸ゴ ProN W4"/>
              <a:cs typeface="Consolas"/>
            </a:endParaRPr>
          </a:p>
        </p:txBody>
      </p:sp>
    </p:spTree>
    <p:extLst>
      <p:ext uri="{BB962C8B-B14F-4D97-AF65-F5344CB8AC3E}">
        <p14:creationId xmlns:p14="http://schemas.microsoft.com/office/powerpoint/2010/main" val="403347992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BA9B540C-44DA-4F69-89C9-7C84606640D3}" type="slidenum">
              <a:rPr lang="en-US" smtClean="0"/>
              <a:pPr/>
              <a:t>14</a:t>
            </a:fld>
            <a:endParaRPr lang="en-US" dirty="0"/>
          </a:p>
        </p:txBody>
      </p:sp>
      <p:sp>
        <p:nvSpPr>
          <p:cNvPr id="4" name="タイトル 3"/>
          <p:cNvSpPr>
            <a:spLocks noGrp="1"/>
          </p:cNvSpPr>
          <p:nvPr>
            <p:ph type="title"/>
          </p:nvPr>
        </p:nvSpPr>
        <p:spPr/>
        <p:txBody>
          <a:bodyPr/>
          <a:lstStyle/>
          <a:p>
            <a:r>
              <a:rPr kumimoji="1" lang="ja-JP" altLang="en-US" sz="3600" dirty="0" smtClean="0"/>
              <a:t>実行ログの取得方法の記述</a:t>
            </a:r>
            <a:endParaRPr kumimoji="1" lang="ja-JP" altLang="en-US" sz="3600" dirty="0"/>
          </a:p>
        </p:txBody>
      </p:sp>
      <p:sp>
        <p:nvSpPr>
          <p:cNvPr id="5" name="フッター プレースホルダー 4"/>
          <p:cNvSpPr>
            <a:spLocks noGrp="1"/>
          </p:cNvSpPr>
          <p:nvPr>
            <p:ph type="ftr" sz="quarter" idx="11"/>
          </p:nvPr>
        </p:nvSpPr>
        <p:spPr/>
        <p:txBody>
          <a:bodyPr/>
          <a:lstStyle/>
          <a:p>
            <a:r>
              <a:rPr lang="en-US" smtClean="0"/>
              <a:t>Shumpei Hozumi</a:t>
            </a:r>
            <a:endParaRPr lang="en-US" dirty="0"/>
          </a:p>
        </p:txBody>
      </p:sp>
      <p:sp>
        <p:nvSpPr>
          <p:cNvPr id="33" name="正方形/長方形 32"/>
          <p:cNvSpPr/>
          <p:nvPr/>
        </p:nvSpPr>
        <p:spPr>
          <a:xfrm>
            <a:off x="842060" y="3388843"/>
            <a:ext cx="7593039" cy="646331"/>
          </a:xfrm>
          <a:prstGeom prst="rect">
            <a:avLst/>
          </a:prstGeom>
          <a:solidFill>
            <a:srgbClr val="FFFFFF"/>
          </a:solidFill>
          <a:ln w="28575"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35" name="正方形/長方形 34"/>
          <p:cNvSpPr/>
          <p:nvPr/>
        </p:nvSpPr>
        <p:spPr>
          <a:xfrm>
            <a:off x="842060" y="4717983"/>
            <a:ext cx="7593039" cy="369332"/>
          </a:xfrm>
          <a:prstGeom prst="rect">
            <a:avLst/>
          </a:prstGeom>
          <a:solidFill>
            <a:srgbClr val="FFFFFF"/>
          </a:solidFill>
          <a:ln w="28575"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36" name="正方形/長方形 35"/>
          <p:cNvSpPr/>
          <p:nvPr/>
        </p:nvSpPr>
        <p:spPr>
          <a:xfrm>
            <a:off x="842061" y="5271981"/>
            <a:ext cx="7593039" cy="369332"/>
          </a:xfrm>
          <a:prstGeom prst="rect">
            <a:avLst/>
          </a:prstGeom>
          <a:solidFill>
            <a:srgbClr val="FFFFFF"/>
          </a:solidFill>
          <a:ln w="28575"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28" name="テキスト ボックス 27"/>
          <p:cNvSpPr txBox="1"/>
          <p:nvPr/>
        </p:nvSpPr>
        <p:spPr>
          <a:xfrm>
            <a:off x="842061" y="2197487"/>
            <a:ext cx="7024786" cy="369332"/>
          </a:xfrm>
          <a:prstGeom prst="rect">
            <a:avLst/>
          </a:prstGeom>
          <a:noFill/>
          <a:ln w="12700" cmpd="sng">
            <a:noFill/>
            <a:prstDash val="lgDash"/>
          </a:ln>
        </p:spPr>
        <p:txBody>
          <a:bodyPr wrap="square" rtlCol="0">
            <a:spAutoFit/>
          </a:bodyPr>
          <a:lstStyle/>
          <a:p>
            <a:r>
              <a:rPr kumimoji="1" lang="en-US" altLang="ja-JP" dirty="0" smtClean="0">
                <a:latin typeface="Consolas"/>
                <a:ea typeface="ヒラギノ丸ゴ ProN W4"/>
                <a:cs typeface="Consolas"/>
              </a:rPr>
              <a:t>{(</a:t>
            </a:r>
            <a:r>
              <a:rPr kumimoji="1" lang="en-US" altLang="ja-JP" dirty="0" err="1" smtClean="0">
                <a:latin typeface="Consolas"/>
                <a:ea typeface="ヒラギノ丸ゴ ProN W4"/>
                <a:cs typeface="Consolas"/>
              </a:rPr>
              <a:t>i,j,k</a:t>
            </a:r>
            <a:r>
              <a:rPr kumimoji="1" lang="en-US" altLang="ja-JP" dirty="0" smtClean="0">
                <a:latin typeface="Consolas"/>
                <a:ea typeface="ヒラギノ丸ゴ ProN W4"/>
                <a:cs typeface="Consolas"/>
              </a:rPr>
              <a:t>) | call(void kernel(</a:t>
            </a:r>
            <a:r>
              <a:rPr kumimoji="1" lang="en-US" altLang="ja-JP" dirty="0" err="1" smtClean="0">
                <a:latin typeface="Consolas"/>
                <a:ea typeface="ヒラギノ丸ゴ ProN W4"/>
                <a:cs typeface="Consolas"/>
              </a:rPr>
              <a:t>int</a:t>
            </a:r>
            <a:r>
              <a:rPr kumimoji="1" lang="en-US" altLang="ja-JP" dirty="0" smtClean="0">
                <a:latin typeface="Consolas"/>
                <a:ea typeface="ヒラギノ丸ゴ ProN W4"/>
                <a:cs typeface="Consolas"/>
              </a:rPr>
              <a:t> </a:t>
            </a:r>
            <a:r>
              <a:rPr kumimoji="1" lang="en-US" altLang="ja-JP" dirty="0" err="1" smtClean="0">
                <a:latin typeface="Consolas"/>
                <a:ea typeface="ヒラギノ丸ゴ ProN W4"/>
                <a:cs typeface="Consolas"/>
              </a:rPr>
              <a:t>i</a:t>
            </a:r>
            <a:r>
              <a:rPr kumimoji="1" lang="en-US" altLang="ja-JP" dirty="0" smtClean="0">
                <a:latin typeface="Consolas"/>
                <a:ea typeface="ヒラギノ丸ゴ ProN W4"/>
                <a:cs typeface="Consolas"/>
              </a:rPr>
              <a:t>, </a:t>
            </a:r>
            <a:r>
              <a:rPr kumimoji="1" lang="en-US" altLang="ja-JP" dirty="0" err="1" smtClean="0">
                <a:latin typeface="Consolas"/>
                <a:ea typeface="ヒラギノ丸ゴ ProN W4"/>
                <a:cs typeface="Consolas"/>
              </a:rPr>
              <a:t>int</a:t>
            </a:r>
            <a:r>
              <a:rPr kumimoji="1" lang="en-US" altLang="ja-JP" dirty="0" smtClean="0">
                <a:latin typeface="Consolas"/>
                <a:ea typeface="ヒラギノ丸ゴ ProN W4"/>
                <a:cs typeface="Consolas"/>
              </a:rPr>
              <a:t> j, </a:t>
            </a:r>
            <a:r>
              <a:rPr kumimoji="1" lang="en-US" altLang="ja-JP" dirty="0" err="1" smtClean="0">
                <a:latin typeface="Consolas"/>
                <a:ea typeface="ヒラギノ丸ゴ ProN W4"/>
                <a:cs typeface="Consolas"/>
              </a:rPr>
              <a:t>int</a:t>
            </a:r>
            <a:r>
              <a:rPr kumimoji="1" lang="en-US" altLang="ja-JP" dirty="0" smtClean="0">
                <a:latin typeface="Consolas"/>
                <a:ea typeface="ヒラギノ丸ゴ ProN W4"/>
                <a:cs typeface="Consolas"/>
              </a:rPr>
              <a:t> k))}</a:t>
            </a:r>
          </a:p>
        </p:txBody>
      </p:sp>
      <p:sp>
        <p:nvSpPr>
          <p:cNvPr id="31" name="テキスト ボックス 30"/>
          <p:cNvSpPr txBox="1"/>
          <p:nvPr/>
        </p:nvSpPr>
        <p:spPr>
          <a:xfrm>
            <a:off x="842061" y="3384786"/>
            <a:ext cx="7278471" cy="646331"/>
          </a:xfrm>
          <a:prstGeom prst="rect">
            <a:avLst/>
          </a:prstGeom>
          <a:noFill/>
          <a:ln>
            <a:noFill/>
          </a:ln>
        </p:spPr>
        <p:txBody>
          <a:bodyPr wrap="square" rtlCol="0">
            <a:spAutoFit/>
          </a:bodyPr>
          <a:lstStyle/>
          <a:p>
            <a:r>
              <a:rPr kumimoji="1" lang="en-US" altLang="ja-JP" dirty="0" smtClean="0">
                <a:latin typeface="Consolas"/>
                <a:ea typeface="ヒラギノ丸ゴ ProN W4"/>
                <a:cs typeface="Consolas"/>
              </a:rPr>
              <a:t>{(</a:t>
            </a:r>
            <a:r>
              <a:rPr kumimoji="1" lang="en-US" altLang="ja-JP" dirty="0" err="1" smtClean="0">
                <a:latin typeface="Consolas"/>
                <a:ea typeface="ヒラギノ丸ゴ ProN W4"/>
                <a:cs typeface="Consolas"/>
              </a:rPr>
              <a:t>i,j,k</a:t>
            </a:r>
            <a:r>
              <a:rPr kumimoji="1" lang="en-US" altLang="ja-JP" dirty="0" smtClean="0">
                <a:latin typeface="Consolas"/>
                <a:ea typeface="ヒラギノ丸ゴ ProN W4"/>
                <a:cs typeface="Consolas"/>
              </a:rPr>
              <a:t>) | call(void kernel(</a:t>
            </a:r>
            <a:r>
              <a:rPr kumimoji="1" lang="en-US" altLang="ja-JP" dirty="0" err="1" smtClean="0">
                <a:latin typeface="Consolas"/>
                <a:ea typeface="ヒラギノ丸ゴ ProN W4"/>
                <a:cs typeface="Consolas"/>
              </a:rPr>
              <a:t>int</a:t>
            </a:r>
            <a:r>
              <a:rPr kumimoji="1" lang="en-US" altLang="ja-JP" dirty="0" smtClean="0">
                <a:latin typeface="Consolas"/>
                <a:ea typeface="ヒラギノ丸ゴ ProN W4"/>
                <a:cs typeface="Consolas"/>
              </a:rPr>
              <a:t> </a:t>
            </a:r>
            <a:r>
              <a:rPr kumimoji="1" lang="en-US" altLang="ja-JP" dirty="0" err="1" smtClean="0">
                <a:latin typeface="Consolas"/>
                <a:ea typeface="ヒラギノ丸ゴ ProN W4"/>
                <a:cs typeface="Consolas"/>
              </a:rPr>
              <a:t>i</a:t>
            </a:r>
            <a:r>
              <a:rPr kumimoji="1" lang="en-US" altLang="ja-JP" dirty="0" smtClean="0">
                <a:latin typeface="Consolas"/>
                <a:ea typeface="ヒラギノ丸ゴ ProN W4"/>
                <a:cs typeface="Consolas"/>
              </a:rPr>
              <a:t>, </a:t>
            </a:r>
            <a:r>
              <a:rPr kumimoji="1" lang="en-US" altLang="ja-JP" dirty="0" err="1" smtClean="0">
                <a:latin typeface="Consolas"/>
                <a:ea typeface="ヒラギノ丸ゴ ProN W4"/>
                <a:cs typeface="Consolas"/>
              </a:rPr>
              <a:t>int</a:t>
            </a:r>
            <a:r>
              <a:rPr kumimoji="1" lang="en-US" altLang="ja-JP" dirty="0" smtClean="0">
                <a:latin typeface="Consolas"/>
                <a:ea typeface="ヒラギノ丸ゴ ProN W4"/>
                <a:cs typeface="Consolas"/>
              </a:rPr>
              <a:t> j, </a:t>
            </a:r>
            <a:r>
              <a:rPr kumimoji="1" lang="en-US" altLang="ja-JP" dirty="0" err="1" smtClean="0">
                <a:latin typeface="Consolas"/>
                <a:ea typeface="ヒラギノ丸ゴ ProN W4"/>
                <a:cs typeface="Consolas"/>
              </a:rPr>
              <a:t>int</a:t>
            </a:r>
            <a:r>
              <a:rPr kumimoji="1" lang="en-US" altLang="ja-JP" dirty="0" smtClean="0">
                <a:latin typeface="Consolas"/>
                <a:ea typeface="ヒラギノ丸ゴ ProN W4"/>
                <a:cs typeface="Consolas"/>
              </a:rPr>
              <a:t> k)) &amp;&amp; </a:t>
            </a:r>
          </a:p>
          <a:p>
            <a:r>
              <a:rPr kumimoji="1" lang="en-US" altLang="ja-JP" dirty="0">
                <a:latin typeface="Consolas"/>
                <a:ea typeface="ヒラギノ丸ゴ ProN W4"/>
                <a:cs typeface="Consolas"/>
              </a:rPr>
              <a:t> </a:t>
            </a:r>
            <a:r>
              <a:rPr kumimoji="1" lang="en-US" altLang="ja-JP" dirty="0" smtClean="0">
                <a:latin typeface="Consolas"/>
                <a:ea typeface="ヒラギノ丸ゴ ProN W4"/>
                <a:cs typeface="Consolas"/>
              </a:rPr>
              <a:t>          </a:t>
            </a:r>
            <a:r>
              <a:rPr kumimoji="1" lang="en-US" altLang="ja-JP" dirty="0" err="1" smtClean="0">
                <a:solidFill>
                  <a:schemeClr val="accent5"/>
                </a:solidFill>
                <a:latin typeface="Consolas"/>
                <a:ea typeface="ヒラギノ丸ゴ ProN W4"/>
                <a:cs typeface="Consolas"/>
              </a:rPr>
              <a:t>cflow</a:t>
            </a:r>
            <a:r>
              <a:rPr kumimoji="1" lang="en-US" altLang="ja-JP" dirty="0" smtClean="0">
                <a:latin typeface="Consolas"/>
                <a:ea typeface="ヒラギノ丸ゴ ProN W4"/>
                <a:cs typeface="Consolas"/>
              </a:rPr>
              <a:t>(call(void </a:t>
            </a:r>
            <a:r>
              <a:rPr kumimoji="1" lang="en-US" altLang="ja-JP" dirty="0" err="1" smtClean="0">
                <a:latin typeface="Consolas"/>
                <a:ea typeface="ヒラギノ丸ゴ ProN W4"/>
                <a:cs typeface="Consolas"/>
              </a:rPr>
              <a:t>gemm</a:t>
            </a:r>
            <a:r>
              <a:rPr kumimoji="1" lang="en-US" altLang="ja-JP" dirty="0" smtClean="0">
                <a:latin typeface="Consolas"/>
                <a:ea typeface="ヒラギノ丸ゴ ProN W4"/>
                <a:cs typeface="Consolas"/>
              </a:rPr>
              <a:t>(..)))}</a:t>
            </a:r>
          </a:p>
        </p:txBody>
      </p:sp>
      <p:sp>
        <p:nvSpPr>
          <p:cNvPr id="32" name="テキスト ボックス 31"/>
          <p:cNvSpPr txBox="1"/>
          <p:nvPr/>
        </p:nvSpPr>
        <p:spPr>
          <a:xfrm>
            <a:off x="842061" y="4694681"/>
            <a:ext cx="8023555" cy="738664"/>
          </a:xfrm>
          <a:prstGeom prst="rect">
            <a:avLst/>
          </a:prstGeom>
          <a:noFill/>
          <a:ln>
            <a:noFill/>
          </a:ln>
        </p:spPr>
        <p:txBody>
          <a:bodyPr wrap="square" rtlCol="0">
            <a:spAutoFit/>
          </a:bodyPr>
          <a:lstStyle/>
          <a:p>
            <a:r>
              <a:rPr kumimoji="1" lang="en-US" altLang="ja-JP" dirty="0" smtClean="0">
                <a:latin typeface="Consolas"/>
                <a:ea typeface="ヒラギノ丸ゴ ProN W4"/>
                <a:cs typeface="Consolas"/>
              </a:rPr>
              <a:t>{(</a:t>
            </a:r>
            <a:r>
              <a:rPr kumimoji="1" lang="en-US" altLang="ja-JP" dirty="0" smtClean="0">
                <a:solidFill>
                  <a:srgbClr val="63891F"/>
                </a:solidFill>
                <a:latin typeface="Consolas"/>
                <a:ea typeface="ヒラギノ丸ゴ ProN W4"/>
                <a:cs typeface="Consolas"/>
              </a:rPr>
              <a:t>count</a:t>
            </a:r>
            <a:r>
              <a:rPr kumimoji="1" lang="en-US" altLang="ja-JP" dirty="0" smtClean="0">
                <a:latin typeface="Consolas"/>
                <a:ea typeface="ヒラギノ丸ゴ ProN W4"/>
                <a:cs typeface="Consolas"/>
              </a:rPr>
              <a:t>  , </a:t>
            </a:r>
            <a:r>
              <a:rPr kumimoji="1" lang="en-US" altLang="ja-JP" dirty="0" err="1" smtClean="0">
                <a:latin typeface="Consolas"/>
                <a:ea typeface="ヒラギノ丸ゴ ProN W4"/>
                <a:cs typeface="Consolas"/>
              </a:rPr>
              <a:t>i,j,k</a:t>
            </a:r>
            <a:r>
              <a:rPr kumimoji="1" lang="en-US" altLang="ja-JP" dirty="0" smtClean="0">
                <a:latin typeface="Consolas"/>
                <a:ea typeface="ヒラギノ丸ゴ ProN W4"/>
                <a:cs typeface="Consolas"/>
              </a:rPr>
              <a:t>) | call(void kernel(</a:t>
            </a:r>
            <a:r>
              <a:rPr kumimoji="1" lang="en-US" altLang="ja-JP" dirty="0" err="1" smtClean="0">
                <a:latin typeface="Consolas"/>
                <a:ea typeface="ヒラギノ丸ゴ ProN W4"/>
                <a:cs typeface="Consolas"/>
              </a:rPr>
              <a:t>int</a:t>
            </a:r>
            <a:r>
              <a:rPr kumimoji="1" lang="en-US" altLang="ja-JP" dirty="0" smtClean="0">
                <a:latin typeface="Consolas"/>
                <a:ea typeface="ヒラギノ丸ゴ ProN W4"/>
                <a:cs typeface="Consolas"/>
              </a:rPr>
              <a:t> </a:t>
            </a:r>
            <a:r>
              <a:rPr kumimoji="1" lang="en-US" altLang="ja-JP" dirty="0" err="1" smtClean="0">
                <a:latin typeface="Consolas"/>
                <a:ea typeface="ヒラギノ丸ゴ ProN W4"/>
                <a:cs typeface="Consolas"/>
              </a:rPr>
              <a:t>i</a:t>
            </a:r>
            <a:r>
              <a:rPr kumimoji="1" lang="en-US" altLang="ja-JP" dirty="0" smtClean="0">
                <a:latin typeface="Consolas"/>
                <a:ea typeface="ヒラギノ丸ゴ ProN W4"/>
                <a:cs typeface="Consolas"/>
              </a:rPr>
              <a:t>, </a:t>
            </a:r>
            <a:r>
              <a:rPr kumimoji="1" lang="en-US" altLang="ja-JP" dirty="0" err="1" smtClean="0">
                <a:latin typeface="Consolas"/>
                <a:ea typeface="ヒラギノ丸ゴ ProN W4"/>
                <a:cs typeface="Consolas"/>
              </a:rPr>
              <a:t>int</a:t>
            </a:r>
            <a:r>
              <a:rPr kumimoji="1" lang="en-US" altLang="ja-JP" dirty="0" smtClean="0">
                <a:latin typeface="Consolas"/>
                <a:ea typeface="ヒラギノ丸ゴ ProN W4"/>
                <a:cs typeface="Consolas"/>
              </a:rPr>
              <a:t> j, </a:t>
            </a:r>
            <a:r>
              <a:rPr kumimoji="1" lang="en-US" altLang="ja-JP" dirty="0" err="1" smtClean="0">
                <a:latin typeface="Consolas"/>
                <a:ea typeface="ヒラギノ丸ゴ ProN W4"/>
                <a:cs typeface="Consolas"/>
              </a:rPr>
              <a:t>int</a:t>
            </a:r>
            <a:r>
              <a:rPr kumimoji="1" lang="en-US" altLang="ja-JP" dirty="0" smtClean="0">
                <a:latin typeface="Consolas"/>
                <a:ea typeface="ヒラギノ丸ゴ ProN W4"/>
                <a:cs typeface="Consolas"/>
              </a:rPr>
              <a:t> k))</a:t>
            </a:r>
            <a:r>
              <a:rPr kumimoji="1" lang="en-US" altLang="ja-JP" dirty="0" smtClean="0">
                <a:latin typeface="Consolas"/>
                <a:ea typeface="ヒラギノ丸ゴ ProN W4"/>
                <a:cs typeface="Consolas"/>
              </a:rPr>
              <a:t>}</a:t>
            </a:r>
            <a:endParaRPr kumimoji="1" lang="en-US" altLang="ja-JP" dirty="0" smtClean="0">
              <a:latin typeface="Consolas"/>
              <a:ea typeface="ヒラギノ丸ゴ ProN W4"/>
              <a:cs typeface="Consolas"/>
            </a:endParaRPr>
          </a:p>
          <a:p>
            <a:pPr>
              <a:lnSpc>
                <a:spcPct val="140000"/>
              </a:lnSpc>
            </a:pPr>
            <a:r>
              <a:rPr kumimoji="1" lang="en-US" altLang="ja-JP" dirty="0">
                <a:latin typeface="Consolas"/>
                <a:ea typeface="ヒラギノ丸ゴ ProN W4"/>
                <a:cs typeface="Consolas"/>
              </a:rPr>
              <a:t>{</a:t>
            </a:r>
            <a:r>
              <a:rPr kumimoji="1" lang="en-US" altLang="ja-JP" dirty="0" smtClean="0">
                <a:latin typeface="Consolas"/>
                <a:ea typeface="ヒラギノ丸ゴ ProN W4"/>
                <a:cs typeface="Consolas"/>
              </a:rPr>
              <a:t>(</a:t>
            </a:r>
            <a:r>
              <a:rPr kumimoji="1" lang="en-US" altLang="ja-JP" dirty="0" err="1" smtClean="0">
                <a:solidFill>
                  <a:srgbClr val="63891F"/>
                </a:solidFill>
                <a:latin typeface="Consolas"/>
                <a:ea typeface="ヒラギノ丸ゴ ProN W4"/>
                <a:cs typeface="Consolas"/>
              </a:rPr>
              <a:t>mpiRank</a:t>
            </a:r>
            <a:r>
              <a:rPr kumimoji="1" lang="en-US" altLang="ja-JP" dirty="0" smtClean="0">
                <a:latin typeface="Consolas"/>
                <a:ea typeface="ヒラギノ丸ゴ ProN W4"/>
                <a:cs typeface="Consolas"/>
              </a:rPr>
              <a:t>, </a:t>
            </a:r>
            <a:r>
              <a:rPr kumimoji="1" lang="en-US" altLang="ja-JP" dirty="0" err="1">
                <a:latin typeface="Consolas"/>
                <a:ea typeface="ヒラギノ丸ゴ ProN W4"/>
                <a:cs typeface="Consolas"/>
              </a:rPr>
              <a:t>i,j,k</a:t>
            </a:r>
            <a:r>
              <a:rPr kumimoji="1" lang="en-US" altLang="ja-JP" dirty="0">
                <a:latin typeface="Consolas"/>
                <a:ea typeface="ヒラギノ丸ゴ ProN W4"/>
                <a:cs typeface="Consolas"/>
              </a:rPr>
              <a:t>) | call(void kernel(</a:t>
            </a:r>
            <a:r>
              <a:rPr kumimoji="1" lang="en-US" altLang="ja-JP" dirty="0" err="1">
                <a:latin typeface="Consolas"/>
                <a:ea typeface="ヒラギノ丸ゴ ProN W4"/>
                <a:cs typeface="Consolas"/>
              </a:rPr>
              <a:t>int</a:t>
            </a:r>
            <a:r>
              <a:rPr kumimoji="1" lang="en-US" altLang="ja-JP" dirty="0">
                <a:latin typeface="Consolas"/>
                <a:ea typeface="ヒラギノ丸ゴ ProN W4"/>
                <a:cs typeface="Consolas"/>
              </a:rPr>
              <a:t> </a:t>
            </a:r>
            <a:r>
              <a:rPr kumimoji="1" lang="en-US" altLang="ja-JP" dirty="0" err="1">
                <a:latin typeface="Consolas"/>
                <a:ea typeface="ヒラギノ丸ゴ ProN W4"/>
                <a:cs typeface="Consolas"/>
              </a:rPr>
              <a:t>i</a:t>
            </a:r>
            <a:r>
              <a:rPr kumimoji="1" lang="en-US" altLang="ja-JP" dirty="0">
                <a:latin typeface="Consolas"/>
                <a:ea typeface="ヒラギノ丸ゴ ProN W4"/>
                <a:cs typeface="Consolas"/>
              </a:rPr>
              <a:t>, </a:t>
            </a:r>
            <a:r>
              <a:rPr kumimoji="1" lang="en-US" altLang="ja-JP" dirty="0" err="1">
                <a:latin typeface="Consolas"/>
                <a:ea typeface="ヒラギノ丸ゴ ProN W4"/>
                <a:cs typeface="Consolas"/>
              </a:rPr>
              <a:t>int</a:t>
            </a:r>
            <a:r>
              <a:rPr kumimoji="1" lang="en-US" altLang="ja-JP" dirty="0">
                <a:latin typeface="Consolas"/>
                <a:ea typeface="ヒラギノ丸ゴ ProN W4"/>
                <a:cs typeface="Consolas"/>
              </a:rPr>
              <a:t> j, </a:t>
            </a:r>
            <a:r>
              <a:rPr kumimoji="1" lang="en-US" altLang="ja-JP" dirty="0" err="1">
                <a:latin typeface="Consolas"/>
                <a:ea typeface="ヒラギノ丸ゴ ProN W4"/>
                <a:cs typeface="Consolas"/>
              </a:rPr>
              <a:t>int</a:t>
            </a:r>
            <a:r>
              <a:rPr kumimoji="1" lang="en-US" altLang="ja-JP" dirty="0">
                <a:latin typeface="Consolas"/>
                <a:ea typeface="ヒラギノ丸ゴ ProN W4"/>
                <a:cs typeface="Consolas"/>
              </a:rPr>
              <a:t> k))</a:t>
            </a:r>
            <a:r>
              <a:rPr kumimoji="1" lang="en-US" altLang="ja-JP" dirty="0" smtClean="0">
                <a:latin typeface="Consolas"/>
                <a:ea typeface="ヒラギノ丸ゴ ProN W4"/>
                <a:cs typeface="Consolas"/>
              </a:rPr>
              <a:t>}</a:t>
            </a:r>
            <a:endParaRPr kumimoji="1" lang="en-US" altLang="ja-JP" dirty="0">
              <a:latin typeface="Consolas"/>
              <a:ea typeface="ヒラギノ丸ゴ ProN W4"/>
              <a:cs typeface="Consolas"/>
            </a:endParaRPr>
          </a:p>
        </p:txBody>
      </p:sp>
      <p:sp>
        <p:nvSpPr>
          <p:cNvPr id="10" name="正方形/長方形 9"/>
          <p:cNvSpPr/>
          <p:nvPr/>
        </p:nvSpPr>
        <p:spPr>
          <a:xfrm>
            <a:off x="653515" y="2021954"/>
            <a:ext cx="7781584" cy="739739"/>
          </a:xfrm>
          <a:prstGeom prst="rect">
            <a:avLst/>
          </a:prstGeom>
          <a:noFill/>
          <a:ln w="19050" cmpd="sng">
            <a:solidFill>
              <a:schemeClr val="tx2"/>
            </a:solidFill>
            <a:prstDash val="lg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12" name="正方形/長方形 11"/>
          <p:cNvSpPr/>
          <p:nvPr/>
        </p:nvSpPr>
        <p:spPr>
          <a:xfrm>
            <a:off x="480889" y="1898664"/>
            <a:ext cx="4204694" cy="298823"/>
          </a:xfrm>
          <a:prstGeom prst="rect">
            <a:avLst/>
          </a:prstGeom>
          <a:solidFill>
            <a:schemeClr val="bg1"/>
          </a:solidFill>
          <a:ln w="28575"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19" name="正方形/長方形 18"/>
          <p:cNvSpPr/>
          <p:nvPr/>
        </p:nvSpPr>
        <p:spPr>
          <a:xfrm>
            <a:off x="653516" y="3283963"/>
            <a:ext cx="7781584" cy="825185"/>
          </a:xfrm>
          <a:prstGeom prst="rect">
            <a:avLst/>
          </a:prstGeom>
          <a:noFill/>
          <a:ln w="19050" cmpd="sng">
            <a:solidFill>
              <a:schemeClr val="tx2"/>
            </a:solidFill>
            <a:prstDash val="lg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20" name="正方形/長方形 19"/>
          <p:cNvSpPr/>
          <p:nvPr/>
        </p:nvSpPr>
        <p:spPr>
          <a:xfrm>
            <a:off x="480889" y="3099028"/>
            <a:ext cx="5980283" cy="322745"/>
          </a:xfrm>
          <a:prstGeom prst="rect">
            <a:avLst/>
          </a:prstGeom>
          <a:solidFill>
            <a:schemeClr val="bg1"/>
          </a:solidFill>
          <a:ln w="28575"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21" name="正方形/長方形 20"/>
          <p:cNvSpPr/>
          <p:nvPr/>
        </p:nvSpPr>
        <p:spPr>
          <a:xfrm>
            <a:off x="653516" y="4488779"/>
            <a:ext cx="7781584" cy="1103218"/>
          </a:xfrm>
          <a:prstGeom prst="rect">
            <a:avLst/>
          </a:prstGeom>
          <a:noFill/>
          <a:ln w="19050" cmpd="sng">
            <a:solidFill>
              <a:schemeClr val="tx2"/>
            </a:solidFill>
            <a:prstDash val="lg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22" name="正方形/長方形 21"/>
          <p:cNvSpPr/>
          <p:nvPr/>
        </p:nvSpPr>
        <p:spPr>
          <a:xfrm>
            <a:off x="517879" y="4353160"/>
            <a:ext cx="5721343" cy="298823"/>
          </a:xfrm>
          <a:prstGeom prst="rect">
            <a:avLst/>
          </a:prstGeom>
          <a:solidFill>
            <a:schemeClr val="bg1"/>
          </a:solidFill>
          <a:ln w="28575"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2" name="コンテンツ プレースホルダー 1"/>
          <p:cNvSpPr>
            <a:spLocks noGrp="1"/>
          </p:cNvSpPr>
          <p:nvPr>
            <p:ph idx="1"/>
          </p:nvPr>
        </p:nvSpPr>
        <p:spPr/>
        <p:txBody>
          <a:bodyPr/>
          <a:lstStyle/>
          <a:p>
            <a:r>
              <a:rPr lang="en-US" altLang="ja-JP" sz="2400" dirty="0" err="1" smtClean="0"/>
              <a:t>HPCUnit</a:t>
            </a:r>
            <a:r>
              <a:rPr lang="en-US" altLang="ja-JP" sz="2400" dirty="0" smtClean="0"/>
              <a:t> </a:t>
            </a:r>
            <a:r>
              <a:rPr lang="ja-JP" altLang="en-US" sz="2400" dirty="0" smtClean="0"/>
              <a:t>が提供する「専用言語」を用いて記述</a:t>
            </a:r>
            <a:endParaRPr lang="en-US" altLang="ja-JP" sz="2400" dirty="0"/>
          </a:p>
          <a:p>
            <a:pPr lvl="1"/>
            <a:r>
              <a:rPr lang="ja-JP" altLang="en-US" sz="2000" dirty="0" smtClean="0"/>
              <a:t>内包的表記を用いて宣言的に記述</a:t>
            </a:r>
            <a:endParaRPr lang="en-US" altLang="ja-JP" sz="2000" dirty="0" smtClean="0"/>
          </a:p>
          <a:p>
            <a:pPr lvl="1"/>
            <a:endParaRPr lang="en-US" altLang="ja-JP" sz="2000" dirty="0" smtClean="0"/>
          </a:p>
          <a:p>
            <a:pPr lvl="1"/>
            <a:endParaRPr lang="en-US" altLang="ja-JP" sz="2000" dirty="0" smtClean="0"/>
          </a:p>
          <a:p>
            <a:pPr lvl="1"/>
            <a:r>
              <a:rPr lang="ja-JP" altLang="en-US" sz="2000" dirty="0" smtClean="0"/>
              <a:t>制御フローやクラスによって対象メソッドを制限</a:t>
            </a:r>
            <a:endParaRPr lang="en-US" altLang="ja-JP" sz="2000" dirty="0" smtClean="0"/>
          </a:p>
          <a:p>
            <a:pPr lvl="1"/>
            <a:endParaRPr lang="en-US" altLang="ja-JP" dirty="0"/>
          </a:p>
          <a:p>
            <a:pPr lvl="1"/>
            <a:endParaRPr lang="en-US" altLang="ja-JP" sz="2000" dirty="0" smtClean="0"/>
          </a:p>
          <a:p>
            <a:pPr lvl="1"/>
            <a:r>
              <a:rPr lang="ja-JP" altLang="en-US" sz="2000" dirty="0" smtClean="0"/>
              <a:t>予約語を用いることでコンテキスト情報を取得</a:t>
            </a:r>
            <a:endParaRPr kumimoji="1" lang="en-US" altLang="ja-JP" sz="2000" dirty="0" smtClean="0"/>
          </a:p>
        </p:txBody>
      </p:sp>
    </p:spTree>
    <p:extLst>
      <p:ext uri="{BB962C8B-B14F-4D97-AF65-F5344CB8AC3E}">
        <p14:creationId xmlns:p14="http://schemas.microsoft.com/office/powerpoint/2010/main" val="39949956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コンテンツ プレースホルダー 1"/>
          <p:cNvSpPr>
            <a:spLocks noGrp="1"/>
          </p:cNvSpPr>
          <p:nvPr>
            <p:ph idx="1"/>
          </p:nvPr>
        </p:nvSpPr>
        <p:spPr>
          <a:xfrm>
            <a:off x="314095" y="1336758"/>
            <a:ext cx="9277815" cy="5384718"/>
          </a:xfrm>
        </p:spPr>
        <p:txBody>
          <a:bodyPr/>
          <a:lstStyle/>
          <a:p>
            <a:r>
              <a:rPr lang="en-US" altLang="ja-JP" sz="2400" dirty="0" err="1" smtClean="0"/>
              <a:t>HPCUnit</a:t>
            </a:r>
            <a:r>
              <a:rPr lang="en-US" altLang="ja-JP" sz="2400" dirty="0" smtClean="0"/>
              <a:t> </a:t>
            </a:r>
            <a:r>
              <a:rPr lang="ja-JP" altLang="en-US" sz="2400" dirty="0" smtClean="0"/>
              <a:t>が提供する「</a:t>
            </a:r>
            <a:r>
              <a:rPr lang="en-US" altLang="ja-JP" sz="2400" dirty="0" smtClean="0"/>
              <a:t>API</a:t>
            </a:r>
            <a:r>
              <a:rPr lang="ja-JP" altLang="en-US" sz="2400" dirty="0" smtClean="0"/>
              <a:t>」を用いて記述</a:t>
            </a:r>
            <a:endParaRPr lang="en-US" altLang="ja-JP" sz="2400" dirty="0"/>
          </a:p>
          <a:p>
            <a:pPr lvl="1"/>
            <a:r>
              <a:rPr lang="en-US" altLang="en-US" sz="2000" dirty="0" smtClean="0"/>
              <a:t>集合演算を用いて実行ログ</a:t>
            </a:r>
            <a:r>
              <a:rPr lang="ja-JP" altLang="en-US" sz="2000" dirty="0" smtClean="0"/>
              <a:t>を</a:t>
            </a:r>
            <a:r>
              <a:rPr lang="en-US" altLang="en-US" sz="2000" dirty="0" smtClean="0"/>
              <a:t>加工</a:t>
            </a:r>
          </a:p>
          <a:p>
            <a:pPr lvl="2"/>
            <a:r>
              <a:rPr lang="en-US" altLang="en-US" sz="1800" dirty="0" smtClean="0"/>
              <a:t>和集合, </a:t>
            </a:r>
            <a:r>
              <a:rPr lang="ja-JP" altLang="en-US" sz="1800" dirty="0" smtClean="0"/>
              <a:t>積集合</a:t>
            </a:r>
            <a:r>
              <a:rPr lang="en-US" altLang="ja-JP" sz="1800" dirty="0" smtClean="0"/>
              <a:t>, </a:t>
            </a:r>
            <a:r>
              <a:rPr lang="ja-JP" altLang="en-US" sz="1800" dirty="0" smtClean="0"/>
              <a:t>差集合</a:t>
            </a:r>
            <a:r>
              <a:rPr lang="en-US" altLang="ja-JP" sz="1800" dirty="0" smtClean="0"/>
              <a:t>, </a:t>
            </a:r>
            <a:r>
              <a:rPr lang="ja-JP" altLang="en-US" sz="1800" dirty="0" smtClean="0"/>
              <a:t>写像</a:t>
            </a:r>
            <a:r>
              <a:rPr lang="en-US" altLang="ja-JP" sz="1800" dirty="0" smtClean="0"/>
              <a:t>, </a:t>
            </a:r>
            <a:r>
              <a:rPr lang="ja-JP" altLang="en-US" sz="1800" dirty="0" smtClean="0"/>
              <a:t>畳み込み</a:t>
            </a:r>
            <a:endParaRPr lang="en-US" altLang="ja-JP" sz="1800" dirty="0" smtClean="0"/>
          </a:p>
          <a:p>
            <a:pPr lvl="1"/>
            <a:r>
              <a:rPr lang="ja-JP" altLang="en-US" sz="2000" dirty="0" smtClean="0"/>
              <a:t>正解集合を作成</a:t>
            </a:r>
            <a:endParaRPr lang="en-US" altLang="ja-JP" sz="2000" dirty="0" smtClean="0"/>
          </a:p>
          <a:p>
            <a:pPr lvl="2"/>
            <a:r>
              <a:rPr lang="ja-JP" altLang="en-US" sz="1800" dirty="0" smtClean="0"/>
              <a:t>空集合</a:t>
            </a:r>
            <a:r>
              <a:rPr lang="en-US" altLang="ja-JP" sz="1800" dirty="0" smtClean="0"/>
              <a:t>, </a:t>
            </a:r>
            <a:r>
              <a:rPr lang="ja-JP" altLang="en-US" sz="1800" dirty="0" smtClean="0"/>
              <a:t>直線</a:t>
            </a:r>
            <a:r>
              <a:rPr lang="en-US" altLang="ja-JP" sz="1800" dirty="0" smtClean="0"/>
              <a:t>, </a:t>
            </a:r>
            <a:r>
              <a:rPr lang="ja-JP" altLang="en-US" sz="1800" dirty="0" smtClean="0"/>
              <a:t>正方形</a:t>
            </a:r>
            <a:r>
              <a:rPr lang="en-US" altLang="ja-JP" sz="1800" dirty="0" smtClean="0"/>
              <a:t>, </a:t>
            </a:r>
            <a:r>
              <a:rPr lang="ja-JP" altLang="en-US" sz="1800" dirty="0" smtClean="0"/>
              <a:t>三角柱等</a:t>
            </a:r>
            <a:endParaRPr lang="en-US" altLang="ja-JP" sz="1800" dirty="0" smtClean="0"/>
          </a:p>
        </p:txBody>
      </p:sp>
      <p:sp>
        <p:nvSpPr>
          <p:cNvPr id="3" name="スライド番号プレースホルダー 2"/>
          <p:cNvSpPr>
            <a:spLocks noGrp="1"/>
          </p:cNvSpPr>
          <p:nvPr>
            <p:ph type="sldNum" sz="quarter" idx="12"/>
          </p:nvPr>
        </p:nvSpPr>
        <p:spPr/>
        <p:txBody>
          <a:bodyPr/>
          <a:lstStyle/>
          <a:p>
            <a:fld id="{BA9B540C-44DA-4F69-89C9-7C84606640D3}" type="slidenum">
              <a:rPr lang="en-US" smtClean="0"/>
              <a:pPr/>
              <a:t>15</a:t>
            </a:fld>
            <a:endParaRPr lang="en-US" dirty="0"/>
          </a:p>
        </p:txBody>
      </p:sp>
      <p:sp>
        <p:nvSpPr>
          <p:cNvPr id="4" name="タイトル 3"/>
          <p:cNvSpPr>
            <a:spLocks noGrp="1"/>
          </p:cNvSpPr>
          <p:nvPr>
            <p:ph type="title"/>
          </p:nvPr>
        </p:nvSpPr>
        <p:spPr/>
        <p:txBody>
          <a:bodyPr/>
          <a:lstStyle/>
          <a:p>
            <a:r>
              <a:rPr kumimoji="1" lang="ja-JP" altLang="en-US" sz="3600" dirty="0" smtClean="0"/>
              <a:t>実行ログの検証方法の記述</a:t>
            </a:r>
            <a:endParaRPr kumimoji="1" lang="ja-JP" altLang="en-US" sz="3600" dirty="0"/>
          </a:p>
        </p:txBody>
      </p:sp>
      <p:sp>
        <p:nvSpPr>
          <p:cNvPr id="5" name="フッター プレースホルダー 4"/>
          <p:cNvSpPr>
            <a:spLocks noGrp="1"/>
          </p:cNvSpPr>
          <p:nvPr>
            <p:ph type="ftr" sz="quarter" idx="11"/>
          </p:nvPr>
        </p:nvSpPr>
        <p:spPr/>
        <p:txBody>
          <a:bodyPr/>
          <a:lstStyle/>
          <a:p>
            <a:r>
              <a:rPr lang="en-US" smtClean="0"/>
              <a:t>Shumpei Hozumi</a:t>
            </a:r>
            <a:endParaRPr lang="en-US" dirty="0"/>
          </a:p>
        </p:txBody>
      </p:sp>
      <p:sp>
        <p:nvSpPr>
          <p:cNvPr id="77" name="正方形/長方形 76"/>
          <p:cNvSpPr/>
          <p:nvPr/>
        </p:nvSpPr>
        <p:spPr>
          <a:xfrm>
            <a:off x="439147" y="3858375"/>
            <a:ext cx="9056286" cy="2260441"/>
          </a:xfrm>
          <a:prstGeom prst="rect">
            <a:avLst/>
          </a:prstGeom>
          <a:solidFill>
            <a:srgbClr val="FFFFFF"/>
          </a:solidFill>
          <a:ln w="19050" cmpd="sng">
            <a:solidFill>
              <a:schemeClr val="tx2"/>
            </a:solidFill>
            <a:prstDash val="lg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120000"/>
              </a:lnSpc>
            </a:pPr>
            <a:r>
              <a:rPr kumimoji="1" lang="en-US" altLang="ja-JP" dirty="0">
                <a:solidFill>
                  <a:srgbClr val="000000"/>
                </a:solidFill>
                <a:latin typeface="Consolas"/>
                <a:ea typeface="ヒラギノ丸ゴ ProN W4"/>
                <a:cs typeface="Consolas"/>
              </a:rPr>
              <a:t>public void </a:t>
            </a:r>
            <a:r>
              <a:rPr kumimoji="1" lang="en-US" altLang="ja-JP" dirty="0" err="1">
                <a:solidFill>
                  <a:srgbClr val="000000"/>
                </a:solidFill>
                <a:latin typeface="Consolas"/>
                <a:ea typeface="ヒラギノ丸ゴ ProN W4"/>
                <a:cs typeface="Consolas"/>
              </a:rPr>
              <a:t>kernelTest</a:t>
            </a:r>
            <a:r>
              <a:rPr kumimoji="1" lang="en-US" altLang="ja-JP" dirty="0" smtClean="0">
                <a:solidFill>
                  <a:srgbClr val="000000"/>
                </a:solidFill>
                <a:latin typeface="Consolas"/>
                <a:ea typeface="ヒラギノ丸ゴ ProN W4"/>
                <a:cs typeface="Consolas"/>
              </a:rPr>
              <a:t>(@</a:t>
            </a:r>
            <a:r>
              <a:rPr kumimoji="1" lang="en-US" altLang="ja-JP" dirty="0" err="1">
                <a:solidFill>
                  <a:srgbClr val="000000"/>
                </a:solidFill>
                <a:latin typeface="Consolas"/>
                <a:ea typeface="ヒラギノ丸ゴ ProN W4"/>
                <a:cs typeface="Consolas"/>
              </a:rPr>
              <a:t>HUSet</a:t>
            </a:r>
            <a:r>
              <a:rPr kumimoji="1" lang="en-US" altLang="ja-JP" dirty="0">
                <a:solidFill>
                  <a:srgbClr val="000000"/>
                </a:solidFill>
                <a:latin typeface="Consolas"/>
                <a:ea typeface="ヒラギノ丸ゴ ProN W4"/>
                <a:cs typeface="Consolas"/>
              </a:rPr>
              <a:t>(..) </a:t>
            </a:r>
            <a:r>
              <a:rPr kumimoji="1" lang="en-US" altLang="ja-JP" dirty="0" err="1" smtClean="0">
                <a:solidFill>
                  <a:srgbClr val="000000"/>
                </a:solidFill>
                <a:latin typeface="Consolas"/>
                <a:ea typeface="ヒラギノ丸ゴ ProN W4"/>
                <a:cs typeface="Consolas"/>
              </a:rPr>
              <a:t>HUSet</a:t>
            </a:r>
            <a:r>
              <a:rPr kumimoji="1" lang="en-US" altLang="ja-JP" dirty="0" smtClean="0">
                <a:solidFill>
                  <a:srgbClr val="000000"/>
                </a:solidFill>
                <a:latin typeface="Consolas"/>
                <a:ea typeface="ヒラギノ丸ゴ ProN W4"/>
                <a:cs typeface="Consolas"/>
              </a:rPr>
              <a:t> </a:t>
            </a:r>
            <a:r>
              <a:rPr kumimoji="1" lang="en-US" altLang="ja-JP" dirty="0" err="1">
                <a:solidFill>
                  <a:srgbClr val="000000"/>
                </a:solidFill>
                <a:latin typeface="Consolas"/>
                <a:ea typeface="ヒラギノ丸ゴ ProN W4"/>
                <a:cs typeface="Consolas"/>
              </a:rPr>
              <a:t>gemm</a:t>
            </a:r>
            <a:r>
              <a:rPr kumimoji="1" lang="en-US" altLang="ja-JP" dirty="0">
                <a:solidFill>
                  <a:srgbClr val="000000"/>
                </a:solidFill>
                <a:latin typeface="Consolas"/>
                <a:ea typeface="ヒラギノ丸ゴ ProN W4"/>
                <a:cs typeface="Consolas"/>
              </a:rPr>
              <a:t>, </a:t>
            </a:r>
            <a:r>
              <a:rPr kumimoji="1" lang="en-US" altLang="ja-JP" dirty="0" smtClean="0">
                <a:solidFill>
                  <a:srgbClr val="000000"/>
                </a:solidFill>
                <a:latin typeface="Consolas"/>
                <a:ea typeface="ヒラギノ丸ゴ ProN W4"/>
                <a:cs typeface="Consolas"/>
              </a:rPr>
              <a:t>@</a:t>
            </a:r>
            <a:r>
              <a:rPr kumimoji="1" lang="en-US" altLang="ja-JP" dirty="0" err="1">
                <a:solidFill>
                  <a:srgbClr val="000000"/>
                </a:solidFill>
                <a:latin typeface="Consolas"/>
                <a:ea typeface="ヒラギノ丸ゴ ProN W4"/>
                <a:cs typeface="Consolas"/>
              </a:rPr>
              <a:t>HUSet</a:t>
            </a:r>
            <a:r>
              <a:rPr kumimoji="1" lang="en-US" altLang="ja-JP" dirty="0">
                <a:solidFill>
                  <a:srgbClr val="000000"/>
                </a:solidFill>
                <a:latin typeface="Consolas"/>
                <a:ea typeface="ヒラギノ丸ゴ ProN W4"/>
                <a:cs typeface="Consolas"/>
              </a:rPr>
              <a:t>(..) </a:t>
            </a:r>
            <a:r>
              <a:rPr kumimoji="1" lang="en-US" altLang="ja-JP" dirty="0" err="1" smtClean="0">
                <a:solidFill>
                  <a:srgbClr val="000000"/>
                </a:solidFill>
                <a:latin typeface="Consolas"/>
                <a:ea typeface="ヒラギノ丸ゴ ProN W4"/>
                <a:cs typeface="Consolas"/>
              </a:rPr>
              <a:t>HUSet</a:t>
            </a:r>
            <a:r>
              <a:rPr kumimoji="1" lang="en-US" altLang="ja-JP" dirty="0" smtClean="0">
                <a:solidFill>
                  <a:srgbClr val="000000"/>
                </a:solidFill>
                <a:latin typeface="Consolas"/>
                <a:ea typeface="ヒラギノ丸ゴ ProN W4"/>
                <a:cs typeface="Consolas"/>
              </a:rPr>
              <a:t> </a:t>
            </a:r>
            <a:r>
              <a:rPr kumimoji="1" lang="en-US" altLang="ja-JP" dirty="0" err="1">
                <a:solidFill>
                  <a:srgbClr val="000000"/>
                </a:solidFill>
                <a:latin typeface="Consolas"/>
                <a:ea typeface="ヒラギノ丸ゴ ProN W4"/>
                <a:cs typeface="Consolas"/>
              </a:rPr>
              <a:t>gemv</a:t>
            </a:r>
            <a:r>
              <a:rPr kumimoji="1" lang="en-US" altLang="ja-JP" dirty="0">
                <a:solidFill>
                  <a:srgbClr val="000000"/>
                </a:solidFill>
                <a:latin typeface="Consolas"/>
                <a:ea typeface="ヒラギノ丸ゴ ProN W4"/>
                <a:cs typeface="Consolas"/>
              </a:rPr>
              <a:t>) {</a:t>
            </a:r>
          </a:p>
          <a:p>
            <a:pPr>
              <a:lnSpc>
                <a:spcPct val="120000"/>
              </a:lnSpc>
            </a:pPr>
            <a:r>
              <a:rPr kumimoji="1" lang="en-US" altLang="ja-JP" dirty="0">
                <a:solidFill>
                  <a:srgbClr val="000000"/>
                </a:solidFill>
                <a:latin typeface="Consolas"/>
                <a:ea typeface="ヒラギノ丸ゴ ProN W4"/>
                <a:cs typeface="Consolas"/>
              </a:rPr>
              <a:t>  </a:t>
            </a:r>
            <a:r>
              <a:rPr kumimoji="1" lang="en-US" altLang="ja-JP" dirty="0" err="1" smtClean="0">
                <a:solidFill>
                  <a:srgbClr val="000000"/>
                </a:solidFill>
                <a:latin typeface="Consolas"/>
                <a:ea typeface="ヒラギノ丸ゴ ProN W4"/>
                <a:cs typeface="Consolas"/>
              </a:rPr>
              <a:t>HUSet</a:t>
            </a:r>
            <a:r>
              <a:rPr kumimoji="1" lang="en-US" altLang="ja-JP" dirty="0" smtClean="0">
                <a:solidFill>
                  <a:srgbClr val="000000"/>
                </a:solidFill>
                <a:latin typeface="Consolas"/>
                <a:ea typeface="ヒラギノ丸ゴ ProN W4"/>
                <a:cs typeface="Consolas"/>
              </a:rPr>
              <a:t> </a:t>
            </a:r>
            <a:r>
              <a:rPr kumimoji="1" lang="en-US" altLang="ja-JP" dirty="0">
                <a:solidFill>
                  <a:srgbClr val="000000"/>
                </a:solidFill>
                <a:latin typeface="Consolas"/>
                <a:ea typeface="ヒラギノ丸ゴ ProN W4"/>
                <a:cs typeface="Consolas"/>
              </a:rPr>
              <a:t>correct = </a:t>
            </a:r>
            <a:r>
              <a:rPr kumimoji="1" lang="en-US" altLang="ja-JP" dirty="0" err="1">
                <a:solidFill>
                  <a:srgbClr val="000000"/>
                </a:solidFill>
                <a:latin typeface="Consolas"/>
                <a:ea typeface="ヒラギノ丸ゴ ProN W4"/>
                <a:cs typeface="Consolas"/>
              </a:rPr>
              <a:t>HUSet.</a:t>
            </a:r>
            <a:r>
              <a:rPr kumimoji="1" lang="en-US" altLang="ja-JP" dirty="0" err="1">
                <a:solidFill>
                  <a:schemeClr val="accent5"/>
                </a:solidFill>
                <a:latin typeface="Consolas"/>
                <a:ea typeface="ヒラギノ丸ゴ ProN W4"/>
                <a:cs typeface="Consolas"/>
              </a:rPr>
              <a:t>getTriangularPrism</a:t>
            </a:r>
            <a:r>
              <a:rPr kumimoji="1" lang="en-US" altLang="ja-JP" dirty="0">
                <a:solidFill>
                  <a:srgbClr val="000000"/>
                </a:solidFill>
                <a:latin typeface="Consolas"/>
                <a:ea typeface="ヒラギノ丸ゴ ProN W4"/>
                <a:cs typeface="Consolas"/>
              </a:rPr>
              <a:t>(L1,L2,L3);</a:t>
            </a:r>
          </a:p>
          <a:p>
            <a:pPr>
              <a:lnSpc>
                <a:spcPct val="120000"/>
              </a:lnSpc>
            </a:pPr>
            <a:r>
              <a:rPr kumimoji="1" lang="en-US" altLang="ja-JP" dirty="0">
                <a:solidFill>
                  <a:srgbClr val="000000"/>
                </a:solidFill>
                <a:latin typeface="Consolas"/>
                <a:ea typeface="ヒラギノ丸ゴ ProN W4"/>
                <a:cs typeface="Consolas"/>
              </a:rPr>
              <a:t>  </a:t>
            </a:r>
            <a:r>
              <a:rPr kumimoji="1" lang="en-US" altLang="ja-JP" dirty="0" err="1" smtClean="0">
                <a:solidFill>
                  <a:srgbClr val="000000"/>
                </a:solidFill>
                <a:latin typeface="Consolas"/>
                <a:ea typeface="ヒラギノ丸ゴ ProN W4"/>
                <a:cs typeface="Consolas"/>
              </a:rPr>
              <a:t>HUSet</a:t>
            </a:r>
            <a:r>
              <a:rPr kumimoji="1" lang="en-US" altLang="ja-JP" dirty="0" smtClean="0">
                <a:solidFill>
                  <a:srgbClr val="000000"/>
                </a:solidFill>
                <a:latin typeface="Consolas"/>
                <a:ea typeface="ヒラギノ丸ゴ ProN W4"/>
                <a:cs typeface="Consolas"/>
              </a:rPr>
              <a:t> </a:t>
            </a:r>
            <a:r>
              <a:rPr kumimoji="1" lang="en-US" altLang="ja-JP" dirty="0" err="1">
                <a:solidFill>
                  <a:srgbClr val="000000"/>
                </a:solidFill>
                <a:latin typeface="Consolas"/>
                <a:ea typeface="ヒラギノ丸ゴ ProN W4"/>
                <a:cs typeface="Consolas"/>
              </a:rPr>
              <a:t>nullSet</a:t>
            </a:r>
            <a:r>
              <a:rPr kumimoji="1" lang="en-US" altLang="ja-JP" dirty="0">
                <a:solidFill>
                  <a:srgbClr val="000000"/>
                </a:solidFill>
                <a:latin typeface="Consolas"/>
                <a:ea typeface="ヒラギノ丸ゴ ProN W4"/>
                <a:cs typeface="Consolas"/>
              </a:rPr>
              <a:t> = </a:t>
            </a:r>
            <a:r>
              <a:rPr kumimoji="1" lang="en-US" altLang="ja-JP" dirty="0" err="1">
                <a:solidFill>
                  <a:srgbClr val="000000"/>
                </a:solidFill>
                <a:latin typeface="Consolas"/>
                <a:ea typeface="ヒラギノ丸ゴ ProN W4"/>
                <a:cs typeface="Consolas"/>
              </a:rPr>
              <a:t>HUSet.</a:t>
            </a:r>
            <a:r>
              <a:rPr kumimoji="1" lang="en-US" altLang="ja-JP" dirty="0" err="1">
                <a:solidFill>
                  <a:srgbClr val="63891F"/>
                </a:solidFill>
                <a:latin typeface="Consolas"/>
                <a:ea typeface="ヒラギノ丸ゴ ProN W4"/>
                <a:cs typeface="Consolas"/>
              </a:rPr>
              <a:t>getNull</a:t>
            </a:r>
            <a:r>
              <a:rPr kumimoji="1" lang="en-US" altLang="ja-JP" dirty="0">
                <a:solidFill>
                  <a:srgbClr val="000000"/>
                </a:solidFill>
                <a:latin typeface="Consolas"/>
                <a:ea typeface="ヒラギノ丸ゴ ProN W4"/>
                <a:cs typeface="Consolas"/>
              </a:rPr>
              <a:t>();</a:t>
            </a:r>
          </a:p>
          <a:p>
            <a:pPr>
              <a:lnSpc>
                <a:spcPct val="120000"/>
              </a:lnSpc>
            </a:pPr>
            <a:r>
              <a:rPr kumimoji="1" lang="en-US" altLang="ja-JP" dirty="0">
                <a:solidFill>
                  <a:srgbClr val="000000"/>
                </a:solidFill>
                <a:latin typeface="Consolas"/>
                <a:ea typeface="ヒラギノ丸ゴ ProN W4"/>
                <a:cs typeface="Consolas"/>
              </a:rPr>
              <a:t>  </a:t>
            </a:r>
            <a:r>
              <a:rPr kumimoji="1" lang="en-US" altLang="ja-JP" dirty="0" err="1">
                <a:solidFill>
                  <a:srgbClr val="000000"/>
                </a:solidFill>
                <a:latin typeface="Consolas"/>
                <a:ea typeface="ヒラギノ丸ゴ ProN W4"/>
                <a:cs typeface="Consolas"/>
              </a:rPr>
              <a:t>assertThat</a:t>
            </a:r>
            <a:r>
              <a:rPr kumimoji="1" lang="en-US" altLang="ja-JP" dirty="0">
                <a:solidFill>
                  <a:srgbClr val="000000"/>
                </a:solidFill>
                <a:latin typeface="Consolas"/>
                <a:ea typeface="ヒラギノ丸ゴ ProN W4"/>
                <a:cs typeface="Consolas"/>
              </a:rPr>
              <a:t>(correct, is(</a:t>
            </a:r>
            <a:r>
              <a:rPr kumimoji="1" lang="en-US" altLang="ja-JP" dirty="0" err="1">
                <a:solidFill>
                  <a:srgbClr val="000000"/>
                </a:solidFill>
                <a:latin typeface="Consolas"/>
                <a:ea typeface="ヒラギノ丸ゴ ProN W4"/>
                <a:cs typeface="Consolas"/>
              </a:rPr>
              <a:t>gemm.</a:t>
            </a:r>
            <a:r>
              <a:rPr kumimoji="1" lang="en-US" altLang="ja-JP" dirty="0" err="1">
                <a:solidFill>
                  <a:srgbClr val="63891F"/>
                </a:solidFill>
                <a:latin typeface="Consolas"/>
                <a:ea typeface="ヒラギノ丸ゴ ProN W4"/>
                <a:cs typeface="Consolas"/>
              </a:rPr>
              <a:t>union</a:t>
            </a:r>
            <a:r>
              <a:rPr kumimoji="1" lang="en-US" altLang="ja-JP" dirty="0">
                <a:solidFill>
                  <a:srgbClr val="000000"/>
                </a:solidFill>
                <a:latin typeface="Consolas"/>
                <a:ea typeface="ヒラギノ丸ゴ ProN W4"/>
                <a:cs typeface="Consolas"/>
              </a:rPr>
              <a:t>(</a:t>
            </a:r>
            <a:r>
              <a:rPr kumimoji="1" lang="en-US" altLang="ja-JP" dirty="0" err="1">
                <a:solidFill>
                  <a:srgbClr val="000000"/>
                </a:solidFill>
                <a:latin typeface="Consolas"/>
                <a:ea typeface="ヒラギノ丸ゴ ProN W4"/>
                <a:cs typeface="Consolas"/>
              </a:rPr>
              <a:t>gemv</a:t>
            </a:r>
            <a:r>
              <a:rPr kumimoji="1" lang="en-US" altLang="ja-JP" dirty="0">
                <a:solidFill>
                  <a:srgbClr val="000000"/>
                </a:solidFill>
                <a:latin typeface="Consolas"/>
                <a:ea typeface="ヒラギノ丸ゴ ProN W4"/>
                <a:cs typeface="Consolas"/>
              </a:rPr>
              <a:t>)));</a:t>
            </a:r>
          </a:p>
          <a:p>
            <a:pPr>
              <a:lnSpc>
                <a:spcPct val="120000"/>
              </a:lnSpc>
            </a:pPr>
            <a:r>
              <a:rPr kumimoji="1" lang="en-US" altLang="ja-JP" dirty="0">
                <a:solidFill>
                  <a:srgbClr val="000000"/>
                </a:solidFill>
                <a:latin typeface="Consolas"/>
                <a:ea typeface="ヒラギノ丸ゴ ProN W4"/>
                <a:cs typeface="Consolas"/>
              </a:rPr>
              <a:t>  </a:t>
            </a:r>
            <a:r>
              <a:rPr kumimoji="1" lang="en-US" altLang="ja-JP" dirty="0" err="1">
                <a:solidFill>
                  <a:srgbClr val="000000"/>
                </a:solidFill>
                <a:latin typeface="Consolas"/>
                <a:ea typeface="ヒラギノ丸ゴ ProN W4"/>
                <a:cs typeface="Consolas"/>
              </a:rPr>
              <a:t>assertThat</a:t>
            </a:r>
            <a:r>
              <a:rPr kumimoji="1" lang="en-US" altLang="ja-JP" dirty="0">
                <a:solidFill>
                  <a:srgbClr val="000000"/>
                </a:solidFill>
                <a:latin typeface="Consolas"/>
                <a:ea typeface="ヒラギノ丸ゴ ProN W4"/>
                <a:cs typeface="Consolas"/>
              </a:rPr>
              <a:t>(</a:t>
            </a:r>
            <a:r>
              <a:rPr kumimoji="1" lang="en-US" altLang="ja-JP" dirty="0" err="1">
                <a:solidFill>
                  <a:srgbClr val="000000"/>
                </a:solidFill>
                <a:latin typeface="Consolas"/>
                <a:ea typeface="ヒラギノ丸ゴ ProN W4"/>
                <a:cs typeface="Consolas"/>
              </a:rPr>
              <a:t>nullSet</a:t>
            </a:r>
            <a:r>
              <a:rPr kumimoji="1" lang="en-US" altLang="ja-JP" dirty="0">
                <a:solidFill>
                  <a:srgbClr val="000000"/>
                </a:solidFill>
                <a:latin typeface="Consolas"/>
                <a:ea typeface="ヒラギノ丸ゴ ProN W4"/>
                <a:cs typeface="Consolas"/>
              </a:rPr>
              <a:t>, is(</a:t>
            </a:r>
            <a:r>
              <a:rPr kumimoji="1" lang="en-US" altLang="ja-JP" dirty="0" err="1">
                <a:solidFill>
                  <a:srgbClr val="000000"/>
                </a:solidFill>
                <a:latin typeface="Consolas"/>
                <a:ea typeface="ヒラギノ丸ゴ ProN W4"/>
                <a:cs typeface="Consolas"/>
              </a:rPr>
              <a:t>gemm.</a:t>
            </a:r>
            <a:r>
              <a:rPr kumimoji="1" lang="en-US" altLang="ja-JP" dirty="0" err="1">
                <a:solidFill>
                  <a:srgbClr val="63891F"/>
                </a:solidFill>
                <a:latin typeface="Consolas"/>
                <a:ea typeface="ヒラギノ丸ゴ ProN W4"/>
                <a:cs typeface="Consolas"/>
              </a:rPr>
              <a:t>intersection</a:t>
            </a:r>
            <a:r>
              <a:rPr kumimoji="1" lang="en-US" altLang="ja-JP" dirty="0">
                <a:solidFill>
                  <a:srgbClr val="000000"/>
                </a:solidFill>
                <a:latin typeface="Consolas"/>
                <a:ea typeface="ヒラギノ丸ゴ ProN W4"/>
                <a:cs typeface="Consolas"/>
              </a:rPr>
              <a:t>(</a:t>
            </a:r>
            <a:r>
              <a:rPr kumimoji="1" lang="en-US" altLang="ja-JP" dirty="0" err="1">
                <a:solidFill>
                  <a:srgbClr val="000000"/>
                </a:solidFill>
                <a:latin typeface="Consolas"/>
                <a:ea typeface="ヒラギノ丸ゴ ProN W4"/>
                <a:cs typeface="Consolas"/>
              </a:rPr>
              <a:t>gemv</a:t>
            </a:r>
            <a:r>
              <a:rPr kumimoji="1" lang="en-US" altLang="ja-JP" dirty="0">
                <a:solidFill>
                  <a:srgbClr val="000000"/>
                </a:solidFill>
                <a:latin typeface="Consolas"/>
                <a:ea typeface="ヒラギノ丸ゴ ProN W4"/>
                <a:cs typeface="Consolas"/>
              </a:rPr>
              <a:t>)));</a:t>
            </a:r>
          </a:p>
          <a:p>
            <a:pPr>
              <a:lnSpc>
                <a:spcPct val="120000"/>
              </a:lnSpc>
            </a:pPr>
            <a:r>
              <a:rPr kumimoji="1" lang="en-US" altLang="ja-JP" dirty="0" smtClean="0">
                <a:solidFill>
                  <a:srgbClr val="000000"/>
                </a:solidFill>
                <a:latin typeface="Consolas"/>
                <a:ea typeface="ヒラギノ丸ゴ ProN W4"/>
                <a:cs typeface="Consolas"/>
              </a:rPr>
              <a:t>}</a:t>
            </a:r>
            <a:endParaRPr kumimoji="1" lang="en-US" altLang="ja-JP" dirty="0">
              <a:solidFill>
                <a:srgbClr val="000000"/>
              </a:solidFill>
              <a:latin typeface="Consolas"/>
              <a:ea typeface="ヒラギノ丸ゴ ProN W4"/>
              <a:cs typeface="Consolas"/>
            </a:endParaRPr>
          </a:p>
        </p:txBody>
      </p:sp>
      <p:cxnSp>
        <p:nvCxnSpPr>
          <p:cNvPr id="49" name="カギ線コネクタ 48"/>
          <p:cNvCxnSpPr>
            <a:stCxn id="78" idx="3"/>
            <a:endCxn id="48" idx="3"/>
          </p:cNvCxnSpPr>
          <p:nvPr/>
        </p:nvCxnSpPr>
        <p:spPr>
          <a:xfrm flipH="1">
            <a:off x="6975568" y="2437181"/>
            <a:ext cx="2484793" cy="2934867"/>
          </a:xfrm>
          <a:prstGeom prst="bentConnector3">
            <a:avLst>
              <a:gd name="adj1" fmla="val -9200"/>
            </a:avLst>
          </a:prstGeom>
          <a:ln>
            <a:solidFill>
              <a:schemeClr val="tx2"/>
            </a:solidFill>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48" name="正方形/長方形 47"/>
          <p:cNvSpPr/>
          <p:nvPr/>
        </p:nvSpPr>
        <p:spPr>
          <a:xfrm>
            <a:off x="682885" y="5047939"/>
            <a:ext cx="6292683" cy="648218"/>
          </a:xfrm>
          <a:prstGeom prst="rect">
            <a:avLst/>
          </a:prstGeom>
          <a:noFill/>
          <a:ln w="28575"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78" name="正方形/長方形 77"/>
          <p:cNvSpPr/>
          <p:nvPr/>
        </p:nvSpPr>
        <p:spPr>
          <a:xfrm>
            <a:off x="6698335" y="1439902"/>
            <a:ext cx="2762026" cy="1994558"/>
          </a:xfrm>
          <a:prstGeom prst="rect">
            <a:avLst/>
          </a:prstGeom>
          <a:noFill/>
          <a:ln w="28575"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79" name="コンテンツ プレースホルダー 2"/>
          <p:cNvSpPr txBox="1">
            <a:spLocks/>
          </p:cNvSpPr>
          <p:nvPr/>
        </p:nvSpPr>
        <p:spPr>
          <a:xfrm>
            <a:off x="6779523" y="1475264"/>
            <a:ext cx="1330627" cy="398767"/>
          </a:xfrm>
          <a:prstGeom prst="rect">
            <a:avLst/>
          </a:prstGeom>
        </p:spPr>
        <p:txBody>
          <a:bodyPr vert="horz" lIns="91440" tIns="45720" rIns="91440" bIns="45720" rtlCol="0">
            <a:noAutofit/>
          </a:bodyPr>
          <a:lstStyle>
            <a:lvl1pPr marL="0" indent="0" algn="l" defTabSz="914400" rtl="0" eaLnBrk="1" latinLnBrk="0" hangingPunct="1">
              <a:lnSpc>
                <a:spcPct val="110000"/>
              </a:lnSpc>
              <a:spcBef>
                <a:spcPct val="20000"/>
              </a:spcBef>
              <a:buClr>
                <a:schemeClr val="tx2"/>
              </a:buClr>
              <a:buSzPct val="100000"/>
              <a:buFontTx/>
              <a:buNone/>
              <a:defRPr kumimoji="1" sz="2800" u="none" kern="1200">
                <a:solidFill>
                  <a:schemeClr val="tx1"/>
                </a:solidFill>
                <a:uFill>
                  <a:solidFill>
                    <a:schemeClr val="tx2"/>
                  </a:solidFill>
                </a:uFill>
                <a:latin typeface="ヒラギノ丸ゴ Pro W4"/>
                <a:ea typeface="ヒラギノ丸ゴ Pro W4"/>
                <a:cs typeface="ヒラギノ丸ゴ Pro W4"/>
              </a:defRPr>
            </a:lvl1pPr>
            <a:lvl2pPr marL="432000" indent="-216000" algn="l" defTabSz="914400" rtl="0" eaLnBrk="1" latinLnBrk="0" hangingPunct="1">
              <a:lnSpc>
                <a:spcPct val="110000"/>
              </a:lnSpc>
              <a:spcBef>
                <a:spcPct val="20000"/>
              </a:spcBef>
              <a:buClr>
                <a:schemeClr val="tx2"/>
              </a:buClr>
              <a:buFont typeface="ヒラギノ角ゴ ProN W3"/>
              <a:buChar char="|"/>
              <a:defRPr kumimoji="1" sz="2400" kern="1200">
                <a:solidFill>
                  <a:schemeClr val="accent6"/>
                </a:solidFill>
                <a:latin typeface="ヒラギノ丸ゴ Pro W4"/>
                <a:ea typeface="ヒラギノ丸ゴ Pro W4"/>
                <a:cs typeface="ヒラギノ丸ゴ Pro W4"/>
              </a:defRPr>
            </a:lvl2pPr>
            <a:lvl3pPr marL="720000" indent="-205200" algn="l" defTabSz="914400" rtl="0" eaLnBrk="1" latinLnBrk="0" hangingPunct="1">
              <a:lnSpc>
                <a:spcPct val="110000"/>
              </a:lnSpc>
              <a:spcBef>
                <a:spcPct val="20000"/>
              </a:spcBef>
              <a:buClr>
                <a:schemeClr val="tx2"/>
              </a:buClr>
              <a:buFont typeface="ヒラギノ角ゴ ProN W3"/>
              <a:buChar char="|"/>
              <a:defRPr kumimoji="1" sz="2000" kern="1200">
                <a:solidFill>
                  <a:srgbClr val="4F4F4F"/>
                </a:solidFill>
                <a:latin typeface="ヒラギノ丸ゴ Pro W4"/>
                <a:ea typeface="ヒラギノ丸ゴ Pro W4"/>
                <a:cs typeface="ヒラギノ丸ゴ Pro W4"/>
              </a:defRPr>
            </a:lvl3pPr>
            <a:lvl4pPr marL="1080000" indent="-205200" algn="l" defTabSz="914400" rtl="0" eaLnBrk="1" latinLnBrk="0" hangingPunct="1">
              <a:lnSpc>
                <a:spcPct val="110000"/>
              </a:lnSpc>
              <a:spcBef>
                <a:spcPct val="20000"/>
              </a:spcBef>
              <a:buClr>
                <a:schemeClr val="tx2"/>
              </a:buClr>
              <a:buFont typeface="ヒラギノ角ゴ ProN W3"/>
              <a:buChar char="-"/>
              <a:defRPr kumimoji="1" sz="1600" kern="1200">
                <a:solidFill>
                  <a:srgbClr val="4F4F4F"/>
                </a:solidFill>
                <a:latin typeface="ヒラギノ丸ゴ Pro W4"/>
                <a:ea typeface="ヒラギノ丸ゴ Pro W4"/>
                <a:cs typeface="ヒラギノ丸ゴ Pro W4"/>
              </a:defRPr>
            </a:lvl4pPr>
            <a:lvl5pPr marL="1440000" indent="-205200" algn="l" defTabSz="914400" rtl="0" eaLnBrk="1" latinLnBrk="0" hangingPunct="1">
              <a:lnSpc>
                <a:spcPct val="110000"/>
              </a:lnSpc>
              <a:spcBef>
                <a:spcPct val="20000"/>
              </a:spcBef>
              <a:buClr>
                <a:schemeClr val="tx2"/>
              </a:buClr>
              <a:buFont typeface="Arial"/>
              <a:buChar char="•"/>
              <a:defRPr kumimoji="1" sz="1600" kern="1200">
                <a:solidFill>
                  <a:srgbClr val="4F4F4F"/>
                </a:solidFill>
                <a:latin typeface="ヒラギノ丸ゴ Pro W4"/>
                <a:ea typeface="ヒラギノ丸ゴ Pro W4"/>
                <a:cs typeface="ヒラギノ丸ゴ Pro W4"/>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a:lstStyle>
          <a:p>
            <a:r>
              <a:rPr lang="ja-JP" altLang="en-US" sz="1800" dirty="0" smtClean="0">
                <a:latin typeface="ヒラギノ角ゴ ProN W3"/>
                <a:ea typeface="ヒラギノ角ゴ ProN W3"/>
                <a:cs typeface="ヒラギノ角ゴ ProN W3"/>
              </a:rPr>
              <a:t>計算漏れ</a:t>
            </a:r>
            <a:endParaRPr lang="en-US" altLang="ja-JP" sz="1800" dirty="0" smtClean="0">
              <a:latin typeface="ヒラギノ角ゴ ProN W3"/>
              <a:ea typeface="ヒラギノ角ゴ ProN W3"/>
              <a:cs typeface="ヒラギノ角ゴ ProN W3"/>
            </a:endParaRPr>
          </a:p>
        </p:txBody>
      </p:sp>
      <p:sp>
        <p:nvSpPr>
          <p:cNvPr id="80" name="コンテンツ プレースホルダー 2"/>
          <p:cNvSpPr txBox="1">
            <a:spLocks/>
          </p:cNvSpPr>
          <p:nvPr/>
        </p:nvSpPr>
        <p:spPr>
          <a:xfrm>
            <a:off x="6779523" y="2460483"/>
            <a:ext cx="1570521" cy="343637"/>
          </a:xfrm>
          <a:prstGeom prst="rect">
            <a:avLst/>
          </a:prstGeom>
        </p:spPr>
        <p:txBody>
          <a:bodyPr vert="horz" lIns="91440" tIns="45720" rIns="91440" bIns="45720" rtlCol="0">
            <a:noAutofit/>
          </a:bodyPr>
          <a:lstStyle>
            <a:lvl1pPr marL="108000" indent="-205200" algn="l" defTabSz="914400" rtl="0" eaLnBrk="1" latinLnBrk="0" hangingPunct="1">
              <a:lnSpc>
                <a:spcPct val="110000"/>
              </a:lnSpc>
              <a:spcBef>
                <a:spcPct val="20000"/>
              </a:spcBef>
              <a:buClr>
                <a:schemeClr val="accent1"/>
              </a:buClr>
              <a:buFont typeface="Arial"/>
              <a:buChar char="•"/>
              <a:defRPr kumimoji="1" sz="2800" kern="1200">
                <a:solidFill>
                  <a:schemeClr val="tx1"/>
                </a:solidFill>
                <a:latin typeface="ヒラギノ丸ゴ Pro W4"/>
                <a:ea typeface="ヒラギノ丸ゴ Pro W4"/>
                <a:cs typeface="ヒラギノ丸ゴ Pro W4"/>
              </a:defRPr>
            </a:lvl1pPr>
            <a:lvl2pPr marL="360000" indent="-205200" algn="l" defTabSz="914400" rtl="0" eaLnBrk="1" latinLnBrk="0" hangingPunct="1">
              <a:lnSpc>
                <a:spcPct val="110000"/>
              </a:lnSpc>
              <a:spcBef>
                <a:spcPct val="20000"/>
              </a:spcBef>
              <a:buClr>
                <a:schemeClr val="accent1"/>
              </a:buClr>
              <a:buFont typeface="ヒラギノ角ゴ ProN W3"/>
              <a:buChar char="-"/>
              <a:defRPr kumimoji="1" sz="2400" kern="1200">
                <a:solidFill>
                  <a:srgbClr val="4F4F4F"/>
                </a:solidFill>
                <a:latin typeface="ヒラギノ丸ゴ Pro W4"/>
                <a:ea typeface="ヒラギノ丸ゴ Pro W4"/>
                <a:cs typeface="ヒラギノ丸ゴ Pro W4"/>
              </a:defRPr>
            </a:lvl2pPr>
            <a:lvl3pPr marL="720000" indent="-205200" algn="l" defTabSz="914400" rtl="0" eaLnBrk="1" latinLnBrk="0" hangingPunct="1">
              <a:lnSpc>
                <a:spcPct val="110000"/>
              </a:lnSpc>
              <a:spcBef>
                <a:spcPct val="20000"/>
              </a:spcBef>
              <a:buClr>
                <a:schemeClr val="accent1"/>
              </a:buClr>
              <a:buFont typeface="Arial"/>
              <a:buChar char="•"/>
              <a:defRPr kumimoji="1" sz="2000" kern="1200">
                <a:solidFill>
                  <a:srgbClr val="4F4F4F"/>
                </a:solidFill>
                <a:latin typeface="ヒラギノ丸ゴ Pro W4"/>
                <a:ea typeface="ヒラギノ丸ゴ Pro W4"/>
                <a:cs typeface="ヒラギノ丸ゴ Pro W4"/>
              </a:defRPr>
            </a:lvl3pPr>
            <a:lvl4pPr marL="1080000" indent="-205200" algn="l" defTabSz="914400" rtl="0" eaLnBrk="1" latinLnBrk="0" hangingPunct="1">
              <a:lnSpc>
                <a:spcPct val="110000"/>
              </a:lnSpc>
              <a:spcBef>
                <a:spcPct val="20000"/>
              </a:spcBef>
              <a:buClr>
                <a:schemeClr val="accent1"/>
              </a:buClr>
              <a:buFont typeface="ヒラギノ角ゴ ProN W3"/>
              <a:buChar char="-"/>
              <a:defRPr kumimoji="1" sz="1600" kern="1200">
                <a:solidFill>
                  <a:srgbClr val="4F4F4F"/>
                </a:solidFill>
                <a:latin typeface="ヒラギノ丸ゴ Pro W4"/>
                <a:ea typeface="ヒラギノ丸ゴ Pro W4"/>
                <a:cs typeface="ヒラギノ丸ゴ Pro W4"/>
              </a:defRPr>
            </a:lvl4pPr>
            <a:lvl5pPr marL="1440000" indent="-205200" algn="l" defTabSz="914400" rtl="0" eaLnBrk="1" latinLnBrk="0" hangingPunct="1">
              <a:lnSpc>
                <a:spcPct val="110000"/>
              </a:lnSpc>
              <a:spcBef>
                <a:spcPct val="20000"/>
              </a:spcBef>
              <a:buClr>
                <a:schemeClr val="accent1"/>
              </a:buClr>
              <a:buFont typeface="Arial"/>
              <a:buChar char="•"/>
              <a:defRPr kumimoji="1" sz="1600" kern="1200">
                <a:solidFill>
                  <a:srgbClr val="4F4F4F"/>
                </a:solidFill>
                <a:latin typeface="ヒラギノ丸ゴ Pro W4"/>
                <a:ea typeface="ヒラギノ丸ゴ Pro W4"/>
                <a:cs typeface="ヒラギノ丸ゴ Pro W4"/>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a:lstStyle>
          <a:p>
            <a:pPr marL="0" indent="0">
              <a:buNone/>
            </a:pPr>
            <a:r>
              <a:rPr lang="ja-JP" altLang="en-US" sz="1800" dirty="0" smtClean="0">
                <a:latin typeface="ヒラギノ角ゴ ProN W3"/>
                <a:ea typeface="ヒラギノ角ゴ ProN W3"/>
                <a:cs typeface="ヒラギノ角ゴ ProN W3"/>
              </a:rPr>
              <a:t>計算重複</a:t>
            </a:r>
            <a:endParaRPr lang="en-US" altLang="ja-JP" sz="1800" dirty="0" smtClean="0">
              <a:latin typeface="ヒラギノ角ゴ ProN W3"/>
              <a:ea typeface="ヒラギノ角ゴ ProN W3"/>
              <a:cs typeface="ヒラギノ角ゴ ProN W3"/>
            </a:endParaRPr>
          </a:p>
        </p:txBody>
      </p:sp>
      <p:sp>
        <p:nvSpPr>
          <p:cNvPr id="81" name="テキスト ボックス 80"/>
          <p:cNvSpPr txBox="1"/>
          <p:nvPr/>
        </p:nvSpPr>
        <p:spPr>
          <a:xfrm>
            <a:off x="8309109" y="1902898"/>
            <a:ext cx="354436" cy="458780"/>
          </a:xfrm>
          <a:prstGeom prst="rect">
            <a:avLst/>
          </a:prstGeom>
          <a:noFill/>
        </p:spPr>
        <p:txBody>
          <a:bodyPr wrap="square" rtlCol="0">
            <a:spAutoFit/>
          </a:bodyPr>
          <a:lstStyle/>
          <a:p>
            <a:r>
              <a:rPr kumimoji="1" lang="en-US" altLang="ja-JP" sz="2400" dirty="0" smtClean="0">
                <a:solidFill>
                  <a:srgbClr val="758085"/>
                </a:solidFill>
                <a:latin typeface="ヒラギノ丸ゴ ProN W4"/>
                <a:ea typeface="ヒラギノ丸ゴ ProN W4"/>
                <a:cs typeface="ヒラギノ丸ゴ ProN W4"/>
              </a:rPr>
              <a:t>∪</a:t>
            </a:r>
            <a:endParaRPr kumimoji="1" lang="ja-JP" altLang="en-US" sz="2400" dirty="0" smtClean="0">
              <a:solidFill>
                <a:srgbClr val="758085"/>
              </a:solidFill>
              <a:latin typeface="ヒラギノ丸ゴ ProN W4"/>
              <a:ea typeface="ヒラギノ丸ゴ ProN W4"/>
              <a:cs typeface="ヒラギノ丸ゴ ProN W4"/>
            </a:endParaRPr>
          </a:p>
        </p:txBody>
      </p:sp>
      <p:sp>
        <p:nvSpPr>
          <p:cNvPr id="82" name="テキスト ボックス 81"/>
          <p:cNvSpPr txBox="1"/>
          <p:nvPr/>
        </p:nvSpPr>
        <p:spPr>
          <a:xfrm>
            <a:off x="7431858" y="1970704"/>
            <a:ext cx="532557" cy="338554"/>
          </a:xfrm>
          <a:prstGeom prst="rect">
            <a:avLst/>
          </a:prstGeom>
          <a:noFill/>
        </p:spPr>
        <p:txBody>
          <a:bodyPr wrap="square" rtlCol="0">
            <a:spAutoFit/>
          </a:bodyPr>
          <a:lstStyle/>
          <a:p>
            <a:r>
              <a:rPr kumimoji="1" lang="en-US" altLang="ja-JP" sz="1600" dirty="0" smtClean="0">
                <a:solidFill>
                  <a:srgbClr val="758085"/>
                </a:solidFill>
                <a:latin typeface="ヒラギノ丸ゴ ProN W4"/>
                <a:ea typeface="ヒラギノ丸ゴ ProN W4"/>
                <a:cs typeface="ヒラギノ丸ゴ ProN W4"/>
              </a:rPr>
              <a:t>==</a:t>
            </a:r>
            <a:endParaRPr kumimoji="1" lang="ja-JP" altLang="en-US" sz="1600" dirty="0" smtClean="0">
              <a:solidFill>
                <a:srgbClr val="758085"/>
              </a:solidFill>
              <a:latin typeface="ヒラギノ丸ゴ ProN W4"/>
              <a:ea typeface="ヒラギノ丸ゴ ProN W4"/>
              <a:cs typeface="ヒラギノ丸ゴ ProN W4"/>
            </a:endParaRPr>
          </a:p>
        </p:txBody>
      </p:sp>
      <p:grpSp>
        <p:nvGrpSpPr>
          <p:cNvPr id="83" name="図形グループ 82"/>
          <p:cNvGrpSpPr/>
          <p:nvPr/>
        </p:nvGrpSpPr>
        <p:grpSpPr>
          <a:xfrm>
            <a:off x="7837694" y="2017724"/>
            <a:ext cx="305632" cy="282121"/>
            <a:chOff x="2476530" y="4685723"/>
            <a:chExt cx="1080000" cy="1080000"/>
          </a:xfrm>
          <a:scene3d>
            <a:camera prst="orthographicFront">
              <a:rot lat="900000" lon="1800000" rev="0"/>
            </a:camera>
            <a:lightRig rig="threePt" dir="t">
              <a:rot lat="0" lon="0" rev="13500000"/>
            </a:lightRig>
          </a:scene3d>
        </p:grpSpPr>
        <p:sp>
          <p:nvSpPr>
            <p:cNvPr id="84" name="正方形/長方形 83"/>
            <p:cNvSpPr/>
            <p:nvPr/>
          </p:nvSpPr>
          <p:spPr>
            <a:xfrm>
              <a:off x="2476530" y="5045723"/>
              <a:ext cx="719325" cy="719325"/>
            </a:xfrm>
            <a:prstGeom prst="rect">
              <a:avLst/>
            </a:prstGeom>
            <a:pattFill prst="wdUpDiag">
              <a:fgClr>
                <a:schemeClr val="accent1">
                  <a:lumMod val="75000"/>
                </a:schemeClr>
              </a:fgClr>
              <a:bgClr>
                <a:prstClr val="white"/>
              </a:bgClr>
            </a:patt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85" name="正方形/長方形 84"/>
            <p:cNvSpPr>
              <a:spLocks noChangeAspect="1"/>
            </p:cNvSpPr>
            <p:nvPr/>
          </p:nvSpPr>
          <p:spPr>
            <a:xfrm>
              <a:off x="2476530" y="4685723"/>
              <a:ext cx="360000" cy="360000"/>
            </a:xfrm>
            <a:prstGeom prst="rect">
              <a:avLst/>
            </a:prstGeom>
            <a:pattFill prst="wdUpDiag">
              <a:fgClr>
                <a:schemeClr val="accent1">
                  <a:lumMod val="75000"/>
                </a:schemeClr>
              </a:fgClr>
              <a:bgClr>
                <a:prstClr val="white"/>
              </a:bgClr>
            </a:patt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86" name="正方形/長方形 85"/>
            <p:cNvSpPr>
              <a:spLocks noChangeAspect="1"/>
            </p:cNvSpPr>
            <p:nvPr/>
          </p:nvSpPr>
          <p:spPr>
            <a:xfrm>
              <a:off x="3196530" y="5405723"/>
              <a:ext cx="360000" cy="360000"/>
            </a:xfrm>
            <a:prstGeom prst="rect">
              <a:avLst/>
            </a:prstGeom>
            <a:pattFill prst="wdUpDiag">
              <a:fgClr>
                <a:schemeClr val="accent1">
                  <a:lumMod val="75000"/>
                </a:schemeClr>
              </a:fgClr>
              <a:bgClr>
                <a:prstClr val="white"/>
              </a:bgClr>
            </a:patt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grpSp>
        <p:nvGrpSpPr>
          <p:cNvPr id="87" name="図形グループ 86"/>
          <p:cNvGrpSpPr/>
          <p:nvPr/>
        </p:nvGrpSpPr>
        <p:grpSpPr>
          <a:xfrm>
            <a:off x="8623002" y="1970703"/>
            <a:ext cx="407318" cy="376161"/>
            <a:chOff x="2476530" y="4325723"/>
            <a:chExt cx="1439329" cy="1440000"/>
          </a:xfrm>
          <a:scene3d>
            <a:camera prst="orthographicFront">
              <a:rot lat="900000" lon="1800000" rev="0"/>
            </a:camera>
            <a:lightRig rig="threePt" dir="t">
              <a:rot lat="0" lon="0" rev="13500000"/>
            </a:lightRig>
          </a:scene3d>
        </p:grpSpPr>
        <p:sp>
          <p:nvSpPr>
            <p:cNvPr id="88" name="直角三角形 87"/>
            <p:cNvSpPr/>
            <p:nvPr/>
          </p:nvSpPr>
          <p:spPr>
            <a:xfrm>
              <a:off x="2836533" y="4685723"/>
              <a:ext cx="359325" cy="360000"/>
            </a:xfrm>
            <a:prstGeom prst="rtTriangle">
              <a:avLst/>
            </a:prstGeom>
            <a:solidFill>
              <a:schemeClr val="bg1"/>
            </a:solid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89" name="直角三角形 88"/>
            <p:cNvSpPr/>
            <p:nvPr/>
          </p:nvSpPr>
          <p:spPr>
            <a:xfrm>
              <a:off x="3196534" y="5045723"/>
              <a:ext cx="359325" cy="360000"/>
            </a:xfrm>
            <a:prstGeom prst="rtTriangle">
              <a:avLst/>
            </a:prstGeom>
            <a:solidFill>
              <a:schemeClr val="bg1"/>
            </a:solid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90" name="直角三角形 89"/>
            <p:cNvSpPr/>
            <p:nvPr/>
          </p:nvSpPr>
          <p:spPr>
            <a:xfrm>
              <a:off x="3556534" y="5405723"/>
              <a:ext cx="359325" cy="360000"/>
            </a:xfrm>
            <a:prstGeom prst="rtTriangle">
              <a:avLst/>
            </a:prstGeom>
            <a:solidFill>
              <a:schemeClr val="bg1"/>
            </a:solid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91" name="直角三角形 90"/>
            <p:cNvSpPr/>
            <p:nvPr/>
          </p:nvSpPr>
          <p:spPr>
            <a:xfrm>
              <a:off x="2476530" y="4325723"/>
              <a:ext cx="359325" cy="360000"/>
            </a:xfrm>
            <a:prstGeom prst="rtTriangle">
              <a:avLst/>
            </a:prstGeom>
            <a:solidFill>
              <a:schemeClr val="bg1"/>
            </a:solid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sp>
        <p:nvSpPr>
          <p:cNvPr id="92" name="直角三角形 91"/>
          <p:cNvSpPr/>
          <p:nvPr/>
        </p:nvSpPr>
        <p:spPr>
          <a:xfrm>
            <a:off x="6912160" y="1990245"/>
            <a:ext cx="407508" cy="376161"/>
          </a:xfrm>
          <a:prstGeom prst="rtTriangle">
            <a:avLst/>
          </a:prstGeom>
          <a:solidFill>
            <a:schemeClr val="bg1"/>
          </a:solidFill>
          <a:ln w="0" cmpd="sng">
            <a:solidFill>
              <a:srgbClr val="2F5897"/>
            </a:solidFill>
          </a:ln>
          <a:effectLst/>
          <a:scene3d>
            <a:camera prst="orthographicFront">
              <a:rot lat="900000" lon="1800000" rev="0"/>
            </a:camera>
            <a:lightRig rig="threePt" dir="t">
              <a:rot lat="0" lon="0" rev="13500000"/>
            </a:lightRig>
          </a:scene3d>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93" name="テキスト ボックス 92"/>
          <p:cNvSpPr txBox="1"/>
          <p:nvPr/>
        </p:nvSpPr>
        <p:spPr>
          <a:xfrm>
            <a:off x="7023673" y="2833549"/>
            <a:ext cx="407349" cy="404807"/>
          </a:xfrm>
          <a:prstGeom prst="rect">
            <a:avLst/>
          </a:prstGeom>
          <a:noFill/>
        </p:spPr>
        <p:txBody>
          <a:bodyPr wrap="square" rtlCol="0">
            <a:spAutoFit/>
          </a:bodyPr>
          <a:lstStyle/>
          <a:p>
            <a:r>
              <a:rPr kumimoji="1" lang="en-US" altLang="ja-JP" sz="2000" dirty="0" smtClean="0">
                <a:solidFill>
                  <a:srgbClr val="758085"/>
                </a:solidFill>
                <a:latin typeface="ヒラギノ丸ゴ ProN W4"/>
                <a:ea typeface="ヒラギノ丸ゴ ProN W4"/>
                <a:cs typeface="ヒラギノ丸ゴ ProN W4"/>
              </a:rPr>
              <a:t>{}</a:t>
            </a:r>
            <a:endParaRPr kumimoji="1" lang="ja-JP" altLang="en-US" sz="2000" dirty="0" smtClean="0">
              <a:solidFill>
                <a:srgbClr val="758085"/>
              </a:solidFill>
              <a:latin typeface="ヒラギノ丸ゴ ProN W4"/>
              <a:ea typeface="ヒラギノ丸ゴ ProN W4"/>
              <a:cs typeface="ヒラギノ丸ゴ ProN W4"/>
            </a:endParaRPr>
          </a:p>
        </p:txBody>
      </p:sp>
      <p:sp>
        <p:nvSpPr>
          <p:cNvPr id="94" name="テキスト ボックス 93"/>
          <p:cNvSpPr txBox="1"/>
          <p:nvPr/>
        </p:nvSpPr>
        <p:spPr>
          <a:xfrm>
            <a:off x="8350044" y="2806491"/>
            <a:ext cx="354436" cy="458780"/>
          </a:xfrm>
          <a:prstGeom prst="rect">
            <a:avLst/>
          </a:prstGeom>
          <a:noFill/>
        </p:spPr>
        <p:txBody>
          <a:bodyPr wrap="square" rtlCol="0">
            <a:spAutoFit/>
          </a:bodyPr>
          <a:lstStyle/>
          <a:p>
            <a:r>
              <a:rPr kumimoji="1" lang="en-US" altLang="ja-JP" sz="2400" dirty="0" smtClean="0">
                <a:solidFill>
                  <a:srgbClr val="758085"/>
                </a:solidFill>
                <a:latin typeface="ヒラギノ丸ゴ ProN W4"/>
                <a:ea typeface="ヒラギノ丸ゴ ProN W4"/>
                <a:cs typeface="ヒラギノ丸ゴ ProN W4"/>
              </a:rPr>
              <a:t>∩</a:t>
            </a:r>
            <a:endParaRPr kumimoji="1" lang="ja-JP" altLang="en-US" sz="2400" dirty="0" smtClean="0">
              <a:solidFill>
                <a:srgbClr val="758085"/>
              </a:solidFill>
              <a:latin typeface="ヒラギノ丸ゴ ProN W4"/>
              <a:ea typeface="ヒラギノ丸ゴ ProN W4"/>
              <a:cs typeface="ヒラギノ丸ゴ ProN W4"/>
            </a:endParaRPr>
          </a:p>
        </p:txBody>
      </p:sp>
      <p:sp>
        <p:nvSpPr>
          <p:cNvPr id="95" name="テキスト ボックス 94"/>
          <p:cNvSpPr txBox="1"/>
          <p:nvPr/>
        </p:nvSpPr>
        <p:spPr>
          <a:xfrm>
            <a:off x="7431857" y="2843848"/>
            <a:ext cx="507714" cy="338554"/>
          </a:xfrm>
          <a:prstGeom prst="rect">
            <a:avLst/>
          </a:prstGeom>
          <a:noFill/>
        </p:spPr>
        <p:txBody>
          <a:bodyPr wrap="square" rtlCol="0">
            <a:spAutoFit/>
          </a:bodyPr>
          <a:lstStyle/>
          <a:p>
            <a:r>
              <a:rPr kumimoji="1" lang="en-US" altLang="ja-JP" sz="1600" dirty="0" smtClean="0">
                <a:solidFill>
                  <a:srgbClr val="758085"/>
                </a:solidFill>
                <a:latin typeface="ヒラギノ丸ゴ ProN W4"/>
                <a:ea typeface="ヒラギノ丸ゴ ProN W4"/>
                <a:cs typeface="ヒラギノ丸ゴ ProN W4"/>
              </a:rPr>
              <a:t>==</a:t>
            </a:r>
            <a:endParaRPr kumimoji="1" lang="ja-JP" altLang="en-US" sz="1600" dirty="0" smtClean="0">
              <a:solidFill>
                <a:srgbClr val="758085"/>
              </a:solidFill>
              <a:latin typeface="ヒラギノ丸ゴ ProN W4"/>
              <a:ea typeface="ヒラギノ丸ゴ ProN W4"/>
              <a:cs typeface="ヒラギノ丸ゴ ProN W4"/>
            </a:endParaRPr>
          </a:p>
        </p:txBody>
      </p:sp>
      <p:grpSp>
        <p:nvGrpSpPr>
          <p:cNvPr id="96" name="図形グループ 95"/>
          <p:cNvGrpSpPr/>
          <p:nvPr/>
        </p:nvGrpSpPr>
        <p:grpSpPr>
          <a:xfrm>
            <a:off x="7878628" y="2921319"/>
            <a:ext cx="305632" cy="282121"/>
            <a:chOff x="2476530" y="4685723"/>
            <a:chExt cx="1080000" cy="1080000"/>
          </a:xfrm>
          <a:scene3d>
            <a:camera prst="orthographicFront">
              <a:rot lat="900000" lon="1800000" rev="0"/>
            </a:camera>
            <a:lightRig rig="threePt" dir="t">
              <a:rot lat="0" lon="0" rev="13500000"/>
            </a:lightRig>
          </a:scene3d>
        </p:grpSpPr>
        <p:sp>
          <p:nvSpPr>
            <p:cNvPr id="97" name="正方形/長方形 96"/>
            <p:cNvSpPr/>
            <p:nvPr/>
          </p:nvSpPr>
          <p:spPr>
            <a:xfrm>
              <a:off x="2476530" y="5045723"/>
              <a:ext cx="719325" cy="719325"/>
            </a:xfrm>
            <a:prstGeom prst="rect">
              <a:avLst/>
            </a:prstGeom>
            <a:pattFill prst="wdUpDiag">
              <a:fgClr>
                <a:schemeClr val="accent1">
                  <a:lumMod val="75000"/>
                </a:schemeClr>
              </a:fgClr>
              <a:bgClr>
                <a:prstClr val="white"/>
              </a:bgClr>
            </a:patt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98" name="正方形/長方形 97"/>
            <p:cNvSpPr>
              <a:spLocks noChangeAspect="1"/>
            </p:cNvSpPr>
            <p:nvPr/>
          </p:nvSpPr>
          <p:spPr>
            <a:xfrm>
              <a:off x="2476530" y="4685723"/>
              <a:ext cx="360000" cy="360000"/>
            </a:xfrm>
            <a:prstGeom prst="rect">
              <a:avLst/>
            </a:prstGeom>
            <a:pattFill prst="wdUpDiag">
              <a:fgClr>
                <a:schemeClr val="accent1">
                  <a:lumMod val="75000"/>
                </a:schemeClr>
              </a:fgClr>
              <a:bgClr>
                <a:prstClr val="white"/>
              </a:bgClr>
            </a:patt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99" name="正方形/長方形 98"/>
            <p:cNvSpPr>
              <a:spLocks noChangeAspect="1"/>
            </p:cNvSpPr>
            <p:nvPr/>
          </p:nvSpPr>
          <p:spPr>
            <a:xfrm>
              <a:off x="3196530" y="5405723"/>
              <a:ext cx="360000" cy="360000"/>
            </a:xfrm>
            <a:prstGeom prst="rect">
              <a:avLst/>
            </a:prstGeom>
            <a:pattFill prst="wdUpDiag">
              <a:fgClr>
                <a:schemeClr val="accent1">
                  <a:lumMod val="75000"/>
                </a:schemeClr>
              </a:fgClr>
              <a:bgClr>
                <a:prstClr val="white"/>
              </a:bgClr>
            </a:patt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grpSp>
        <p:nvGrpSpPr>
          <p:cNvPr id="100" name="図形グループ 99"/>
          <p:cNvGrpSpPr/>
          <p:nvPr/>
        </p:nvGrpSpPr>
        <p:grpSpPr>
          <a:xfrm>
            <a:off x="8663938" y="2874296"/>
            <a:ext cx="407317" cy="376161"/>
            <a:chOff x="2476530" y="4325723"/>
            <a:chExt cx="1439325" cy="1440000"/>
          </a:xfrm>
          <a:scene3d>
            <a:camera prst="orthographicFront">
              <a:rot lat="900000" lon="1800000" rev="0"/>
            </a:camera>
            <a:lightRig rig="threePt" dir="t">
              <a:rot lat="0" lon="0" rev="13500000"/>
            </a:lightRig>
          </a:scene3d>
        </p:grpSpPr>
        <p:sp>
          <p:nvSpPr>
            <p:cNvPr id="101" name="直角三角形 100"/>
            <p:cNvSpPr/>
            <p:nvPr/>
          </p:nvSpPr>
          <p:spPr>
            <a:xfrm>
              <a:off x="2836530" y="4685723"/>
              <a:ext cx="359325" cy="360000"/>
            </a:xfrm>
            <a:prstGeom prst="rtTriangle">
              <a:avLst/>
            </a:prstGeom>
            <a:solidFill>
              <a:schemeClr val="bg1"/>
            </a:solid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02" name="直角三角形 101"/>
            <p:cNvSpPr/>
            <p:nvPr/>
          </p:nvSpPr>
          <p:spPr>
            <a:xfrm>
              <a:off x="3196530" y="5045723"/>
              <a:ext cx="359325" cy="360000"/>
            </a:xfrm>
            <a:prstGeom prst="rtTriangle">
              <a:avLst/>
            </a:prstGeom>
            <a:solidFill>
              <a:schemeClr val="bg1"/>
            </a:solid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03" name="直角三角形 102"/>
            <p:cNvSpPr/>
            <p:nvPr/>
          </p:nvSpPr>
          <p:spPr>
            <a:xfrm>
              <a:off x="3556530" y="5405723"/>
              <a:ext cx="359325" cy="360000"/>
            </a:xfrm>
            <a:prstGeom prst="rtTriangle">
              <a:avLst/>
            </a:prstGeom>
            <a:solidFill>
              <a:schemeClr val="bg1"/>
            </a:solid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04" name="直角三角形 103"/>
            <p:cNvSpPr/>
            <p:nvPr/>
          </p:nvSpPr>
          <p:spPr>
            <a:xfrm>
              <a:off x="2476530" y="4325723"/>
              <a:ext cx="359325" cy="360000"/>
            </a:xfrm>
            <a:prstGeom prst="rtTriangle">
              <a:avLst/>
            </a:prstGeom>
            <a:solidFill>
              <a:schemeClr val="bg1"/>
            </a:solidFill>
            <a:ln w="0" cmpd="sng">
              <a:solidFill>
                <a:srgbClr val="2F5897"/>
              </a:solidFill>
            </a:ln>
            <a:effectLst/>
            <a:sp3d extrusionH="381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spTree>
    <p:extLst>
      <p:ext uri="{BB962C8B-B14F-4D97-AF65-F5344CB8AC3E}">
        <p14:creationId xmlns:p14="http://schemas.microsoft.com/office/powerpoint/2010/main" val="29257488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コンテンツ プレースホルダー 1"/>
          <p:cNvSpPr>
            <a:spLocks noGrp="1"/>
          </p:cNvSpPr>
          <p:nvPr>
            <p:ph idx="1"/>
          </p:nvPr>
        </p:nvSpPr>
        <p:spPr>
          <a:xfrm>
            <a:off x="314095" y="1336758"/>
            <a:ext cx="9476453" cy="5384718"/>
          </a:xfrm>
        </p:spPr>
        <p:txBody>
          <a:bodyPr/>
          <a:lstStyle/>
          <a:p>
            <a:r>
              <a:rPr lang="ja-JP" altLang="en-US" sz="2400" dirty="0" smtClean="0"/>
              <a:t>テスト内容やプログラムの特性に合わせてテスト方法を選択</a:t>
            </a:r>
            <a:endParaRPr lang="en-US" altLang="ja-JP" sz="2400" dirty="0"/>
          </a:p>
          <a:p>
            <a:pPr lvl="1"/>
            <a:r>
              <a:rPr lang="en-US" altLang="ja-JP" sz="2000" dirty="0" err="1" smtClean="0"/>
              <a:t>JUnit</a:t>
            </a:r>
            <a:r>
              <a:rPr lang="en-US" altLang="ja-JP" sz="2000" dirty="0" smtClean="0"/>
              <a:t> </a:t>
            </a:r>
            <a:r>
              <a:rPr lang="ja-JP" altLang="en-US" sz="2000" dirty="0" smtClean="0"/>
              <a:t>を用いた通常のテスト（</a:t>
            </a:r>
            <a:r>
              <a:rPr lang="en-US" altLang="ja-JP" sz="2000" dirty="0" smtClean="0"/>
              <a:t>@Test</a:t>
            </a:r>
            <a:r>
              <a:rPr lang="ja-JP" altLang="en-US" sz="2000" dirty="0" smtClean="0"/>
              <a:t>）</a:t>
            </a:r>
            <a:endParaRPr lang="en-US" altLang="ja-JP" sz="2000" dirty="0" smtClean="0"/>
          </a:p>
          <a:p>
            <a:pPr lvl="1"/>
            <a:r>
              <a:rPr lang="en-US" altLang="ja-JP" sz="2000" dirty="0" err="1" smtClean="0"/>
              <a:t>HPCUnit</a:t>
            </a:r>
            <a:r>
              <a:rPr lang="en-US" altLang="ja-JP" sz="2000" dirty="0" smtClean="0"/>
              <a:t> </a:t>
            </a:r>
            <a:r>
              <a:rPr lang="ja-JP" altLang="en-US" sz="2000" dirty="0" smtClean="0"/>
              <a:t>を用いた</a:t>
            </a:r>
            <a:r>
              <a:rPr lang="ja-JP" altLang="en-US" sz="2000" dirty="0" smtClean="0"/>
              <a:t>テスト</a:t>
            </a:r>
            <a:r>
              <a:rPr lang="en-US" altLang="ja-JP" sz="2000" dirty="0" smtClean="0"/>
              <a:t>    </a:t>
            </a:r>
            <a:r>
              <a:rPr lang="ja-JP" altLang="en-US" sz="2000" dirty="0" smtClean="0"/>
              <a:t>（</a:t>
            </a:r>
            <a:r>
              <a:rPr lang="en-US" altLang="ja-JP" sz="2000" dirty="0" smtClean="0"/>
              <a:t>@</a:t>
            </a:r>
            <a:r>
              <a:rPr lang="en-US" altLang="ja-JP" sz="2000" dirty="0" err="1" smtClean="0"/>
              <a:t>HUTest</a:t>
            </a:r>
            <a:r>
              <a:rPr lang="ja-JP" altLang="en-US" sz="2000" dirty="0" smtClean="0"/>
              <a:t>）</a:t>
            </a:r>
            <a:endParaRPr lang="en-US" altLang="ja-JP" sz="2000" dirty="0" smtClean="0"/>
          </a:p>
          <a:p>
            <a:pPr lvl="1"/>
            <a:r>
              <a:rPr lang="en-US" altLang="ja-JP" sz="2000" dirty="0" smtClean="0"/>
              <a:t>MPI </a:t>
            </a:r>
            <a:r>
              <a:rPr lang="ja-JP" altLang="en-US" sz="2000" dirty="0" smtClean="0"/>
              <a:t>向けの分散</a:t>
            </a:r>
            <a:r>
              <a:rPr lang="en-US" altLang="ja-JP" sz="2000" dirty="0" smtClean="0"/>
              <a:t>, </a:t>
            </a:r>
            <a:r>
              <a:rPr lang="ja-JP" altLang="en-US" sz="2000" dirty="0" smtClean="0"/>
              <a:t>集約</a:t>
            </a:r>
            <a:r>
              <a:rPr lang="ja-JP" altLang="en-US" sz="2000" dirty="0" smtClean="0"/>
              <a:t>テスト（</a:t>
            </a:r>
            <a:r>
              <a:rPr lang="en-US" altLang="ja-JP" sz="2000" dirty="0" smtClean="0"/>
              <a:t>@</a:t>
            </a:r>
            <a:r>
              <a:rPr lang="en-US" altLang="ja-JP" sz="2000" dirty="0" err="1" smtClean="0"/>
              <a:t>HUDistributedTest</a:t>
            </a:r>
            <a:r>
              <a:rPr lang="en-US" altLang="ja-JP" sz="2000" dirty="0" smtClean="0"/>
              <a:t>, @</a:t>
            </a:r>
            <a:r>
              <a:rPr lang="en-US" altLang="ja-JP" sz="2000" dirty="0" err="1" smtClean="0"/>
              <a:t>HUGatheredTest</a:t>
            </a:r>
            <a:r>
              <a:rPr lang="ja-JP" altLang="en-US" sz="2000" dirty="0" smtClean="0"/>
              <a:t>）</a:t>
            </a:r>
            <a:endParaRPr lang="en-US" altLang="ja-JP" sz="2000" dirty="0" smtClean="0"/>
          </a:p>
        </p:txBody>
      </p:sp>
      <p:sp>
        <p:nvSpPr>
          <p:cNvPr id="3" name="スライド番号プレースホルダー 2"/>
          <p:cNvSpPr>
            <a:spLocks noGrp="1"/>
          </p:cNvSpPr>
          <p:nvPr>
            <p:ph type="sldNum" sz="quarter" idx="12"/>
          </p:nvPr>
        </p:nvSpPr>
        <p:spPr/>
        <p:txBody>
          <a:bodyPr/>
          <a:lstStyle/>
          <a:p>
            <a:fld id="{BA9B540C-44DA-4F69-89C9-7C84606640D3}" type="slidenum">
              <a:rPr lang="en-US" smtClean="0"/>
              <a:pPr/>
              <a:t>16</a:t>
            </a:fld>
            <a:endParaRPr lang="en-US" dirty="0"/>
          </a:p>
        </p:txBody>
      </p:sp>
      <p:sp>
        <p:nvSpPr>
          <p:cNvPr id="4" name="タイトル 3"/>
          <p:cNvSpPr>
            <a:spLocks noGrp="1"/>
          </p:cNvSpPr>
          <p:nvPr>
            <p:ph type="title"/>
          </p:nvPr>
        </p:nvSpPr>
        <p:spPr/>
        <p:txBody>
          <a:bodyPr/>
          <a:lstStyle/>
          <a:p>
            <a:r>
              <a:rPr kumimoji="1" lang="ja-JP" altLang="en-US" sz="3600" dirty="0" smtClean="0"/>
              <a:t>テスト方法の指定</a:t>
            </a:r>
            <a:endParaRPr kumimoji="1" lang="ja-JP" altLang="en-US" sz="3600" dirty="0"/>
          </a:p>
        </p:txBody>
      </p:sp>
      <p:sp>
        <p:nvSpPr>
          <p:cNvPr id="5" name="フッター プレースホルダー 4"/>
          <p:cNvSpPr>
            <a:spLocks noGrp="1"/>
          </p:cNvSpPr>
          <p:nvPr>
            <p:ph type="ftr" sz="quarter" idx="11"/>
          </p:nvPr>
        </p:nvSpPr>
        <p:spPr/>
        <p:txBody>
          <a:bodyPr/>
          <a:lstStyle/>
          <a:p>
            <a:r>
              <a:rPr lang="en-US" smtClean="0"/>
              <a:t>Shumpei Hozumi</a:t>
            </a:r>
            <a:endParaRPr lang="en-US" dirty="0"/>
          </a:p>
        </p:txBody>
      </p:sp>
      <p:sp>
        <p:nvSpPr>
          <p:cNvPr id="104" name="コンテンツ プレースホルダー 1"/>
          <p:cNvSpPr txBox="1">
            <a:spLocks/>
          </p:cNvSpPr>
          <p:nvPr/>
        </p:nvSpPr>
        <p:spPr>
          <a:xfrm>
            <a:off x="725260" y="3031451"/>
            <a:ext cx="3973690" cy="3841429"/>
          </a:xfrm>
          <a:prstGeom prst="rect">
            <a:avLst/>
          </a:prstGeom>
        </p:spPr>
        <p:txBody>
          <a:bodyPr vert="horz" lIns="91440" tIns="45720" rIns="91440" bIns="45720" rtlCol="0">
            <a:normAutofit/>
          </a:bodyPr>
          <a:lstStyle>
            <a:lvl1pPr marL="0" indent="0" algn="l" defTabSz="914400" rtl="0" eaLnBrk="1" latinLnBrk="0" hangingPunct="1">
              <a:lnSpc>
                <a:spcPct val="110000"/>
              </a:lnSpc>
              <a:spcBef>
                <a:spcPct val="20000"/>
              </a:spcBef>
              <a:buClr>
                <a:schemeClr val="accent5"/>
              </a:buClr>
              <a:buSzPct val="100000"/>
              <a:buFont typeface="Wingdings" charset="2"/>
              <a:buNone/>
              <a:defRPr kumimoji="1" sz="2800" b="0" i="0" u="none" kern="1200">
                <a:solidFill>
                  <a:schemeClr val="tx1"/>
                </a:solidFill>
                <a:uFill>
                  <a:solidFill>
                    <a:schemeClr val="tx2"/>
                  </a:solidFill>
                </a:uFill>
                <a:latin typeface="ヒラギノ角ゴ ProN W3"/>
                <a:ea typeface="ヒラギノ角ゴ ProN W3"/>
                <a:cs typeface="ヒラギノ角ゴ ProN W3"/>
              </a:defRPr>
            </a:lvl1pPr>
            <a:lvl2pPr marL="432000" indent="-288000" algn="l" defTabSz="914400" rtl="0" eaLnBrk="1" latinLnBrk="0" hangingPunct="1">
              <a:lnSpc>
                <a:spcPct val="110000"/>
              </a:lnSpc>
              <a:spcBef>
                <a:spcPct val="20000"/>
              </a:spcBef>
              <a:buClr>
                <a:schemeClr val="accent5"/>
              </a:buClr>
              <a:buFont typeface="Wingdings" charset="2"/>
              <a:buChar char="v"/>
              <a:defRPr kumimoji="1" sz="2400" b="0" i="0" kern="1200">
                <a:solidFill>
                  <a:schemeClr val="tx1"/>
                </a:solidFill>
                <a:latin typeface="ヒラギノ角ゴ ProN W3"/>
                <a:ea typeface="ヒラギノ角ゴ ProN W3"/>
                <a:cs typeface="ヒラギノ角ゴ ProN W3"/>
              </a:defRPr>
            </a:lvl2pPr>
            <a:lvl3pPr marL="720000" indent="-205200" algn="l" defTabSz="914400" rtl="0" eaLnBrk="1" latinLnBrk="0" hangingPunct="1">
              <a:lnSpc>
                <a:spcPct val="110000"/>
              </a:lnSpc>
              <a:spcBef>
                <a:spcPct val="20000"/>
              </a:spcBef>
              <a:buClr>
                <a:schemeClr val="tx2"/>
              </a:buClr>
              <a:buFont typeface="ヒラギノ角ゴ ProN W3"/>
              <a:buChar char="‣"/>
              <a:defRPr kumimoji="1" sz="2000" b="0" i="0" kern="1200">
                <a:solidFill>
                  <a:schemeClr val="accent6">
                    <a:lumMod val="75000"/>
                  </a:schemeClr>
                </a:solidFill>
                <a:latin typeface="ヒラギノ角ゴ ProN W3"/>
                <a:ea typeface="ヒラギノ角ゴ ProN W3"/>
                <a:cs typeface="ヒラギノ角ゴ ProN W3"/>
              </a:defRPr>
            </a:lvl3pPr>
            <a:lvl4pPr marL="1080000" indent="-205200" algn="l" defTabSz="914400" rtl="0" eaLnBrk="1" latinLnBrk="0" hangingPunct="1">
              <a:lnSpc>
                <a:spcPct val="110000"/>
              </a:lnSpc>
              <a:spcBef>
                <a:spcPct val="20000"/>
              </a:spcBef>
              <a:buClr>
                <a:schemeClr val="tx2"/>
              </a:buClr>
              <a:buFont typeface="ヒラギノ角ゴ ProN W3"/>
              <a:buChar char="‣"/>
              <a:defRPr kumimoji="1" sz="1800" b="0" i="0" kern="1200">
                <a:solidFill>
                  <a:schemeClr val="accent6">
                    <a:lumMod val="75000"/>
                  </a:schemeClr>
                </a:solidFill>
                <a:latin typeface="ヒラギノ角ゴ ProN W3"/>
                <a:ea typeface="ヒラギノ角ゴ ProN W3"/>
                <a:cs typeface="ヒラギノ角ゴ ProN W3"/>
              </a:defRPr>
            </a:lvl4pPr>
            <a:lvl5pPr marL="1440000" indent="-205200" algn="l" defTabSz="914400" rtl="0" eaLnBrk="1" latinLnBrk="0" hangingPunct="1">
              <a:lnSpc>
                <a:spcPct val="110000"/>
              </a:lnSpc>
              <a:spcBef>
                <a:spcPct val="20000"/>
              </a:spcBef>
              <a:buClr>
                <a:schemeClr val="tx2"/>
              </a:buClr>
              <a:buFont typeface="ヒラギノ角ゴ ProN W3"/>
              <a:buChar char="‣"/>
              <a:defRPr kumimoji="1" sz="1800" b="0" i="0" kern="1200">
                <a:solidFill>
                  <a:schemeClr val="accent6">
                    <a:lumMod val="75000"/>
                  </a:schemeClr>
                </a:solidFill>
                <a:latin typeface="ヒラギノ角ゴ ProN W3"/>
                <a:ea typeface="ヒラギノ角ゴ ProN W3"/>
                <a:cs typeface="ヒラギノ角ゴ ProN W3"/>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a:lstStyle>
          <a:p>
            <a:pPr marL="90000" indent="-180000">
              <a:buClr>
                <a:schemeClr val="tx2"/>
              </a:buClr>
              <a:buFont typeface="ヒラギノ角ゴ ProN W3"/>
              <a:buChar char="▸"/>
            </a:pPr>
            <a:r>
              <a:rPr lang="ja-JP" altLang="en-US" sz="2000" dirty="0" smtClean="0">
                <a:solidFill>
                  <a:srgbClr val="000000"/>
                </a:solidFill>
              </a:rPr>
              <a:t>分散テスト</a:t>
            </a:r>
            <a:endParaRPr lang="en-US" altLang="ja-JP" sz="2000" dirty="0" smtClean="0">
              <a:solidFill>
                <a:srgbClr val="000000"/>
              </a:solidFill>
            </a:endParaRPr>
          </a:p>
          <a:p>
            <a:pPr marL="144000" lvl="1" indent="0">
              <a:buNone/>
            </a:pPr>
            <a:r>
              <a:rPr lang="ja-JP" altLang="en-US" sz="1800" dirty="0" smtClean="0">
                <a:solidFill>
                  <a:schemeClr val="accent6">
                    <a:lumMod val="50000"/>
                  </a:schemeClr>
                </a:solidFill>
              </a:rPr>
              <a:t>それぞれのランクでテストを実行</a:t>
            </a:r>
            <a:endParaRPr lang="en-US" altLang="ja-JP" sz="1800" dirty="0" smtClean="0">
              <a:solidFill>
                <a:schemeClr val="accent6">
                  <a:lumMod val="50000"/>
                </a:schemeClr>
              </a:solidFill>
            </a:endParaRPr>
          </a:p>
          <a:p>
            <a:pPr marL="144000" lvl="1" indent="0">
              <a:buNone/>
            </a:pPr>
            <a:r>
              <a:rPr lang="ja-JP" altLang="en-US" sz="1800" dirty="0" smtClean="0">
                <a:solidFill>
                  <a:schemeClr val="accent6">
                    <a:lumMod val="50000"/>
                  </a:schemeClr>
                </a:solidFill>
              </a:rPr>
              <a:t>スケーラビリティがある</a:t>
            </a:r>
            <a:endParaRPr lang="en-US" altLang="ja-JP" sz="1800" dirty="0" smtClean="0">
              <a:solidFill>
                <a:schemeClr val="accent6">
                  <a:lumMod val="50000"/>
                </a:schemeClr>
              </a:solidFill>
            </a:endParaRPr>
          </a:p>
          <a:p>
            <a:pPr lvl="1"/>
            <a:endParaRPr lang="en-US" altLang="ja-JP" dirty="0" smtClean="0"/>
          </a:p>
          <a:p>
            <a:pPr lvl="1"/>
            <a:endParaRPr lang="en-US" altLang="ja-JP" dirty="0" smtClean="0">
              <a:solidFill>
                <a:srgbClr val="758085"/>
              </a:solidFill>
            </a:endParaRPr>
          </a:p>
          <a:p>
            <a:pPr lvl="2"/>
            <a:endParaRPr lang="en-US" altLang="ja-JP" dirty="0" smtClean="0"/>
          </a:p>
          <a:p>
            <a:pPr lvl="2"/>
            <a:endParaRPr lang="en-US" altLang="ja-JP" dirty="0" smtClean="0"/>
          </a:p>
          <a:p>
            <a:endParaRPr lang="ja-JP" altLang="en-US" dirty="0"/>
          </a:p>
        </p:txBody>
      </p:sp>
      <p:sp>
        <p:nvSpPr>
          <p:cNvPr id="106" name="コンテンツ プレースホルダー 1"/>
          <p:cNvSpPr txBox="1">
            <a:spLocks/>
          </p:cNvSpPr>
          <p:nvPr/>
        </p:nvSpPr>
        <p:spPr>
          <a:xfrm>
            <a:off x="4698950" y="3023611"/>
            <a:ext cx="4638904" cy="3841429"/>
          </a:xfrm>
          <a:prstGeom prst="rect">
            <a:avLst/>
          </a:prstGeom>
        </p:spPr>
        <p:txBody>
          <a:bodyPr vert="horz" lIns="91440" tIns="45720" rIns="91440" bIns="45720" rtlCol="0">
            <a:normAutofit/>
          </a:bodyPr>
          <a:lstStyle>
            <a:lvl1pPr marL="0" indent="0" algn="l" defTabSz="914400" rtl="0" eaLnBrk="1" latinLnBrk="0" hangingPunct="1">
              <a:lnSpc>
                <a:spcPct val="110000"/>
              </a:lnSpc>
              <a:spcBef>
                <a:spcPct val="20000"/>
              </a:spcBef>
              <a:buClr>
                <a:schemeClr val="accent5"/>
              </a:buClr>
              <a:buSzPct val="100000"/>
              <a:buFont typeface="Wingdings" charset="2"/>
              <a:buNone/>
              <a:defRPr kumimoji="1" sz="2800" b="0" i="0" u="none" kern="1200">
                <a:solidFill>
                  <a:schemeClr val="tx1"/>
                </a:solidFill>
                <a:uFill>
                  <a:solidFill>
                    <a:schemeClr val="tx2"/>
                  </a:solidFill>
                </a:uFill>
                <a:latin typeface="ヒラギノ角ゴ ProN W3"/>
                <a:ea typeface="ヒラギノ角ゴ ProN W3"/>
                <a:cs typeface="ヒラギノ角ゴ ProN W3"/>
              </a:defRPr>
            </a:lvl1pPr>
            <a:lvl2pPr marL="432000" indent="-288000" algn="l" defTabSz="914400" rtl="0" eaLnBrk="1" latinLnBrk="0" hangingPunct="1">
              <a:lnSpc>
                <a:spcPct val="110000"/>
              </a:lnSpc>
              <a:spcBef>
                <a:spcPct val="20000"/>
              </a:spcBef>
              <a:buClr>
                <a:schemeClr val="accent5"/>
              </a:buClr>
              <a:buFont typeface="Wingdings" charset="2"/>
              <a:buChar char="v"/>
              <a:defRPr kumimoji="1" sz="2400" b="0" i="0" kern="1200">
                <a:solidFill>
                  <a:schemeClr val="tx1"/>
                </a:solidFill>
                <a:latin typeface="ヒラギノ角ゴ ProN W3"/>
                <a:ea typeface="ヒラギノ角ゴ ProN W3"/>
                <a:cs typeface="ヒラギノ角ゴ ProN W3"/>
              </a:defRPr>
            </a:lvl2pPr>
            <a:lvl3pPr marL="720000" indent="-205200" algn="l" defTabSz="914400" rtl="0" eaLnBrk="1" latinLnBrk="0" hangingPunct="1">
              <a:lnSpc>
                <a:spcPct val="110000"/>
              </a:lnSpc>
              <a:spcBef>
                <a:spcPct val="20000"/>
              </a:spcBef>
              <a:buClr>
                <a:schemeClr val="tx2"/>
              </a:buClr>
              <a:buFont typeface="ヒラギノ角ゴ ProN W3"/>
              <a:buChar char="‣"/>
              <a:defRPr kumimoji="1" sz="2000" b="0" i="0" kern="1200">
                <a:solidFill>
                  <a:schemeClr val="accent6">
                    <a:lumMod val="75000"/>
                  </a:schemeClr>
                </a:solidFill>
                <a:latin typeface="ヒラギノ角ゴ ProN W3"/>
                <a:ea typeface="ヒラギノ角ゴ ProN W3"/>
                <a:cs typeface="ヒラギノ角ゴ ProN W3"/>
              </a:defRPr>
            </a:lvl3pPr>
            <a:lvl4pPr marL="1080000" indent="-205200" algn="l" defTabSz="914400" rtl="0" eaLnBrk="1" latinLnBrk="0" hangingPunct="1">
              <a:lnSpc>
                <a:spcPct val="110000"/>
              </a:lnSpc>
              <a:spcBef>
                <a:spcPct val="20000"/>
              </a:spcBef>
              <a:buClr>
                <a:schemeClr val="tx2"/>
              </a:buClr>
              <a:buFont typeface="ヒラギノ角ゴ ProN W3"/>
              <a:buChar char="‣"/>
              <a:defRPr kumimoji="1" sz="1800" b="0" i="0" kern="1200">
                <a:solidFill>
                  <a:schemeClr val="accent6">
                    <a:lumMod val="75000"/>
                  </a:schemeClr>
                </a:solidFill>
                <a:latin typeface="ヒラギノ角ゴ ProN W3"/>
                <a:ea typeface="ヒラギノ角ゴ ProN W3"/>
                <a:cs typeface="ヒラギノ角ゴ ProN W3"/>
              </a:defRPr>
            </a:lvl4pPr>
            <a:lvl5pPr marL="1440000" indent="-205200" algn="l" defTabSz="914400" rtl="0" eaLnBrk="1" latinLnBrk="0" hangingPunct="1">
              <a:lnSpc>
                <a:spcPct val="110000"/>
              </a:lnSpc>
              <a:spcBef>
                <a:spcPct val="20000"/>
              </a:spcBef>
              <a:buClr>
                <a:schemeClr val="tx2"/>
              </a:buClr>
              <a:buFont typeface="ヒラギノ角ゴ ProN W3"/>
              <a:buChar char="‣"/>
              <a:defRPr kumimoji="1" sz="1800" b="0" i="0" kern="1200">
                <a:solidFill>
                  <a:schemeClr val="accent6">
                    <a:lumMod val="75000"/>
                  </a:schemeClr>
                </a:solidFill>
                <a:latin typeface="ヒラギノ角ゴ ProN W3"/>
                <a:ea typeface="ヒラギノ角ゴ ProN W3"/>
                <a:cs typeface="ヒラギノ角ゴ ProN W3"/>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a:lstStyle>
          <a:p>
            <a:pPr marL="90000" indent="-180000">
              <a:buClr>
                <a:schemeClr val="tx2"/>
              </a:buClr>
              <a:buFont typeface="ヒラギノ角ゴ ProN W3"/>
              <a:buChar char="▸"/>
            </a:pPr>
            <a:r>
              <a:rPr lang="ja-JP" altLang="en-US" sz="2000" dirty="0" smtClean="0">
                <a:solidFill>
                  <a:srgbClr val="000000"/>
                </a:solidFill>
              </a:rPr>
              <a:t>集約テスト</a:t>
            </a:r>
            <a:endParaRPr lang="en-US" altLang="ja-JP" sz="2000" dirty="0" smtClean="0">
              <a:solidFill>
                <a:srgbClr val="000000"/>
              </a:solidFill>
            </a:endParaRPr>
          </a:p>
          <a:p>
            <a:pPr marL="144000" lvl="1" indent="0">
              <a:buNone/>
            </a:pPr>
            <a:r>
              <a:rPr lang="ja-JP" altLang="en-US" sz="1800" dirty="0" smtClean="0">
                <a:solidFill>
                  <a:srgbClr val="3B4042"/>
                </a:solidFill>
              </a:rPr>
              <a:t>ランク０にログを集め</a:t>
            </a:r>
            <a:r>
              <a:rPr lang="en-US" altLang="ja-JP" sz="1800" dirty="0" smtClean="0">
                <a:solidFill>
                  <a:srgbClr val="3B4042"/>
                </a:solidFill>
              </a:rPr>
              <a:t>, </a:t>
            </a:r>
            <a:r>
              <a:rPr lang="ja-JP" altLang="en-US" sz="1800" dirty="0" smtClean="0">
                <a:solidFill>
                  <a:srgbClr val="3B4042"/>
                </a:solidFill>
              </a:rPr>
              <a:t>テストを実行</a:t>
            </a:r>
            <a:endParaRPr lang="en-US" altLang="ja-JP" sz="1800" dirty="0" smtClean="0">
              <a:solidFill>
                <a:srgbClr val="3B4042"/>
              </a:solidFill>
            </a:endParaRPr>
          </a:p>
          <a:p>
            <a:pPr marL="144000" lvl="1" indent="0">
              <a:buNone/>
            </a:pPr>
            <a:r>
              <a:rPr lang="ja-JP" altLang="en-US" sz="1800" dirty="0" smtClean="0">
                <a:solidFill>
                  <a:srgbClr val="3B4042"/>
                </a:solidFill>
              </a:rPr>
              <a:t>動的な計算空間の分配に対応しやすい</a:t>
            </a:r>
            <a:endParaRPr lang="en-US" altLang="ja-JP" sz="1800" dirty="0" smtClean="0">
              <a:solidFill>
                <a:srgbClr val="3B4042"/>
              </a:solidFill>
            </a:endParaRPr>
          </a:p>
          <a:p>
            <a:pPr lvl="1"/>
            <a:endParaRPr lang="en-US" altLang="ja-JP" dirty="0" smtClean="0"/>
          </a:p>
          <a:p>
            <a:pPr lvl="1"/>
            <a:endParaRPr lang="en-US" altLang="ja-JP" dirty="0" smtClean="0">
              <a:solidFill>
                <a:srgbClr val="758085"/>
              </a:solidFill>
            </a:endParaRPr>
          </a:p>
          <a:p>
            <a:pPr lvl="2"/>
            <a:endParaRPr lang="en-US" altLang="ja-JP" dirty="0" smtClean="0"/>
          </a:p>
          <a:p>
            <a:pPr lvl="2"/>
            <a:endParaRPr lang="en-US" altLang="ja-JP" dirty="0" smtClean="0"/>
          </a:p>
          <a:p>
            <a:endParaRPr lang="ja-JP" altLang="en-US" dirty="0"/>
          </a:p>
        </p:txBody>
      </p:sp>
      <p:grpSp>
        <p:nvGrpSpPr>
          <p:cNvPr id="9" name="図形グループ 8"/>
          <p:cNvGrpSpPr/>
          <p:nvPr/>
        </p:nvGrpSpPr>
        <p:grpSpPr>
          <a:xfrm>
            <a:off x="1323649" y="4320441"/>
            <a:ext cx="2819153" cy="1935265"/>
            <a:chOff x="1120758" y="4395581"/>
            <a:chExt cx="2819153" cy="1935265"/>
          </a:xfrm>
        </p:grpSpPr>
        <p:grpSp>
          <p:nvGrpSpPr>
            <p:cNvPr id="146" name="図形グループ 145"/>
            <p:cNvGrpSpPr/>
            <p:nvPr/>
          </p:nvGrpSpPr>
          <p:grpSpPr>
            <a:xfrm>
              <a:off x="1257632" y="4644279"/>
              <a:ext cx="444517" cy="410516"/>
              <a:chOff x="2160000" y="3960000"/>
              <a:chExt cx="1439325" cy="1440000"/>
            </a:xfrm>
            <a:scene3d>
              <a:camera prst="orthographicFront">
                <a:rot lat="900000" lon="1800000" rev="0"/>
              </a:camera>
              <a:lightRig rig="threePt" dir="t">
                <a:rot lat="0" lon="0" rev="13500000"/>
              </a:lightRig>
            </a:scene3d>
          </p:grpSpPr>
          <p:sp>
            <p:nvSpPr>
              <p:cNvPr id="147" name="正方形/長方形 146"/>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800" dirty="0">
                  <a:solidFill>
                    <a:schemeClr val="tx1"/>
                  </a:solidFill>
                  <a:latin typeface="ヒラギノ丸ゴ ProN W4"/>
                  <a:ea typeface="ヒラギノ丸ゴ ProN W4"/>
                  <a:cs typeface="ヒラギノ丸ゴ ProN W4"/>
                </a:endParaRPr>
              </a:p>
            </p:txBody>
          </p:sp>
          <p:sp>
            <p:nvSpPr>
              <p:cNvPr id="148" name="正方形/長方形 147"/>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800" dirty="0">
                  <a:solidFill>
                    <a:schemeClr val="tx1"/>
                  </a:solidFill>
                  <a:latin typeface="ヒラギノ丸ゴ ProN W4"/>
                  <a:ea typeface="ヒラギノ丸ゴ ProN W4"/>
                  <a:cs typeface="ヒラギノ丸ゴ ProN W4"/>
                </a:endParaRPr>
              </a:p>
            </p:txBody>
          </p:sp>
          <p:sp>
            <p:nvSpPr>
              <p:cNvPr id="149" name="正方形/長方形 148"/>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800" dirty="0">
                  <a:solidFill>
                    <a:schemeClr val="tx1"/>
                  </a:solidFill>
                  <a:latin typeface="ヒラギノ丸ゴ ProN W4"/>
                  <a:ea typeface="ヒラギノ丸ゴ ProN W4"/>
                  <a:cs typeface="ヒラギノ丸ゴ ProN W4"/>
                </a:endParaRPr>
              </a:p>
            </p:txBody>
          </p:sp>
          <p:sp>
            <p:nvSpPr>
              <p:cNvPr id="150" name="直角三角形 149"/>
              <p:cNvSpPr/>
              <p:nvPr/>
            </p:nvSpPr>
            <p:spPr>
              <a:xfrm>
                <a:off x="2520000" y="432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800" dirty="0">
                  <a:solidFill>
                    <a:schemeClr val="tx1"/>
                  </a:solidFill>
                  <a:latin typeface="ヒラギノ丸ゴ ProN W4"/>
                  <a:ea typeface="ヒラギノ丸ゴ ProN W4"/>
                  <a:cs typeface="ヒラギノ丸ゴ ProN W4"/>
                </a:endParaRPr>
              </a:p>
            </p:txBody>
          </p:sp>
          <p:sp>
            <p:nvSpPr>
              <p:cNvPr id="151" name="直角三角形 150"/>
              <p:cNvSpPr/>
              <p:nvPr/>
            </p:nvSpPr>
            <p:spPr>
              <a:xfrm>
                <a:off x="2880000" y="468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800" dirty="0">
                  <a:solidFill>
                    <a:schemeClr val="tx1"/>
                  </a:solidFill>
                  <a:latin typeface="ヒラギノ丸ゴ ProN W4"/>
                  <a:ea typeface="ヒラギノ丸ゴ ProN W4"/>
                  <a:cs typeface="ヒラギノ丸ゴ ProN W4"/>
                </a:endParaRPr>
              </a:p>
            </p:txBody>
          </p:sp>
          <p:sp>
            <p:nvSpPr>
              <p:cNvPr id="152" name="直角三角形 151"/>
              <p:cNvSpPr/>
              <p:nvPr/>
            </p:nvSpPr>
            <p:spPr>
              <a:xfrm>
                <a:off x="3240000" y="504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800" dirty="0">
                  <a:solidFill>
                    <a:schemeClr val="tx1"/>
                  </a:solidFill>
                  <a:latin typeface="ヒラギノ丸ゴ ProN W4"/>
                  <a:ea typeface="ヒラギノ丸ゴ ProN W4"/>
                  <a:cs typeface="ヒラギノ丸ゴ ProN W4"/>
                </a:endParaRPr>
              </a:p>
            </p:txBody>
          </p:sp>
          <p:sp>
            <p:nvSpPr>
              <p:cNvPr id="153" name="直角三角形 152"/>
              <p:cNvSpPr/>
              <p:nvPr/>
            </p:nvSpPr>
            <p:spPr>
              <a:xfrm>
                <a:off x="2160000" y="396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800" dirty="0">
                  <a:solidFill>
                    <a:schemeClr val="tx1"/>
                  </a:solidFill>
                  <a:latin typeface="ヒラギノ丸ゴ ProN W4"/>
                  <a:ea typeface="ヒラギノ丸ゴ ProN W4"/>
                  <a:cs typeface="ヒラギノ丸ゴ ProN W4"/>
                </a:endParaRPr>
              </a:p>
            </p:txBody>
          </p:sp>
        </p:grpSp>
        <p:sp>
          <p:nvSpPr>
            <p:cNvPr id="154" name="角丸四角形 153"/>
            <p:cNvSpPr/>
            <p:nvPr/>
          </p:nvSpPr>
          <p:spPr>
            <a:xfrm>
              <a:off x="1120758" y="4402382"/>
              <a:ext cx="850192" cy="1928464"/>
            </a:xfrm>
            <a:prstGeom prst="roundRect">
              <a:avLst/>
            </a:prstGeom>
            <a:noFill/>
            <a:ln w="28575"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800" dirty="0" smtClean="0">
                <a:solidFill>
                  <a:srgbClr val="000000"/>
                </a:solidFill>
                <a:uFill>
                  <a:solidFill>
                    <a:srgbClr val="000090"/>
                  </a:solidFill>
                </a:uFill>
                <a:latin typeface="ヒラギノ丸ゴ ProN W4"/>
                <a:ea typeface="ヒラギノ丸ゴ ProN W4"/>
                <a:cs typeface="ヒラギノ丸ゴ ProN W4"/>
              </a:endParaRPr>
            </a:p>
          </p:txBody>
        </p:sp>
        <p:sp>
          <p:nvSpPr>
            <p:cNvPr id="155" name="テキスト ボックス 154"/>
            <p:cNvSpPr txBox="1"/>
            <p:nvPr/>
          </p:nvSpPr>
          <p:spPr>
            <a:xfrm>
              <a:off x="1141641" y="5106454"/>
              <a:ext cx="615553" cy="571383"/>
            </a:xfrm>
            <a:prstGeom prst="rect">
              <a:avLst/>
            </a:prstGeom>
            <a:noFill/>
          </p:spPr>
          <p:txBody>
            <a:bodyPr vert="eaVert" wrap="square" rtlCol="0">
              <a:spAutoFit/>
            </a:bodyPr>
            <a:lstStyle/>
            <a:p>
              <a:pPr algn="ctr"/>
              <a:r>
                <a:rPr kumimoji="1" lang="en-US" altLang="ja-JP" sz="2800" dirty="0" smtClean="0">
                  <a:solidFill>
                    <a:schemeClr val="accent6">
                      <a:lumMod val="75000"/>
                    </a:schemeClr>
                  </a:solidFill>
                  <a:latin typeface="ヒラギノ丸ゴ ProN W4"/>
                  <a:ea typeface="ヒラギノ丸ゴ ProN W4"/>
                  <a:cs typeface="ヒラギノ丸ゴ ProN W4"/>
                </a:rPr>
                <a:t>=</a:t>
              </a:r>
              <a:endParaRPr kumimoji="1" lang="ja-JP" altLang="en-US" sz="2800" dirty="0" smtClean="0">
                <a:solidFill>
                  <a:schemeClr val="accent6">
                    <a:lumMod val="75000"/>
                  </a:schemeClr>
                </a:solidFill>
                <a:latin typeface="ヒラギノ丸ゴ ProN W4"/>
                <a:ea typeface="ヒラギノ丸ゴ ProN W4"/>
                <a:cs typeface="ヒラギノ丸ゴ ProN W4"/>
              </a:endParaRPr>
            </a:p>
          </p:txBody>
        </p:sp>
        <p:sp>
          <p:nvSpPr>
            <p:cNvPr id="156" name="直角三角形 155"/>
            <p:cNvSpPr/>
            <p:nvPr/>
          </p:nvSpPr>
          <p:spPr>
            <a:xfrm>
              <a:off x="1257364" y="5736764"/>
              <a:ext cx="461845" cy="426319"/>
            </a:xfrm>
            <a:prstGeom prst="rtTriangle">
              <a:avLst/>
            </a:prstGeom>
            <a:solidFill>
              <a:schemeClr val="bg1"/>
            </a:solidFill>
            <a:ln w="0" cmpd="sng">
              <a:solidFill>
                <a:schemeClr val="tx2"/>
              </a:solidFill>
            </a:ln>
            <a:effectLst/>
            <a:scene3d>
              <a:camera prst="orthographicFront">
                <a:rot lat="900000" lon="1800000" rev="0"/>
              </a:camera>
              <a:lightRig rig="threePt" dir="t">
                <a:rot lat="0" lon="0" rev="13500000"/>
              </a:lightRig>
            </a:scene3d>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800" dirty="0">
                <a:solidFill>
                  <a:schemeClr val="tx1"/>
                </a:solidFill>
                <a:latin typeface="ヒラギノ丸ゴ ProN W4"/>
                <a:ea typeface="ヒラギノ丸ゴ ProN W4"/>
                <a:cs typeface="ヒラギノ丸ゴ ProN W4"/>
              </a:endParaRPr>
            </a:p>
          </p:txBody>
        </p:sp>
        <p:grpSp>
          <p:nvGrpSpPr>
            <p:cNvPr id="157" name="図形グループ 156"/>
            <p:cNvGrpSpPr/>
            <p:nvPr/>
          </p:nvGrpSpPr>
          <p:grpSpPr>
            <a:xfrm>
              <a:off x="2233664" y="4637477"/>
              <a:ext cx="444517" cy="410517"/>
              <a:chOff x="2160000" y="3960000"/>
              <a:chExt cx="1439325" cy="1440000"/>
            </a:xfrm>
            <a:scene3d>
              <a:camera prst="orthographicFront">
                <a:rot lat="900000" lon="1800000" rev="0"/>
              </a:camera>
              <a:lightRig rig="threePt" dir="t">
                <a:rot lat="0" lon="0" rev="13500000"/>
              </a:lightRig>
            </a:scene3d>
          </p:grpSpPr>
          <p:sp>
            <p:nvSpPr>
              <p:cNvPr id="158" name="正方形/長方形 157"/>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59" name="正方形/長方形 158"/>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60" name="正方形/長方形 159"/>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61" name="直角三角形 160"/>
              <p:cNvSpPr/>
              <p:nvPr/>
            </p:nvSpPr>
            <p:spPr>
              <a:xfrm>
                <a:off x="2520000" y="432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62" name="直角三角形 161"/>
              <p:cNvSpPr/>
              <p:nvPr/>
            </p:nvSpPr>
            <p:spPr>
              <a:xfrm>
                <a:off x="2880000" y="468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63" name="直角三角形 162"/>
              <p:cNvSpPr/>
              <p:nvPr/>
            </p:nvSpPr>
            <p:spPr>
              <a:xfrm>
                <a:off x="3240000" y="504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64" name="直角三角形 163"/>
              <p:cNvSpPr/>
              <p:nvPr/>
            </p:nvSpPr>
            <p:spPr>
              <a:xfrm>
                <a:off x="2160000" y="396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sp>
          <p:nvSpPr>
            <p:cNvPr id="165" name="角丸四角形 164"/>
            <p:cNvSpPr/>
            <p:nvPr/>
          </p:nvSpPr>
          <p:spPr>
            <a:xfrm>
              <a:off x="2096790" y="4395581"/>
              <a:ext cx="850192" cy="1928465"/>
            </a:xfrm>
            <a:prstGeom prst="roundRect">
              <a:avLst/>
            </a:prstGeom>
            <a:noFill/>
            <a:ln w="28575"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丸ゴ ProN W4"/>
                <a:ea typeface="ヒラギノ丸ゴ ProN W4"/>
                <a:cs typeface="ヒラギノ丸ゴ ProN W4"/>
              </a:endParaRPr>
            </a:p>
          </p:txBody>
        </p:sp>
        <p:sp>
          <p:nvSpPr>
            <p:cNvPr id="166" name="テキスト ボックス 165"/>
            <p:cNvSpPr txBox="1"/>
            <p:nvPr/>
          </p:nvSpPr>
          <p:spPr>
            <a:xfrm>
              <a:off x="2117673" y="5099653"/>
              <a:ext cx="615553" cy="571383"/>
            </a:xfrm>
            <a:prstGeom prst="rect">
              <a:avLst/>
            </a:prstGeom>
            <a:noFill/>
          </p:spPr>
          <p:txBody>
            <a:bodyPr vert="eaVert" wrap="square" rtlCol="0">
              <a:spAutoFit/>
            </a:bodyPr>
            <a:lstStyle/>
            <a:p>
              <a:pPr algn="ctr"/>
              <a:r>
                <a:rPr kumimoji="1" lang="en-US" altLang="ja-JP" sz="2800" dirty="0" smtClean="0">
                  <a:solidFill>
                    <a:schemeClr val="accent6">
                      <a:lumMod val="75000"/>
                    </a:schemeClr>
                  </a:solidFill>
                  <a:latin typeface="ヒラギノ丸ゴ ProN W4"/>
                  <a:ea typeface="ヒラギノ丸ゴ ProN W4"/>
                  <a:cs typeface="ヒラギノ丸ゴ ProN W4"/>
                </a:rPr>
                <a:t>=</a:t>
              </a:r>
              <a:endParaRPr kumimoji="1" lang="ja-JP" altLang="en-US" sz="2800" dirty="0" smtClean="0">
                <a:solidFill>
                  <a:schemeClr val="accent6">
                    <a:lumMod val="75000"/>
                  </a:schemeClr>
                </a:solidFill>
                <a:latin typeface="ヒラギノ丸ゴ ProN W4"/>
                <a:ea typeface="ヒラギノ丸ゴ ProN W4"/>
                <a:cs typeface="ヒラギノ丸ゴ ProN W4"/>
              </a:endParaRPr>
            </a:p>
          </p:txBody>
        </p:sp>
        <p:sp>
          <p:nvSpPr>
            <p:cNvPr id="167" name="直角三角形 166"/>
            <p:cNvSpPr/>
            <p:nvPr/>
          </p:nvSpPr>
          <p:spPr>
            <a:xfrm>
              <a:off x="2233396" y="5729963"/>
              <a:ext cx="461845" cy="426319"/>
            </a:xfrm>
            <a:prstGeom prst="rtTriangle">
              <a:avLst/>
            </a:prstGeom>
            <a:solidFill>
              <a:schemeClr val="bg1"/>
            </a:solidFill>
            <a:ln w="0" cmpd="sng">
              <a:solidFill>
                <a:schemeClr val="tx2"/>
              </a:solidFill>
            </a:ln>
            <a:effectLst/>
            <a:scene3d>
              <a:camera prst="orthographicFront">
                <a:rot lat="900000" lon="1800000" rev="0"/>
              </a:camera>
              <a:lightRig rig="threePt" dir="t">
                <a:rot lat="0" lon="0" rev="13500000"/>
              </a:lightRig>
            </a:scene3d>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nvGrpSpPr>
            <p:cNvPr id="168" name="図形グループ 167"/>
            <p:cNvGrpSpPr/>
            <p:nvPr/>
          </p:nvGrpSpPr>
          <p:grpSpPr>
            <a:xfrm>
              <a:off x="3226593" y="4644279"/>
              <a:ext cx="444517" cy="410516"/>
              <a:chOff x="2160000" y="3960000"/>
              <a:chExt cx="1439325" cy="1440000"/>
            </a:xfrm>
            <a:scene3d>
              <a:camera prst="orthographicFront">
                <a:rot lat="900000" lon="1800000" rev="0"/>
              </a:camera>
              <a:lightRig rig="threePt" dir="t">
                <a:rot lat="0" lon="0" rev="13500000"/>
              </a:lightRig>
            </a:scene3d>
          </p:grpSpPr>
          <p:sp>
            <p:nvSpPr>
              <p:cNvPr id="169" name="正方形/長方形 168"/>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70" name="正方形/長方形 169"/>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71" name="正方形/長方形 170"/>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72" name="直角三角形 171"/>
              <p:cNvSpPr/>
              <p:nvPr/>
            </p:nvSpPr>
            <p:spPr>
              <a:xfrm>
                <a:off x="2520000" y="432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73" name="直角三角形 172"/>
              <p:cNvSpPr/>
              <p:nvPr/>
            </p:nvSpPr>
            <p:spPr>
              <a:xfrm>
                <a:off x="2880000" y="468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74" name="直角三角形 173"/>
              <p:cNvSpPr/>
              <p:nvPr/>
            </p:nvSpPr>
            <p:spPr>
              <a:xfrm>
                <a:off x="3240000" y="504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75" name="直角三角形 174"/>
              <p:cNvSpPr/>
              <p:nvPr/>
            </p:nvSpPr>
            <p:spPr>
              <a:xfrm>
                <a:off x="2160000" y="396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sp>
          <p:nvSpPr>
            <p:cNvPr id="176" name="角丸四角形 175"/>
            <p:cNvSpPr/>
            <p:nvPr/>
          </p:nvSpPr>
          <p:spPr>
            <a:xfrm>
              <a:off x="3089719" y="4402382"/>
              <a:ext cx="850192" cy="1928464"/>
            </a:xfrm>
            <a:prstGeom prst="roundRect">
              <a:avLst/>
            </a:prstGeom>
            <a:noFill/>
            <a:ln w="28575"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丸ゴ ProN W4"/>
                <a:ea typeface="ヒラギノ丸ゴ ProN W4"/>
                <a:cs typeface="ヒラギノ丸ゴ ProN W4"/>
              </a:endParaRPr>
            </a:p>
          </p:txBody>
        </p:sp>
        <p:sp>
          <p:nvSpPr>
            <p:cNvPr id="177" name="テキスト ボックス 176"/>
            <p:cNvSpPr txBox="1"/>
            <p:nvPr/>
          </p:nvSpPr>
          <p:spPr>
            <a:xfrm>
              <a:off x="3110602" y="5106454"/>
              <a:ext cx="615553" cy="571383"/>
            </a:xfrm>
            <a:prstGeom prst="rect">
              <a:avLst/>
            </a:prstGeom>
            <a:noFill/>
          </p:spPr>
          <p:txBody>
            <a:bodyPr vert="eaVert" wrap="square" rtlCol="0">
              <a:spAutoFit/>
            </a:bodyPr>
            <a:lstStyle/>
            <a:p>
              <a:pPr algn="ctr"/>
              <a:r>
                <a:rPr kumimoji="1" lang="en-US" altLang="ja-JP" sz="2800" dirty="0" smtClean="0">
                  <a:solidFill>
                    <a:schemeClr val="accent6">
                      <a:lumMod val="75000"/>
                    </a:schemeClr>
                  </a:solidFill>
                  <a:latin typeface="ヒラギノ丸ゴ ProN W4"/>
                  <a:ea typeface="ヒラギノ丸ゴ ProN W4"/>
                  <a:cs typeface="ヒラギノ丸ゴ ProN W4"/>
                </a:rPr>
                <a:t>=</a:t>
              </a:r>
              <a:endParaRPr kumimoji="1" lang="ja-JP" altLang="en-US" sz="2800" dirty="0" smtClean="0">
                <a:solidFill>
                  <a:schemeClr val="accent6">
                    <a:lumMod val="75000"/>
                  </a:schemeClr>
                </a:solidFill>
                <a:latin typeface="ヒラギノ丸ゴ ProN W4"/>
                <a:ea typeface="ヒラギノ丸ゴ ProN W4"/>
                <a:cs typeface="ヒラギノ丸ゴ ProN W4"/>
              </a:endParaRPr>
            </a:p>
          </p:txBody>
        </p:sp>
        <p:sp>
          <p:nvSpPr>
            <p:cNvPr id="178" name="直角三角形 177"/>
            <p:cNvSpPr/>
            <p:nvPr/>
          </p:nvSpPr>
          <p:spPr>
            <a:xfrm>
              <a:off x="3226325" y="5736764"/>
              <a:ext cx="461845" cy="426319"/>
            </a:xfrm>
            <a:prstGeom prst="rtTriangle">
              <a:avLst/>
            </a:prstGeom>
            <a:solidFill>
              <a:schemeClr val="bg1"/>
            </a:solidFill>
            <a:ln w="0" cmpd="sng">
              <a:solidFill>
                <a:schemeClr val="tx2"/>
              </a:solidFill>
            </a:ln>
            <a:effectLst/>
            <a:scene3d>
              <a:camera prst="orthographicFront">
                <a:rot lat="900000" lon="1800000" rev="0"/>
              </a:camera>
              <a:lightRig rig="threePt" dir="t">
                <a:rot lat="0" lon="0" rev="13500000"/>
              </a:lightRig>
            </a:scene3d>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grpSp>
        <p:nvGrpSpPr>
          <p:cNvPr id="10" name="図形グループ 9"/>
          <p:cNvGrpSpPr/>
          <p:nvPr/>
        </p:nvGrpSpPr>
        <p:grpSpPr>
          <a:xfrm>
            <a:off x="5412528" y="4327242"/>
            <a:ext cx="2663707" cy="2341458"/>
            <a:chOff x="5129841" y="4396394"/>
            <a:chExt cx="2663707" cy="2341458"/>
          </a:xfrm>
        </p:grpSpPr>
        <p:grpSp>
          <p:nvGrpSpPr>
            <p:cNvPr id="179" name="図形グループ 178"/>
            <p:cNvGrpSpPr/>
            <p:nvPr/>
          </p:nvGrpSpPr>
          <p:grpSpPr>
            <a:xfrm>
              <a:off x="5250343" y="4609357"/>
              <a:ext cx="391349" cy="361415"/>
              <a:chOff x="2160000" y="3960000"/>
              <a:chExt cx="1439325" cy="1440000"/>
            </a:xfrm>
            <a:scene3d>
              <a:camera prst="orthographicFront">
                <a:rot lat="900000" lon="1800000" rev="0"/>
              </a:camera>
              <a:lightRig rig="threePt" dir="t">
                <a:rot lat="0" lon="0" rev="13500000"/>
              </a:lightRig>
            </a:scene3d>
          </p:grpSpPr>
          <p:sp>
            <p:nvSpPr>
              <p:cNvPr id="180" name="正方形/長方形 179"/>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81" name="正方形/長方形 180"/>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82" name="正方形/長方形 181"/>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83" name="直角三角形 182"/>
              <p:cNvSpPr/>
              <p:nvPr/>
            </p:nvSpPr>
            <p:spPr>
              <a:xfrm>
                <a:off x="2520000" y="432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84" name="直角三角形 183"/>
              <p:cNvSpPr/>
              <p:nvPr/>
            </p:nvSpPr>
            <p:spPr>
              <a:xfrm>
                <a:off x="2880000" y="468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85" name="直角三角形 184"/>
              <p:cNvSpPr/>
              <p:nvPr/>
            </p:nvSpPr>
            <p:spPr>
              <a:xfrm>
                <a:off x="3240000" y="504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86" name="直角三角形 185"/>
              <p:cNvSpPr/>
              <p:nvPr/>
            </p:nvSpPr>
            <p:spPr>
              <a:xfrm>
                <a:off x="2160000" y="396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sp>
          <p:nvSpPr>
            <p:cNvPr id="187" name="角丸四角形 186"/>
            <p:cNvSpPr/>
            <p:nvPr/>
          </p:nvSpPr>
          <p:spPr>
            <a:xfrm>
              <a:off x="5129841" y="4396394"/>
              <a:ext cx="748501" cy="2341458"/>
            </a:xfrm>
            <a:prstGeom prst="roundRect">
              <a:avLst/>
            </a:prstGeom>
            <a:noFill/>
            <a:ln w="28575"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丸ゴ ProN W4"/>
                <a:ea typeface="ヒラギノ丸ゴ ProN W4"/>
                <a:cs typeface="ヒラギノ丸ゴ ProN W4"/>
              </a:endParaRPr>
            </a:p>
          </p:txBody>
        </p:sp>
        <p:grpSp>
          <p:nvGrpSpPr>
            <p:cNvPr id="188" name="図形グループ 187"/>
            <p:cNvGrpSpPr/>
            <p:nvPr/>
          </p:nvGrpSpPr>
          <p:grpSpPr>
            <a:xfrm>
              <a:off x="6207946" y="4609357"/>
              <a:ext cx="391349" cy="361415"/>
              <a:chOff x="2160000" y="3960000"/>
              <a:chExt cx="1439325" cy="1440000"/>
            </a:xfrm>
            <a:scene3d>
              <a:camera prst="orthographicFront">
                <a:rot lat="900000" lon="1800000" rev="0"/>
              </a:camera>
              <a:lightRig rig="threePt" dir="t">
                <a:rot lat="0" lon="0" rev="13500000"/>
              </a:lightRig>
            </a:scene3d>
          </p:grpSpPr>
          <p:sp>
            <p:nvSpPr>
              <p:cNvPr id="189" name="正方形/長方形 188"/>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90" name="正方形/長方形 189"/>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91" name="正方形/長方形 190"/>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92" name="直角三角形 191"/>
              <p:cNvSpPr/>
              <p:nvPr/>
            </p:nvSpPr>
            <p:spPr>
              <a:xfrm>
                <a:off x="2520000" y="432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93" name="直角三角形 192"/>
              <p:cNvSpPr/>
              <p:nvPr/>
            </p:nvSpPr>
            <p:spPr>
              <a:xfrm>
                <a:off x="2880000" y="468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83" name="直角三角形 282"/>
              <p:cNvSpPr/>
              <p:nvPr/>
            </p:nvSpPr>
            <p:spPr>
              <a:xfrm>
                <a:off x="3240000" y="504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84" name="直角三角形 283"/>
              <p:cNvSpPr/>
              <p:nvPr/>
            </p:nvSpPr>
            <p:spPr>
              <a:xfrm>
                <a:off x="2160000" y="396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sp>
          <p:nvSpPr>
            <p:cNvPr id="285" name="角丸四角形 284"/>
            <p:cNvSpPr/>
            <p:nvPr/>
          </p:nvSpPr>
          <p:spPr>
            <a:xfrm>
              <a:off x="6087444" y="4396394"/>
              <a:ext cx="748501" cy="1352567"/>
            </a:xfrm>
            <a:prstGeom prst="roundRect">
              <a:avLst/>
            </a:prstGeom>
            <a:noFill/>
            <a:ln w="28575"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丸ゴ ProN W4"/>
                <a:ea typeface="ヒラギノ丸ゴ ProN W4"/>
                <a:cs typeface="ヒラギノ丸ゴ ProN W4"/>
              </a:endParaRPr>
            </a:p>
          </p:txBody>
        </p:sp>
        <p:grpSp>
          <p:nvGrpSpPr>
            <p:cNvPr id="286" name="図形グループ 285"/>
            <p:cNvGrpSpPr/>
            <p:nvPr/>
          </p:nvGrpSpPr>
          <p:grpSpPr>
            <a:xfrm>
              <a:off x="7165549" y="4615345"/>
              <a:ext cx="391349" cy="361415"/>
              <a:chOff x="2160000" y="3960000"/>
              <a:chExt cx="1439325" cy="1440000"/>
            </a:xfrm>
            <a:scene3d>
              <a:camera prst="orthographicFront">
                <a:rot lat="900000" lon="1800000" rev="0"/>
              </a:camera>
              <a:lightRig rig="threePt" dir="t">
                <a:rot lat="0" lon="0" rev="13500000"/>
              </a:lightRig>
            </a:scene3d>
          </p:grpSpPr>
          <p:sp>
            <p:nvSpPr>
              <p:cNvPr id="287" name="正方形/長方形 286"/>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88" name="正方形/長方形 287"/>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89" name="正方形/長方形 288"/>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90" name="直角三角形 289"/>
              <p:cNvSpPr/>
              <p:nvPr/>
            </p:nvSpPr>
            <p:spPr>
              <a:xfrm>
                <a:off x="2520000" y="432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91" name="直角三角形 290"/>
              <p:cNvSpPr/>
              <p:nvPr/>
            </p:nvSpPr>
            <p:spPr>
              <a:xfrm>
                <a:off x="2880000" y="468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92" name="直角三角形 291"/>
              <p:cNvSpPr/>
              <p:nvPr/>
            </p:nvSpPr>
            <p:spPr>
              <a:xfrm>
                <a:off x="3240000" y="504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93" name="直角三角形 292"/>
              <p:cNvSpPr/>
              <p:nvPr/>
            </p:nvSpPr>
            <p:spPr>
              <a:xfrm>
                <a:off x="2160000" y="3960000"/>
                <a:ext cx="359325" cy="360000"/>
              </a:xfrm>
              <a:prstGeom prst="rtTriangle">
                <a:avLst/>
              </a:prstGeom>
              <a:solidFill>
                <a:schemeClr val="bg1"/>
              </a:solidFill>
              <a:ln w="0" cmpd="sng">
                <a:solidFill>
                  <a:schemeClr val="tx2"/>
                </a:solidFill>
              </a:ln>
              <a:effectLst/>
              <a:sp3d extrusionH="1905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sp>
          <p:nvSpPr>
            <p:cNvPr id="294" name="角丸四角形 293"/>
            <p:cNvSpPr/>
            <p:nvPr/>
          </p:nvSpPr>
          <p:spPr>
            <a:xfrm>
              <a:off x="7045047" y="4402382"/>
              <a:ext cx="748501" cy="1346579"/>
            </a:xfrm>
            <a:prstGeom prst="roundRect">
              <a:avLst/>
            </a:prstGeom>
            <a:noFill/>
            <a:ln w="28575"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丸ゴ ProN W4"/>
                <a:ea typeface="ヒラギノ丸ゴ ProN W4"/>
                <a:cs typeface="ヒラギノ丸ゴ ProN W4"/>
              </a:endParaRPr>
            </a:p>
          </p:txBody>
        </p:sp>
        <p:grpSp>
          <p:nvGrpSpPr>
            <p:cNvPr id="295" name="図形グループ 294"/>
            <p:cNvGrpSpPr/>
            <p:nvPr/>
          </p:nvGrpSpPr>
          <p:grpSpPr>
            <a:xfrm>
              <a:off x="5149387" y="5162172"/>
              <a:ext cx="675763" cy="586789"/>
              <a:chOff x="5284650" y="4743439"/>
              <a:chExt cx="1085754" cy="942798"/>
            </a:xfrm>
          </p:grpSpPr>
          <p:grpSp>
            <p:nvGrpSpPr>
              <p:cNvPr id="296" name="図形グループ 295"/>
              <p:cNvGrpSpPr/>
              <p:nvPr/>
            </p:nvGrpSpPr>
            <p:grpSpPr>
              <a:xfrm>
                <a:off x="5284650" y="4940069"/>
                <a:ext cx="807970" cy="746168"/>
                <a:chOff x="2160000" y="3960000"/>
                <a:chExt cx="1439325" cy="1440000"/>
              </a:xfrm>
              <a:scene3d>
                <a:camera prst="orthographicFront">
                  <a:rot lat="900000" lon="1800000" rev="0"/>
                </a:camera>
                <a:lightRig rig="threePt" dir="t">
                  <a:rot lat="0" lon="0" rev="13500000"/>
                </a:lightRig>
              </a:scene3d>
            </p:grpSpPr>
            <p:sp>
              <p:nvSpPr>
                <p:cNvPr id="299" name="正方形/長方形 298"/>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5334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300" name="正方形/長方形 299"/>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5334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301" name="正方形/長方形 300"/>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5334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302" name="直角三角形 301"/>
                <p:cNvSpPr/>
                <p:nvPr/>
              </p:nvSpPr>
              <p:spPr>
                <a:xfrm>
                  <a:off x="2520000" y="4320000"/>
                  <a:ext cx="359325" cy="360000"/>
                </a:xfrm>
                <a:prstGeom prst="rtTriangle">
                  <a:avLst/>
                </a:prstGeom>
                <a:solidFill>
                  <a:schemeClr val="bg1"/>
                </a:solidFill>
                <a:ln w="0" cmpd="sng">
                  <a:solidFill>
                    <a:schemeClr val="tx2"/>
                  </a:solidFill>
                </a:ln>
                <a:effectLst/>
                <a:sp3d extrusionH="5334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303" name="直角三角形 302"/>
                <p:cNvSpPr/>
                <p:nvPr/>
              </p:nvSpPr>
              <p:spPr>
                <a:xfrm>
                  <a:off x="2880000" y="4680000"/>
                  <a:ext cx="359325" cy="360000"/>
                </a:xfrm>
                <a:prstGeom prst="rtTriangle">
                  <a:avLst/>
                </a:prstGeom>
                <a:solidFill>
                  <a:schemeClr val="bg1"/>
                </a:solidFill>
                <a:ln w="0" cmpd="sng">
                  <a:solidFill>
                    <a:schemeClr val="tx2"/>
                  </a:solidFill>
                </a:ln>
                <a:effectLst/>
                <a:sp3d extrusionH="5334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304" name="直角三角形 303"/>
                <p:cNvSpPr/>
                <p:nvPr/>
              </p:nvSpPr>
              <p:spPr>
                <a:xfrm>
                  <a:off x="3240000" y="5040000"/>
                  <a:ext cx="359325" cy="360000"/>
                </a:xfrm>
                <a:prstGeom prst="rtTriangle">
                  <a:avLst/>
                </a:prstGeom>
                <a:solidFill>
                  <a:schemeClr val="bg1"/>
                </a:solidFill>
                <a:ln w="0" cmpd="sng">
                  <a:solidFill>
                    <a:schemeClr val="tx2"/>
                  </a:solidFill>
                </a:ln>
                <a:effectLst/>
                <a:sp3d extrusionH="5334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305" name="直角三角形 304"/>
                <p:cNvSpPr/>
                <p:nvPr/>
              </p:nvSpPr>
              <p:spPr>
                <a:xfrm>
                  <a:off x="2160000" y="3960000"/>
                  <a:ext cx="359325" cy="360000"/>
                </a:xfrm>
                <a:prstGeom prst="rtTriangle">
                  <a:avLst/>
                </a:prstGeom>
                <a:solidFill>
                  <a:schemeClr val="bg1"/>
                </a:solidFill>
                <a:ln w="0" cmpd="sng">
                  <a:solidFill>
                    <a:schemeClr val="tx2"/>
                  </a:solidFill>
                </a:ln>
                <a:effectLst/>
                <a:sp3d extrusionH="5334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cxnSp>
            <p:nvCxnSpPr>
              <p:cNvPr id="297" name="直線コネクタ 296"/>
              <p:cNvCxnSpPr/>
              <p:nvPr/>
            </p:nvCxnSpPr>
            <p:spPr>
              <a:xfrm>
                <a:off x="5508593" y="4808711"/>
                <a:ext cx="694948" cy="841336"/>
              </a:xfrm>
              <a:prstGeom prst="line">
                <a:avLst/>
              </a:prstGeom>
              <a:ln>
                <a:solidFill>
                  <a:schemeClr val="tx2"/>
                </a:solidFill>
                <a:prstDash val="sysDash"/>
                <a:headEnd type="none"/>
                <a:tailEnd type="none" w="lg" len="lg"/>
              </a:ln>
              <a:effectLst/>
              <a:scene3d>
                <a:camera prst="orthographicFront"/>
                <a:lightRig rig="threePt" dir="t"/>
              </a:scene3d>
              <a:sp3d extrusionH="533400"/>
            </p:spPr>
            <p:style>
              <a:lnRef idx="2">
                <a:schemeClr val="accent1"/>
              </a:lnRef>
              <a:fillRef idx="0">
                <a:schemeClr val="accent1"/>
              </a:fillRef>
              <a:effectRef idx="1">
                <a:schemeClr val="accent1"/>
              </a:effectRef>
              <a:fontRef idx="minor">
                <a:schemeClr val="tx1"/>
              </a:fontRef>
            </p:style>
          </p:cxnSp>
          <p:cxnSp>
            <p:nvCxnSpPr>
              <p:cNvPr id="298" name="直線コネクタ 297"/>
              <p:cNvCxnSpPr/>
              <p:nvPr/>
            </p:nvCxnSpPr>
            <p:spPr>
              <a:xfrm>
                <a:off x="5675453" y="4743439"/>
                <a:ext cx="694951" cy="841336"/>
              </a:xfrm>
              <a:prstGeom prst="line">
                <a:avLst/>
              </a:prstGeom>
              <a:ln>
                <a:solidFill>
                  <a:schemeClr val="tx2"/>
                </a:solidFill>
                <a:prstDash val="sysDash"/>
                <a:headEnd type="none"/>
                <a:tailEnd type="none" w="lg" len="lg"/>
              </a:ln>
              <a:effectLst/>
              <a:scene3d>
                <a:camera prst="orthographicFront"/>
                <a:lightRig rig="threePt" dir="t"/>
              </a:scene3d>
              <a:sp3d extrusionH="533400"/>
            </p:spPr>
            <p:style>
              <a:lnRef idx="2">
                <a:schemeClr val="accent1"/>
              </a:lnRef>
              <a:fillRef idx="0">
                <a:schemeClr val="accent1"/>
              </a:fillRef>
              <a:effectRef idx="1">
                <a:schemeClr val="accent1"/>
              </a:effectRef>
              <a:fontRef idx="minor">
                <a:schemeClr val="tx1"/>
              </a:fontRef>
            </p:style>
          </p:cxnSp>
        </p:grpSp>
        <p:cxnSp>
          <p:nvCxnSpPr>
            <p:cNvPr id="306" name="カギ線コネクタ 305"/>
            <p:cNvCxnSpPr/>
            <p:nvPr/>
          </p:nvCxnSpPr>
          <p:spPr>
            <a:xfrm rot="10800000" flipV="1">
              <a:off x="5515916" y="5079434"/>
              <a:ext cx="887797" cy="321221"/>
            </a:xfrm>
            <a:prstGeom prst="bentConnector3">
              <a:avLst>
                <a:gd name="adj1" fmla="val -586"/>
              </a:avLst>
            </a:prstGeom>
            <a:ln>
              <a:solidFill>
                <a:schemeClr val="accent6">
                  <a:lumMod val="75000"/>
                </a:schemeClr>
              </a:solidFill>
              <a:headEnd type="oval"/>
              <a:tailEnd type="oval" w="med" len="med"/>
            </a:ln>
            <a:effectLst/>
          </p:spPr>
          <p:style>
            <a:lnRef idx="2">
              <a:schemeClr val="accent1"/>
            </a:lnRef>
            <a:fillRef idx="0">
              <a:schemeClr val="accent1"/>
            </a:fillRef>
            <a:effectRef idx="1">
              <a:schemeClr val="accent1"/>
            </a:effectRef>
            <a:fontRef idx="minor">
              <a:schemeClr val="tx1"/>
            </a:fontRef>
          </p:style>
        </p:cxnSp>
        <p:cxnSp>
          <p:nvCxnSpPr>
            <p:cNvPr id="307" name="カギ線コネクタ 306"/>
            <p:cNvCxnSpPr/>
            <p:nvPr/>
          </p:nvCxnSpPr>
          <p:spPr>
            <a:xfrm rot="10800000" flipV="1">
              <a:off x="5825150" y="5085423"/>
              <a:ext cx="1564244" cy="547437"/>
            </a:xfrm>
            <a:prstGeom prst="bentConnector3">
              <a:avLst>
                <a:gd name="adj1" fmla="val -4"/>
              </a:avLst>
            </a:prstGeom>
            <a:ln>
              <a:solidFill>
                <a:schemeClr val="accent6">
                  <a:lumMod val="75000"/>
                </a:schemeClr>
              </a:solidFill>
              <a:headEnd type="oval"/>
              <a:tailEnd type="oval" w="med" len="med"/>
            </a:ln>
            <a:effectLst/>
          </p:spPr>
          <p:style>
            <a:lnRef idx="2">
              <a:schemeClr val="accent1"/>
            </a:lnRef>
            <a:fillRef idx="0">
              <a:schemeClr val="accent1"/>
            </a:fillRef>
            <a:effectRef idx="1">
              <a:schemeClr val="accent1"/>
            </a:effectRef>
            <a:fontRef idx="minor">
              <a:schemeClr val="tx1"/>
            </a:fontRef>
          </p:style>
        </p:cxnSp>
        <p:cxnSp>
          <p:nvCxnSpPr>
            <p:cNvPr id="308" name="カギ線コネクタ 307"/>
            <p:cNvCxnSpPr/>
            <p:nvPr/>
          </p:nvCxnSpPr>
          <p:spPr>
            <a:xfrm rot="10800000" flipV="1">
              <a:off x="5275164" y="5079433"/>
              <a:ext cx="240751" cy="205121"/>
            </a:xfrm>
            <a:prstGeom prst="bentConnector3">
              <a:avLst>
                <a:gd name="adj1" fmla="val 97257"/>
              </a:avLst>
            </a:prstGeom>
            <a:ln>
              <a:solidFill>
                <a:schemeClr val="accent6">
                  <a:lumMod val="75000"/>
                </a:schemeClr>
              </a:solidFill>
              <a:headEnd type="oval"/>
              <a:tailEnd type="oval" w="med" len="med"/>
            </a:ln>
            <a:effectLst/>
          </p:spPr>
          <p:style>
            <a:lnRef idx="2">
              <a:schemeClr val="accent1"/>
            </a:lnRef>
            <a:fillRef idx="0">
              <a:schemeClr val="accent1"/>
            </a:fillRef>
            <a:effectRef idx="1">
              <a:schemeClr val="accent1"/>
            </a:effectRef>
            <a:fontRef idx="minor">
              <a:schemeClr val="tx1"/>
            </a:fontRef>
          </p:style>
        </p:cxnSp>
        <p:sp>
          <p:nvSpPr>
            <p:cNvPr id="309" name="テキスト ボックス 308"/>
            <p:cNvSpPr txBox="1"/>
            <p:nvPr/>
          </p:nvSpPr>
          <p:spPr>
            <a:xfrm>
              <a:off x="5210171" y="5725244"/>
              <a:ext cx="492443" cy="503040"/>
            </a:xfrm>
            <a:prstGeom prst="rect">
              <a:avLst/>
            </a:prstGeom>
            <a:noFill/>
          </p:spPr>
          <p:txBody>
            <a:bodyPr vert="eaVert" wrap="square" rtlCol="0">
              <a:spAutoFit/>
            </a:bodyPr>
            <a:lstStyle/>
            <a:p>
              <a:pPr algn="ctr"/>
              <a:r>
                <a:rPr kumimoji="1" lang="en-US" altLang="ja-JP" sz="2000" dirty="0" smtClean="0">
                  <a:solidFill>
                    <a:schemeClr val="accent6">
                      <a:lumMod val="75000"/>
                    </a:schemeClr>
                  </a:solidFill>
                  <a:latin typeface="ヒラギノ丸ゴ ProN W4"/>
                  <a:ea typeface="ヒラギノ丸ゴ ProN W4"/>
                  <a:cs typeface="ヒラギノ丸ゴ ProN W4"/>
                </a:rPr>
                <a:t>=</a:t>
              </a:r>
              <a:endParaRPr kumimoji="1" lang="ja-JP" altLang="en-US" sz="2000" dirty="0" smtClean="0">
                <a:solidFill>
                  <a:schemeClr val="accent6">
                    <a:lumMod val="75000"/>
                  </a:schemeClr>
                </a:solidFill>
                <a:latin typeface="ヒラギノ丸ゴ ProN W4"/>
                <a:ea typeface="ヒラギノ丸ゴ ProN W4"/>
                <a:cs typeface="ヒラギノ丸ゴ ProN W4"/>
              </a:endParaRPr>
            </a:p>
          </p:txBody>
        </p:sp>
        <p:sp>
          <p:nvSpPr>
            <p:cNvPr id="310" name="直角三角形 309"/>
            <p:cNvSpPr/>
            <p:nvPr/>
          </p:nvSpPr>
          <p:spPr>
            <a:xfrm>
              <a:off x="5163660" y="6276192"/>
              <a:ext cx="442306" cy="408283"/>
            </a:xfrm>
            <a:prstGeom prst="rtTriangle">
              <a:avLst/>
            </a:prstGeom>
            <a:solidFill>
              <a:schemeClr val="bg1"/>
            </a:solidFill>
            <a:ln w="0" cmpd="sng">
              <a:solidFill>
                <a:schemeClr val="tx2"/>
              </a:solidFill>
            </a:ln>
            <a:effectLst/>
            <a:scene3d>
              <a:camera prst="orthographicFront">
                <a:rot lat="900000" lon="1800000" rev="0"/>
              </a:camera>
              <a:lightRig rig="threePt" dir="t">
                <a:rot lat="0" lon="0" rev="13500000"/>
              </a:lightRig>
            </a:scene3d>
            <a:sp3d extrusionH="5334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spTree>
    <p:extLst>
      <p:ext uri="{BB962C8B-B14F-4D97-AF65-F5344CB8AC3E}">
        <p14:creationId xmlns:p14="http://schemas.microsoft.com/office/powerpoint/2010/main" val="301283441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BA9B540C-44DA-4F69-89C9-7C84606640D3}" type="slidenum">
              <a:rPr lang="en-US" smtClean="0"/>
              <a:pPr/>
              <a:t>17</a:t>
            </a:fld>
            <a:endParaRPr lang="en-US" dirty="0"/>
          </a:p>
        </p:txBody>
      </p:sp>
      <p:sp>
        <p:nvSpPr>
          <p:cNvPr id="4" name="タイトル 3"/>
          <p:cNvSpPr>
            <a:spLocks noGrp="1"/>
          </p:cNvSpPr>
          <p:nvPr>
            <p:ph type="title"/>
          </p:nvPr>
        </p:nvSpPr>
        <p:spPr/>
        <p:txBody>
          <a:bodyPr/>
          <a:lstStyle/>
          <a:p>
            <a:r>
              <a:rPr lang="en-US" altLang="ja-JP" sz="3600" dirty="0" err="1" smtClean="0"/>
              <a:t>JUnit</a:t>
            </a:r>
            <a:r>
              <a:rPr lang="en-US" altLang="ja-JP" sz="3600" dirty="0" smtClean="0"/>
              <a:t> </a:t>
            </a:r>
            <a:r>
              <a:rPr lang="ja-JP" altLang="en-US" sz="3600" dirty="0" smtClean="0"/>
              <a:t>を用いた通常のテストとの共存</a:t>
            </a:r>
            <a:endParaRPr kumimoji="1" lang="ja-JP" altLang="en-US" sz="3600" dirty="0"/>
          </a:p>
        </p:txBody>
      </p:sp>
      <p:sp>
        <p:nvSpPr>
          <p:cNvPr id="5" name="フッター プレースホルダー 4"/>
          <p:cNvSpPr>
            <a:spLocks noGrp="1"/>
          </p:cNvSpPr>
          <p:nvPr>
            <p:ph type="ftr" sz="quarter" idx="11"/>
          </p:nvPr>
        </p:nvSpPr>
        <p:spPr/>
        <p:txBody>
          <a:bodyPr/>
          <a:lstStyle/>
          <a:p>
            <a:r>
              <a:rPr lang="en-US" smtClean="0"/>
              <a:t>Shumpei Hozumi</a:t>
            </a:r>
            <a:endParaRPr lang="en-US" dirty="0"/>
          </a:p>
        </p:txBody>
      </p:sp>
      <p:sp>
        <p:nvSpPr>
          <p:cNvPr id="6" name="コンテンツ プレースホルダー 1"/>
          <p:cNvSpPr>
            <a:spLocks noGrp="1"/>
          </p:cNvSpPr>
          <p:nvPr>
            <p:ph idx="1"/>
          </p:nvPr>
        </p:nvSpPr>
        <p:spPr>
          <a:xfrm>
            <a:off x="314095" y="1336758"/>
            <a:ext cx="9476453" cy="5384718"/>
          </a:xfrm>
        </p:spPr>
        <p:txBody>
          <a:bodyPr/>
          <a:lstStyle/>
          <a:p>
            <a:r>
              <a:rPr lang="ja-JP" altLang="en-US" sz="2400" dirty="0" smtClean="0"/>
              <a:t>アノテーションに応じてクラスローダを切り替える事で実現</a:t>
            </a:r>
            <a:endParaRPr lang="en-US" altLang="ja-JP" sz="2400" dirty="0" smtClean="0"/>
          </a:p>
          <a:p>
            <a:pPr lvl="1"/>
            <a:r>
              <a:rPr lang="en-US" altLang="en-US" sz="2000" dirty="0"/>
              <a:t>通常のテストコード</a:t>
            </a:r>
            <a:r>
              <a:rPr lang="ja-JP" altLang="en-US" sz="2000" dirty="0"/>
              <a:t>には実行ログ取得コードが</a:t>
            </a:r>
            <a:r>
              <a:rPr lang="ja-JP" altLang="en-US" sz="2000" dirty="0" smtClean="0"/>
              <a:t>埋め込まれない</a:t>
            </a:r>
            <a:endParaRPr lang="en-US" altLang="en-US" sz="2000" dirty="0" smtClean="0"/>
          </a:p>
          <a:p>
            <a:pPr lvl="2"/>
            <a:r>
              <a:rPr lang="en-US" altLang="en-US" sz="1800" dirty="0" smtClean="0"/>
              <a:t>ログ取得コードによるオーバーヘッド</a:t>
            </a:r>
            <a:r>
              <a:rPr lang="en-US" altLang="en-US" sz="1800" dirty="0"/>
              <a:t>が発生しない</a:t>
            </a:r>
          </a:p>
          <a:p>
            <a:pPr lvl="2"/>
            <a:r>
              <a:rPr lang="en-US" altLang="en-US" sz="1800" dirty="0"/>
              <a:t>ログ取得コードによる挙動の変化が生じない</a:t>
            </a:r>
          </a:p>
          <a:p>
            <a:endParaRPr lang="en-US" altLang="en-US" sz="2400" dirty="0" smtClean="0"/>
          </a:p>
        </p:txBody>
      </p:sp>
      <p:sp>
        <p:nvSpPr>
          <p:cNvPr id="8" name="角丸四角形 7"/>
          <p:cNvSpPr/>
          <p:nvPr/>
        </p:nvSpPr>
        <p:spPr>
          <a:xfrm>
            <a:off x="814175" y="4270954"/>
            <a:ext cx="1164139" cy="452227"/>
          </a:xfrm>
          <a:prstGeom prst="roundRect">
            <a:avLst/>
          </a:prstGeom>
          <a:solidFill>
            <a:schemeClr val="bg1"/>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ja-JP" altLang="en-US" dirty="0" smtClean="0">
                <a:solidFill>
                  <a:srgbClr val="000000"/>
                </a:solidFill>
                <a:uFill>
                  <a:solidFill>
                    <a:srgbClr val="000090"/>
                  </a:solidFill>
                </a:uFill>
                <a:latin typeface="ヒラギノ角ゴ ProN W3"/>
                <a:ea typeface="ヒラギノ角ゴ ProN W3"/>
                <a:cs typeface="ヒラギノ角ゴ ProN W3"/>
              </a:rPr>
              <a:t>メソッド</a:t>
            </a:r>
          </a:p>
        </p:txBody>
      </p:sp>
      <p:sp>
        <p:nvSpPr>
          <p:cNvPr id="9" name="角丸四角形 8"/>
          <p:cNvSpPr/>
          <p:nvPr/>
        </p:nvSpPr>
        <p:spPr>
          <a:xfrm>
            <a:off x="1641580" y="3895702"/>
            <a:ext cx="711951" cy="452228"/>
          </a:xfrm>
          <a:prstGeom prst="roundRect">
            <a:avLst/>
          </a:prstGeom>
          <a:solidFill>
            <a:schemeClr val="tx2"/>
          </a:solidFill>
          <a:ln w="28575"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2400" dirty="0" smtClean="0">
                <a:solidFill>
                  <a:schemeClr val="bg1"/>
                </a:solidFill>
                <a:uFill>
                  <a:solidFill>
                    <a:srgbClr val="000090"/>
                  </a:solidFill>
                </a:uFill>
                <a:latin typeface="ヒラギノ角ゴ ProN W3"/>
                <a:ea typeface="ヒラギノ角ゴ ProN W3"/>
                <a:cs typeface="ヒラギノ角ゴ ProN W3"/>
              </a:rPr>
              <a:t>@..</a:t>
            </a:r>
            <a:endParaRPr kumimoji="1" lang="ja-JP" altLang="en-US" sz="2400" dirty="0" smtClean="0">
              <a:solidFill>
                <a:schemeClr val="bg1"/>
              </a:solidFill>
              <a:uFill>
                <a:solidFill>
                  <a:srgbClr val="000090"/>
                </a:solidFill>
              </a:uFill>
              <a:latin typeface="ヒラギノ角ゴ ProN W3"/>
              <a:ea typeface="ヒラギノ角ゴ ProN W3"/>
              <a:cs typeface="ヒラギノ角ゴ ProN W3"/>
            </a:endParaRPr>
          </a:p>
        </p:txBody>
      </p:sp>
      <p:grpSp>
        <p:nvGrpSpPr>
          <p:cNvPr id="26" name="図形グループ 25"/>
          <p:cNvGrpSpPr/>
          <p:nvPr/>
        </p:nvGrpSpPr>
        <p:grpSpPr>
          <a:xfrm>
            <a:off x="2413791" y="3539752"/>
            <a:ext cx="1456759" cy="1164128"/>
            <a:chOff x="3144068" y="4002768"/>
            <a:chExt cx="1108400" cy="1164128"/>
          </a:xfrm>
          <a:solidFill>
            <a:schemeClr val="tx2"/>
          </a:solidFill>
        </p:grpSpPr>
        <p:sp>
          <p:nvSpPr>
            <p:cNvPr id="13" name="正方形/長方形 12"/>
            <p:cNvSpPr/>
            <p:nvPr/>
          </p:nvSpPr>
          <p:spPr>
            <a:xfrm>
              <a:off x="3144068" y="4507857"/>
              <a:ext cx="280999" cy="153951"/>
            </a:xfrm>
            <a:prstGeom prst="rect">
              <a:avLst/>
            </a:prstGeom>
            <a:grpFill/>
            <a:ln w="28575"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grpSp>
          <p:nvGrpSpPr>
            <p:cNvPr id="25" name="図形グループ 24"/>
            <p:cNvGrpSpPr/>
            <p:nvPr/>
          </p:nvGrpSpPr>
          <p:grpSpPr>
            <a:xfrm>
              <a:off x="3319209" y="4002768"/>
              <a:ext cx="933259" cy="1164128"/>
              <a:chOff x="3319209" y="4002768"/>
              <a:chExt cx="933259" cy="1164128"/>
            </a:xfrm>
            <a:grpFill/>
          </p:grpSpPr>
          <p:sp>
            <p:nvSpPr>
              <p:cNvPr id="11" name="屈折矢印 10"/>
              <p:cNvSpPr/>
              <p:nvPr/>
            </p:nvSpPr>
            <p:spPr>
              <a:xfrm rot="5400000">
                <a:off x="3473157" y="4387585"/>
                <a:ext cx="625363" cy="933259"/>
              </a:xfrm>
              <a:prstGeom prst="bentUpArrow">
                <a:avLst/>
              </a:prstGeom>
              <a:grpFill/>
              <a:ln w="28575"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22" name="屈折矢印 21"/>
              <p:cNvSpPr/>
              <p:nvPr/>
            </p:nvSpPr>
            <p:spPr>
              <a:xfrm rot="16200000" flipV="1">
                <a:off x="3473157" y="3848820"/>
                <a:ext cx="625363" cy="933259"/>
              </a:xfrm>
              <a:prstGeom prst="bentUpArrow">
                <a:avLst/>
              </a:prstGeom>
              <a:grpFill/>
              <a:ln w="28575"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grpSp>
      </p:grpSp>
      <p:sp>
        <p:nvSpPr>
          <p:cNvPr id="27" name="テキスト ボックス 26"/>
          <p:cNvSpPr txBox="1"/>
          <p:nvPr/>
        </p:nvSpPr>
        <p:spPr>
          <a:xfrm>
            <a:off x="2574040" y="3162651"/>
            <a:ext cx="889987" cy="369332"/>
          </a:xfrm>
          <a:prstGeom prst="rect">
            <a:avLst/>
          </a:prstGeom>
          <a:noFill/>
        </p:spPr>
        <p:txBody>
          <a:bodyPr wrap="none" rtlCol="0">
            <a:spAutoFit/>
          </a:bodyPr>
          <a:lstStyle/>
          <a:p>
            <a:r>
              <a:rPr kumimoji="1" lang="en-US" altLang="ja-JP" dirty="0" smtClean="0">
                <a:solidFill>
                  <a:schemeClr val="tx2"/>
                </a:solidFill>
                <a:latin typeface="ヒラギノ角ゴ ProN W3"/>
                <a:ea typeface="ヒラギノ角ゴ ProN W3"/>
                <a:cs typeface="ヒラギノ角ゴ ProN W3"/>
              </a:rPr>
              <a:t>@Test</a:t>
            </a:r>
            <a:endParaRPr kumimoji="1" lang="ja-JP" altLang="en-US" dirty="0" smtClean="0">
              <a:solidFill>
                <a:schemeClr val="tx2"/>
              </a:solidFill>
              <a:latin typeface="ヒラギノ角ゴ ProN W3"/>
              <a:ea typeface="ヒラギノ角ゴ ProN W3"/>
              <a:cs typeface="ヒラギノ角ゴ ProN W3"/>
            </a:endParaRPr>
          </a:p>
        </p:txBody>
      </p:sp>
      <p:sp>
        <p:nvSpPr>
          <p:cNvPr id="28" name="テキスト ボックス 27"/>
          <p:cNvSpPr txBox="1"/>
          <p:nvPr/>
        </p:nvSpPr>
        <p:spPr>
          <a:xfrm>
            <a:off x="2574040" y="4703880"/>
            <a:ext cx="1249060" cy="369332"/>
          </a:xfrm>
          <a:prstGeom prst="rect">
            <a:avLst/>
          </a:prstGeom>
          <a:noFill/>
        </p:spPr>
        <p:txBody>
          <a:bodyPr wrap="none" rtlCol="0">
            <a:spAutoFit/>
          </a:bodyPr>
          <a:lstStyle/>
          <a:p>
            <a:r>
              <a:rPr kumimoji="1" lang="en-US" altLang="ja-JP" dirty="0" smtClean="0">
                <a:solidFill>
                  <a:schemeClr val="tx2"/>
                </a:solidFill>
                <a:latin typeface="ヒラギノ角ゴ ProN W3"/>
                <a:ea typeface="ヒラギノ角ゴ ProN W3"/>
                <a:cs typeface="ヒラギノ角ゴ ProN W3"/>
              </a:rPr>
              <a:t>@</a:t>
            </a:r>
            <a:r>
              <a:rPr kumimoji="1" lang="en-US" altLang="ja-JP" dirty="0" err="1" smtClean="0">
                <a:solidFill>
                  <a:schemeClr val="tx2"/>
                </a:solidFill>
                <a:latin typeface="ヒラギノ角ゴ ProN W3"/>
                <a:ea typeface="ヒラギノ角ゴ ProN W3"/>
                <a:cs typeface="ヒラギノ角ゴ ProN W3"/>
              </a:rPr>
              <a:t>HUTest</a:t>
            </a:r>
            <a:endParaRPr kumimoji="1" lang="ja-JP" altLang="en-US" dirty="0" smtClean="0">
              <a:solidFill>
                <a:schemeClr val="tx2"/>
              </a:solidFill>
              <a:latin typeface="ヒラギノ角ゴ ProN W3"/>
              <a:ea typeface="ヒラギノ角ゴ ProN W3"/>
              <a:cs typeface="ヒラギノ角ゴ ProN W3"/>
            </a:endParaRPr>
          </a:p>
        </p:txBody>
      </p:sp>
      <p:sp>
        <p:nvSpPr>
          <p:cNvPr id="31" name="正方形/長方形 30"/>
          <p:cNvSpPr/>
          <p:nvPr/>
        </p:nvSpPr>
        <p:spPr>
          <a:xfrm>
            <a:off x="4031140" y="3477923"/>
            <a:ext cx="5149604" cy="424431"/>
          </a:xfrm>
          <a:prstGeom prst="rect">
            <a:avLst/>
          </a:prstGeom>
          <a:noFill/>
          <a:ln w="28575"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dirty="0" smtClean="0">
                <a:solidFill>
                  <a:schemeClr val="tx1"/>
                </a:solidFill>
                <a:latin typeface="ヒラギノ角ゴ ProN W3"/>
                <a:ea typeface="ヒラギノ角ゴ ProN W3"/>
                <a:cs typeface="ヒラギノ角ゴ ProN W3"/>
              </a:rPr>
              <a:t>通常のクラスローダでテストクラス</a:t>
            </a:r>
            <a:r>
              <a:rPr kumimoji="1" lang="ja-JP" altLang="en-US" dirty="0">
                <a:solidFill>
                  <a:schemeClr val="tx1"/>
                </a:solidFill>
                <a:latin typeface="ヒラギノ角ゴ ProN W3"/>
                <a:ea typeface="ヒラギノ角ゴ ProN W3"/>
                <a:cs typeface="ヒラギノ角ゴ ProN W3"/>
              </a:rPr>
              <a:t>をロード</a:t>
            </a:r>
          </a:p>
        </p:txBody>
      </p:sp>
      <p:sp>
        <p:nvSpPr>
          <p:cNvPr id="33" name="正方形/長方形 32"/>
          <p:cNvSpPr/>
          <p:nvPr/>
        </p:nvSpPr>
        <p:spPr>
          <a:xfrm>
            <a:off x="4031138" y="4343233"/>
            <a:ext cx="5149605" cy="1983196"/>
          </a:xfrm>
          <a:prstGeom prst="rect">
            <a:avLst/>
          </a:prstGeom>
          <a:noFill/>
          <a:ln w="28575"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13200" indent="-313200">
              <a:lnSpc>
                <a:spcPct val="120000"/>
              </a:lnSpc>
              <a:spcBef>
                <a:spcPts val="600"/>
              </a:spcBef>
              <a:buClr>
                <a:schemeClr val="tx2"/>
              </a:buClr>
              <a:buFont typeface="+mj-lt"/>
              <a:buAutoNum type="arabicPeriod"/>
            </a:pPr>
            <a:r>
              <a:rPr kumimoji="1" lang="ja-JP" altLang="en-US" dirty="0" smtClean="0">
                <a:solidFill>
                  <a:schemeClr val="tx1"/>
                </a:solidFill>
                <a:latin typeface="ヒラギノ角ゴ ProN W3"/>
                <a:ea typeface="ヒラギノ角ゴ ProN W3"/>
                <a:cs typeface="ヒラギノ角ゴ ProN W3"/>
              </a:rPr>
              <a:t>専用言語で記述された実行ログ取得方法を</a:t>
            </a:r>
            <a:r>
              <a:rPr kumimoji="1" lang="en-US" altLang="ja-JP" dirty="0" smtClean="0">
                <a:solidFill>
                  <a:schemeClr val="tx1"/>
                </a:solidFill>
                <a:latin typeface="ヒラギノ角ゴ ProN W3"/>
                <a:ea typeface="ヒラギノ角ゴ ProN W3"/>
                <a:cs typeface="ヒラギノ角ゴ ProN W3"/>
              </a:rPr>
              <a:t> </a:t>
            </a:r>
            <a:r>
              <a:rPr kumimoji="1" lang="en-US" altLang="ja-JP" dirty="0" err="1" smtClean="0">
                <a:solidFill>
                  <a:schemeClr val="tx1"/>
                </a:solidFill>
                <a:latin typeface="ヒラギノ角ゴ ProN W3"/>
                <a:ea typeface="ヒラギノ角ゴ ProN W3"/>
                <a:cs typeface="ヒラギノ角ゴ ProN W3"/>
              </a:rPr>
              <a:t>AspectJ</a:t>
            </a:r>
            <a:r>
              <a:rPr kumimoji="1" lang="en-US" altLang="ja-JP" dirty="0" smtClean="0">
                <a:solidFill>
                  <a:schemeClr val="tx1"/>
                </a:solidFill>
                <a:latin typeface="ヒラギノ角ゴ ProN W3"/>
                <a:ea typeface="ヒラギノ角ゴ ProN W3"/>
                <a:cs typeface="ヒラギノ角ゴ ProN W3"/>
              </a:rPr>
              <a:t> </a:t>
            </a:r>
            <a:r>
              <a:rPr kumimoji="1" lang="ja-JP" altLang="en-US" dirty="0" smtClean="0">
                <a:solidFill>
                  <a:schemeClr val="tx1"/>
                </a:solidFill>
                <a:latin typeface="ヒラギノ角ゴ ProN W3"/>
                <a:ea typeface="ヒラギノ角ゴ ProN W3"/>
                <a:cs typeface="ヒラギノ角ゴ ProN W3"/>
              </a:rPr>
              <a:t>のソースコードにコンパイル</a:t>
            </a:r>
            <a:endParaRPr kumimoji="1" lang="en-US" altLang="ja-JP" dirty="0" smtClean="0">
              <a:solidFill>
                <a:schemeClr val="tx1"/>
              </a:solidFill>
              <a:latin typeface="ヒラギノ角ゴ ProN W3"/>
              <a:ea typeface="ヒラギノ角ゴ ProN W3"/>
              <a:cs typeface="ヒラギノ角ゴ ProN W3"/>
            </a:endParaRPr>
          </a:p>
          <a:p>
            <a:pPr marL="313200" indent="-313200">
              <a:lnSpc>
                <a:spcPct val="120000"/>
              </a:lnSpc>
              <a:spcBef>
                <a:spcPts val="600"/>
              </a:spcBef>
              <a:buClr>
                <a:schemeClr val="tx2"/>
              </a:buClr>
              <a:buFont typeface="+mj-lt"/>
              <a:buAutoNum type="arabicPeriod"/>
            </a:pPr>
            <a:r>
              <a:rPr kumimoji="1" lang="ja-JP" altLang="en-US" dirty="0" smtClean="0">
                <a:solidFill>
                  <a:schemeClr val="tx1"/>
                </a:solidFill>
                <a:latin typeface="ヒラギノ角ゴ ProN W3"/>
                <a:ea typeface="ヒラギノ角ゴ ProN W3"/>
                <a:cs typeface="ヒラギノ角ゴ ProN W3"/>
              </a:rPr>
              <a:t>コンパイル結果を対象プログラムに織り込み</a:t>
            </a:r>
            <a:endParaRPr kumimoji="1" lang="en-US" altLang="ja-JP" dirty="0" smtClean="0">
              <a:solidFill>
                <a:schemeClr val="tx1"/>
              </a:solidFill>
              <a:latin typeface="ヒラギノ角ゴ ProN W3"/>
              <a:ea typeface="ヒラギノ角ゴ ProN W3"/>
              <a:cs typeface="ヒラギノ角ゴ ProN W3"/>
            </a:endParaRPr>
          </a:p>
          <a:p>
            <a:pPr marL="313200" indent="-313200">
              <a:lnSpc>
                <a:spcPct val="120000"/>
              </a:lnSpc>
              <a:spcBef>
                <a:spcPts val="600"/>
              </a:spcBef>
              <a:buClr>
                <a:schemeClr val="tx2"/>
              </a:buClr>
              <a:buFont typeface="+mj-lt"/>
              <a:buAutoNum type="arabicPeriod"/>
            </a:pPr>
            <a:r>
              <a:rPr kumimoji="1" lang="en-US" altLang="ja-JP" dirty="0" err="1" smtClean="0">
                <a:solidFill>
                  <a:schemeClr val="tx1"/>
                </a:solidFill>
                <a:latin typeface="ヒラギノ角ゴ ProN W3"/>
                <a:ea typeface="ヒラギノ角ゴ ProN W3"/>
                <a:cs typeface="ヒラギノ角ゴ ProN W3"/>
              </a:rPr>
              <a:t>HPCUnit</a:t>
            </a:r>
            <a:r>
              <a:rPr kumimoji="1" lang="en-US" altLang="ja-JP" dirty="0" smtClean="0">
                <a:solidFill>
                  <a:schemeClr val="tx1"/>
                </a:solidFill>
                <a:latin typeface="ヒラギノ角ゴ ProN W3"/>
                <a:ea typeface="ヒラギノ角ゴ ProN W3"/>
                <a:cs typeface="ヒラギノ角ゴ ProN W3"/>
              </a:rPr>
              <a:t> </a:t>
            </a:r>
            <a:r>
              <a:rPr kumimoji="1" lang="ja-JP" altLang="en-US" dirty="0" smtClean="0">
                <a:solidFill>
                  <a:schemeClr val="tx1"/>
                </a:solidFill>
                <a:latin typeface="ヒラギノ角ゴ ProN W3"/>
                <a:ea typeface="ヒラギノ角ゴ ProN W3"/>
                <a:cs typeface="ヒラギノ角ゴ ProN W3"/>
              </a:rPr>
              <a:t>テスト専用のクラスローダで　　テストクラスをロード</a:t>
            </a:r>
            <a:endParaRPr kumimoji="1" lang="ja-JP" altLang="en-US" dirty="0">
              <a:solidFill>
                <a:schemeClr val="tx1"/>
              </a:solidFill>
              <a:latin typeface="ヒラギノ角ゴ ProN W3"/>
              <a:ea typeface="ヒラギノ角ゴ ProN W3"/>
              <a:cs typeface="ヒラギノ角ゴ ProN W3"/>
            </a:endParaRPr>
          </a:p>
        </p:txBody>
      </p:sp>
    </p:spTree>
    <p:extLst>
      <p:ext uri="{BB962C8B-B14F-4D97-AF65-F5344CB8AC3E}">
        <p14:creationId xmlns:p14="http://schemas.microsoft.com/office/powerpoint/2010/main" val="131328404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BA9B540C-44DA-4F69-89C9-7C84606640D3}" type="slidenum">
              <a:rPr lang="en-US" smtClean="0"/>
              <a:pPr/>
              <a:t>18</a:t>
            </a:fld>
            <a:endParaRPr lang="en-US" dirty="0"/>
          </a:p>
        </p:txBody>
      </p:sp>
      <p:sp>
        <p:nvSpPr>
          <p:cNvPr id="4" name="タイトル 3"/>
          <p:cNvSpPr>
            <a:spLocks noGrp="1"/>
          </p:cNvSpPr>
          <p:nvPr>
            <p:ph type="title"/>
          </p:nvPr>
        </p:nvSpPr>
        <p:spPr/>
        <p:txBody>
          <a:bodyPr/>
          <a:lstStyle/>
          <a:p>
            <a:r>
              <a:rPr kumimoji="1" lang="ja-JP" altLang="en-US" dirty="0" smtClean="0"/>
              <a:t>実験</a:t>
            </a:r>
            <a:endParaRPr kumimoji="1" lang="ja-JP" altLang="en-US" dirty="0"/>
          </a:p>
        </p:txBody>
      </p:sp>
      <p:sp>
        <p:nvSpPr>
          <p:cNvPr id="5" name="フッター プレースホルダー 4"/>
          <p:cNvSpPr>
            <a:spLocks noGrp="1"/>
          </p:cNvSpPr>
          <p:nvPr>
            <p:ph type="ftr" sz="quarter" idx="11"/>
          </p:nvPr>
        </p:nvSpPr>
        <p:spPr/>
        <p:txBody>
          <a:bodyPr/>
          <a:lstStyle/>
          <a:p>
            <a:r>
              <a:rPr lang="en-US" smtClean="0"/>
              <a:t>Shumpei Hozumi</a:t>
            </a:r>
            <a:endParaRPr lang="en-US" dirty="0"/>
          </a:p>
        </p:txBody>
      </p:sp>
      <p:sp>
        <p:nvSpPr>
          <p:cNvPr id="6" name="コンテンツ プレースホルダー 1"/>
          <p:cNvSpPr>
            <a:spLocks noGrp="1"/>
          </p:cNvSpPr>
          <p:nvPr>
            <p:ph idx="1"/>
          </p:nvPr>
        </p:nvSpPr>
        <p:spPr>
          <a:xfrm>
            <a:off x="314095" y="1336758"/>
            <a:ext cx="9277815" cy="5384718"/>
          </a:xfrm>
        </p:spPr>
        <p:txBody>
          <a:bodyPr>
            <a:normAutofit lnSpcReduction="10000"/>
          </a:bodyPr>
          <a:lstStyle/>
          <a:p>
            <a:r>
              <a:rPr lang="ja-JP" altLang="en-US" sz="2400" dirty="0" smtClean="0"/>
              <a:t>目的</a:t>
            </a:r>
            <a:endParaRPr lang="en-US" altLang="ja-JP" sz="2400" dirty="0" smtClean="0"/>
          </a:p>
          <a:p>
            <a:pPr lvl="1"/>
            <a:r>
              <a:rPr lang="en-US" altLang="ja-JP" sz="2000" dirty="0" err="1" smtClean="0"/>
              <a:t>HPCUnit</a:t>
            </a:r>
            <a:r>
              <a:rPr lang="en-US" altLang="ja-JP" sz="2000" dirty="0" smtClean="0"/>
              <a:t> </a:t>
            </a:r>
            <a:r>
              <a:rPr lang="ja-JP" altLang="en-US" sz="2000" dirty="0" smtClean="0"/>
              <a:t>によるオーバーヘッド</a:t>
            </a:r>
            <a:r>
              <a:rPr lang="en-US" altLang="ja-JP" sz="2000" dirty="0" smtClean="0"/>
              <a:t>, </a:t>
            </a:r>
            <a:r>
              <a:rPr lang="ja-JP" altLang="en-US" sz="2000" dirty="0" smtClean="0"/>
              <a:t>メモリ使用量の程度を知る</a:t>
            </a:r>
            <a:endParaRPr lang="en-US" altLang="ja-JP" sz="2000" dirty="0" smtClean="0"/>
          </a:p>
          <a:p>
            <a:pPr lvl="1"/>
            <a:endParaRPr kumimoji="1" lang="en-US" altLang="ja-JP" sz="2000" dirty="0"/>
          </a:p>
          <a:p>
            <a:r>
              <a:rPr lang="ja-JP" altLang="en-US" sz="2400" dirty="0" smtClean="0"/>
              <a:t>内容</a:t>
            </a:r>
            <a:endParaRPr lang="en-US" altLang="ja-JP" sz="2400" dirty="0" smtClean="0"/>
          </a:p>
          <a:p>
            <a:pPr lvl="1"/>
            <a:r>
              <a:rPr lang="en-US" altLang="ja-JP" sz="2000" dirty="0" smtClean="0"/>
              <a:t>GS </a:t>
            </a:r>
            <a:r>
              <a:rPr lang="ja-JP" altLang="en-US" sz="2000" dirty="0" smtClean="0"/>
              <a:t>法に対し３つのシナリオでテストを実行し</a:t>
            </a:r>
            <a:r>
              <a:rPr lang="en-US" altLang="ja-JP" sz="2000" dirty="0" smtClean="0"/>
              <a:t>, </a:t>
            </a:r>
            <a:r>
              <a:rPr lang="ja-JP" altLang="en-US" sz="2000" dirty="0" smtClean="0"/>
              <a:t>時間とメモリ使用量を測定</a:t>
            </a:r>
            <a:endParaRPr lang="en-US" altLang="ja-JP" sz="2000" dirty="0" smtClean="0"/>
          </a:p>
          <a:p>
            <a:pPr lvl="2"/>
            <a:r>
              <a:rPr lang="en-US" altLang="ja-JP" sz="1800" dirty="0" smtClean="0"/>
              <a:t>(a) </a:t>
            </a:r>
            <a:r>
              <a:rPr lang="ja-JP" altLang="en-US" sz="1800" dirty="0" smtClean="0"/>
              <a:t>元プログラム</a:t>
            </a:r>
            <a:endParaRPr lang="en-US" altLang="ja-JP" sz="1800" dirty="0" smtClean="0"/>
          </a:p>
          <a:p>
            <a:pPr lvl="2"/>
            <a:r>
              <a:rPr lang="en-US" altLang="ja-JP" sz="1800" dirty="0" smtClean="0"/>
              <a:t>(b) </a:t>
            </a:r>
            <a:r>
              <a:rPr lang="ja-JP" altLang="en-US" sz="1800" dirty="0" smtClean="0"/>
              <a:t>行列</a:t>
            </a:r>
            <a:r>
              <a:rPr lang="ja-JP" altLang="en-US" sz="1800" dirty="0"/>
              <a:t>書き込み</a:t>
            </a:r>
            <a:r>
              <a:rPr lang="ja-JP" altLang="en-US" sz="1800" dirty="0" smtClean="0"/>
              <a:t>追跡：計算</a:t>
            </a:r>
            <a:r>
              <a:rPr lang="ja-JP" altLang="en-US" sz="1800" dirty="0"/>
              <a:t>結果の比較</a:t>
            </a:r>
            <a:endParaRPr lang="en-US" altLang="ja-JP" sz="1800" dirty="0"/>
          </a:p>
          <a:p>
            <a:pPr lvl="2"/>
            <a:r>
              <a:rPr lang="en-US" altLang="ja-JP" sz="1800" dirty="0" smtClean="0"/>
              <a:t>(c) </a:t>
            </a:r>
            <a:r>
              <a:rPr lang="ja-JP" altLang="en-US" sz="1800" dirty="0" smtClean="0"/>
              <a:t>カーネル</a:t>
            </a:r>
            <a:r>
              <a:rPr lang="ja-JP" altLang="en-US" sz="1800" dirty="0"/>
              <a:t>計算</a:t>
            </a:r>
            <a:r>
              <a:rPr lang="ja-JP" altLang="en-US" sz="1800" dirty="0" smtClean="0"/>
              <a:t>追跡：計算</a:t>
            </a:r>
            <a:r>
              <a:rPr lang="ja-JP" altLang="en-US" sz="1800" dirty="0"/>
              <a:t>の漏れ</a:t>
            </a:r>
            <a:r>
              <a:rPr lang="en-US" altLang="ja-JP" sz="1800" dirty="0"/>
              <a:t>, </a:t>
            </a:r>
            <a:r>
              <a:rPr lang="ja-JP" altLang="en-US" sz="1800" dirty="0"/>
              <a:t>重複をテスト</a:t>
            </a:r>
            <a:endParaRPr lang="en-US" altLang="ja-JP" sz="1800" dirty="0"/>
          </a:p>
          <a:p>
            <a:pPr lvl="2"/>
            <a:r>
              <a:rPr lang="en-US" altLang="ja-JP" sz="1800" dirty="0" smtClean="0"/>
              <a:t>(d) </a:t>
            </a:r>
            <a:r>
              <a:rPr lang="ja-JP" altLang="en-US" sz="1800" dirty="0" smtClean="0"/>
              <a:t>行列</a:t>
            </a:r>
            <a:r>
              <a:rPr lang="ja-JP" altLang="en-US" sz="1800" dirty="0"/>
              <a:t>読み込み</a:t>
            </a:r>
            <a:r>
              <a:rPr lang="ja-JP" altLang="en-US" sz="1800" dirty="0" smtClean="0"/>
              <a:t>追跡：プログラム</a:t>
            </a:r>
            <a:r>
              <a:rPr lang="ja-JP" altLang="en-US" sz="1800" dirty="0"/>
              <a:t>の</a:t>
            </a:r>
            <a:r>
              <a:rPr lang="ja-JP" altLang="en-US" sz="1800" dirty="0" smtClean="0"/>
              <a:t>局所性を評価</a:t>
            </a:r>
            <a:endParaRPr lang="en-US" altLang="ja-JP" sz="1400" dirty="0"/>
          </a:p>
          <a:p>
            <a:pPr marL="144000" lvl="1" indent="0">
              <a:buNone/>
            </a:pPr>
            <a:endParaRPr lang="en-US" altLang="ja-JP" sz="2000" dirty="0" smtClean="0"/>
          </a:p>
          <a:p>
            <a:r>
              <a:rPr lang="ja-JP" altLang="en-US" sz="2400" dirty="0" smtClean="0"/>
              <a:t>環境</a:t>
            </a:r>
            <a:r>
              <a:rPr lang="ja-JP" altLang="en-US" sz="1800" dirty="0" smtClean="0"/>
              <a:t>：</a:t>
            </a:r>
            <a:r>
              <a:rPr lang="en-US" altLang="ja-JP" sz="2000" dirty="0" smtClean="0"/>
              <a:t>FX10 </a:t>
            </a:r>
            <a:r>
              <a:rPr lang="ja-JP" altLang="en-US" sz="2000" dirty="0" smtClean="0"/>
              <a:t>１ノート</a:t>
            </a:r>
            <a:r>
              <a:rPr lang="ja-JP" altLang="en-US" sz="2000" dirty="0"/>
              <a:t>゙</a:t>
            </a:r>
            <a:endParaRPr lang="en-US" altLang="ja-JP" sz="2000" dirty="0"/>
          </a:p>
          <a:p>
            <a:pPr lvl="1"/>
            <a:r>
              <a:rPr lang="en-US" altLang="ja-JP" sz="2000" dirty="0"/>
              <a:t>Linux </a:t>
            </a:r>
            <a:r>
              <a:rPr lang="ja-JP" altLang="en-US" sz="2000" dirty="0"/>
              <a:t>ベースの専用 </a:t>
            </a:r>
            <a:r>
              <a:rPr lang="en-US" altLang="ja-JP" sz="2000" dirty="0"/>
              <a:t>OS (</a:t>
            </a:r>
            <a:r>
              <a:rPr lang="ja-JP" altLang="en-US" sz="2000" dirty="0"/>
              <a:t>カーネル </a:t>
            </a:r>
            <a:r>
              <a:rPr lang="en-US" altLang="ja-JP" sz="2000" dirty="0"/>
              <a:t>2.6.25.8)</a:t>
            </a:r>
          </a:p>
          <a:p>
            <a:pPr lvl="1"/>
            <a:r>
              <a:rPr lang="en-US" altLang="ja-JP" sz="2000" dirty="0"/>
              <a:t>SPARC64TM </a:t>
            </a:r>
            <a:r>
              <a:rPr lang="en-US" altLang="ja-JP" sz="2000" dirty="0" err="1"/>
              <a:t>IXfx</a:t>
            </a:r>
            <a:r>
              <a:rPr lang="en-US" altLang="ja-JP" sz="2000" dirty="0"/>
              <a:t> 1.848 </a:t>
            </a:r>
            <a:r>
              <a:rPr lang="en-US" altLang="ja-JP" sz="2000" dirty="0" smtClean="0"/>
              <a:t>GHz, Memory </a:t>
            </a:r>
            <a:r>
              <a:rPr lang="en-US" altLang="ja-JP" sz="2000" dirty="0"/>
              <a:t>32GB</a:t>
            </a:r>
          </a:p>
          <a:p>
            <a:pPr lvl="1"/>
            <a:r>
              <a:rPr lang="en-US" altLang="ja-JP" sz="2000" dirty="0" err="1"/>
              <a:t>OpenJDK</a:t>
            </a:r>
            <a:r>
              <a:rPr lang="en-US" altLang="ja-JP" sz="2000" dirty="0"/>
              <a:t> Runtime Environment (IcedTea6 1.11.5) </a:t>
            </a:r>
          </a:p>
        </p:txBody>
      </p:sp>
    </p:spTree>
    <p:extLst>
      <p:ext uri="{BB962C8B-B14F-4D97-AF65-F5344CB8AC3E}">
        <p14:creationId xmlns:p14="http://schemas.microsoft.com/office/powerpoint/2010/main" val="27582446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コンテンツ プレースホルダー 1"/>
          <p:cNvSpPr>
            <a:spLocks noGrp="1"/>
          </p:cNvSpPr>
          <p:nvPr>
            <p:ph idx="1"/>
          </p:nvPr>
        </p:nvSpPr>
        <p:spPr>
          <a:xfrm>
            <a:off x="314095" y="1336758"/>
            <a:ext cx="9277815" cy="5384718"/>
          </a:xfrm>
        </p:spPr>
        <p:txBody>
          <a:bodyPr>
            <a:normAutofit/>
          </a:bodyPr>
          <a:lstStyle/>
          <a:p>
            <a:r>
              <a:rPr lang="ja-JP" altLang="en-US" sz="2400" dirty="0" smtClean="0">
                <a:solidFill>
                  <a:srgbClr val="000000"/>
                </a:solidFill>
              </a:rPr>
              <a:t>結果</a:t>
            </a:r>
            <a:endParaRPr lang="en-US" altLang="ja-JP" sz="2000" dirty="0">
              <a:solidFill>
                <a:srgbClr val="000000"/>
              </a:solidFill>
            </a:endParaRPr>
          </a:p>
          <a:p>
            <a:pPr lvl="1"/>
            <a:r>
              <a:rPr lang="en-US" altLang="en-US" sz="2000" dirty="0" smtClean="0"/>
              <a:t>テスト</a:t>
            </a:r>
            <a:r>
              <a:rPr lang="ja-JP" altLang="en-US" sz="2000" dirty="0" smtClean="0"/>
              <a:t>する空間が大きくなるほど</a:t>
            </a:r>
            <a:r>
              <a:rPr lang="en-US" altLang="ja-JP" sz="2000" dirty="0" smtClean="0"/>
              <a:t>, </a:t>
            </a:r>
            <a:r>
              <a:rPr lang="ja-JP" altLang="en-US" sz="2000" dirty="0" smtClean="0"/>
              <a:t>実行時間</a:t>
            </a:r>
            <a:r>
              <a:rPr lang="en-US" altLang="ja-JP" sz="2000" dirty="0" smtClean="0"/>
              <a:t>, </a:t>
            </a:r>
            <a:r>
              <a:rPr lang="ja-JP" altLang="en-US" sz="2000" dirty="0" smtClean="0"/>
              <a:t>メモリ使用量ともに増大する</a:t>
            </a:r>
            <a:endParaRPr lang="en-US" altLang="ja-JP" sz="2000" dirty="0" smtClean="0"/>
          </a:p>
          <a:p>
            <a:endParaRPr lang="en-US" altLang="ja-JP" sz="2000" dirty="0" smtClean="0">
              <a:solidFill>
                <a:srgbClr val="000000"/>
              </a:solidFill>
            </a:endParaRPr>
          </a:p>
          <a:p>
            <a:endParaRPr lang="en-US" altLang="ja-JP" sz="2000" dirty="0">
              <a:solidFill>
                <a:srgbClr val="000000"/>
              </a:solidFill>
            </a:endParaRPr>
          </a:p>
          <a:p>
            <a:endParaRPr lang="en-US" altLang="ja-JP" sz="2000" dirty="0" smtClean="0">
              <a:solidFill>
                <a:srgbClr val="000000"/>
              </a:solidFill>
            </a:endParaRPr>
          </a:p>
          <a:p>
            <a:endParaRPr lang="en-US" altLang="ja-JP" sz="2000" dirty="0">
              <a:solidFill>
                <a:srgbClr val="000000"/>
              </a:solidFill>
            </a:endParaRPr>
          </a:p>
          <a:p>
            <a:endParaRPr lang="en-US" altLang="ja-JP" sz="2000" dirty="0" smtClean="0">
              <a:solidFill>
                <a:srgbClr val="000000"/>
              </a:solidFill>
            </a:endParaRPr>
          </a:p>
          <a:p>
            <a:endParaRPr lang="en-US" altLang="ja-JP" sz="2400" dirty="0" smtClean="0">
              <a:solidFill>
                <a:srgbClr val="000000"/>
              </a:solidFill>
            </a:endParaRPr>
          </a:p>
          <a:p>
            <a:r>
              <a:rPr lang="ja-JP" altLang="en-US" sz="2400" dirty="0" smtClean="0">
                <a:solidFill>
                  <a:srgbClr val="000000"/>
                </a:solidFill>
              </a:rPr>
              <a:t>考察</a:t>
            </a:r>
            <a:endParaRPr lang="en-US" altLang="ja-JP" sz="2000" dirty="0" smtClean="0">
              <a:solidFill>
                <a:srgbClr val="000000"/>
              </a:solidFill>
            </a:endParaRPr>
          </a:p>
          <a:p>
            <a:pPr lvl="1"/>
            <a:r>
              <a:rPr lang="ja-JP" altLang="en-US" sz="2000" dirty="0" smtClean="0">
                <a:solidFill>
                  <a:srgbClr val="000000"/>
                </a:solidFill>
              </a:rPr>
              <a:t>大量のログオブジェクトを生成するコストやそのサイズが原因</a:t>
            </a:r>
            <a:endParaRPr lang="en-US" altLang="ja-JP" sz="2000" dirty="0" smtClean="0">
              <a:solidFill>
                <a:srgbClr val="000000"/>
              </a:solidFill>
            </a:endParaRPr>
          </a:p>
          <a:p>
            <a:pPr lvl="1"/>
            <a:r>
              <a:rPr lang="ja-JP" altLang="en-US" sz="2000" dirty="0" smtClean="0">
                <a:solidFill>
                  <a:srgbClr val="000000"/>
                </a:solidFill>
              </a:rPr>
              <a:t>ログオブジェクトの生成方法を変えることで改善できる</a:t>
            </a:r>
            <a:endParaRPr lang="en-US" altLang="ja-JP" sz="1600" dirty="0" smtClean="0">
              <a:solidFill>
                <a:srgbClr val="000000"/>
              </a:solidFill>
            </a:endParaRPr>
          </a:p>
          <a:p>
            <a:pPr lvl="2"/>
            <a:r>
              <a:rPr lang="ja-JP" altLang="en-US" sz="1800" dirty="0" smtClean="0">
                <a:solidFill>
                  <a:srgbClr val="000000"/>
                </a:solidFill>
              </a:rPr>
              <a:t>タプルの集合ではなく</a:t>
            </a:r>
            <a:r>
              <a:rPr lang="en-US" altLang="ja-JP" sz="1800" dirty="0" smtClean="0">
                <a:solidFill>
                  <a:srgbClr val="000000"/>
                </a:solidFill>
              </a:rPr>
              <a:t>, </a:t>
            </a:r>
            <a:r>
              <a:rPr lang="ja-JP" altLang="en-US" sz="1800" dirty="0" smtClean="0">
                <a:solidFill>
                  <a:srgbClr val="000000"/>
                </a:solidFill>
              </a:rPr>
              <a:t>範囲の集合として表現する</a:t>
            </a:r>
            <a:endParaRPr lang="en-US" altLang="ja-JP" sz="1800" dirty="0" smtClean="0">
              <a:solidFill>
                <a:srgbClr val="000000"/>
              </a:solidFill>
            </a:endParaRPr>
          </a:p>
          <a:p>
            <a:pPr lvl="2"/>
            <a:r>
              <a:rPr lang="ja-JP" altLang="en-US" sz="1800" dirty="0" smtClean="0">
                <a:solidFill>
                  <a:srgbClr val="000000"/>
                </a:solidFill>
              </a:rPr>
              <a:t>オブジェクトの生成を一斉に行う</a:t>
            </a:r>
            <a:endParaRPr lang="en-US" altLang="ja-JP" sz="1800" dirty="0" smtClean="0">
              <a:solidFill>
                <a:srgbClr val="000000"/>
              </a:solidFill>
            </a:endParaRPr>
          </a:p>
        </p:txBody>
      </p:sp>
      <p:sp>
        <p:nvSpPr>
          <p:cNvPr id="3" name="スライド番号プレースホルダー 2"/>
          <p:cNvSpPr>
            <a:spLocks noGrp="1"/>
          </p:cNvSpPr>
          <p:nvPr>
            <p:ph type="sldNum" sz="quarter" idx="12"/>
          </p:nvPr>
        </p:nvSpPr>
        <p:spPr/>
        <p:txBody>
          <a:bodyPr/>
          <a:lstStyle/>
          <a:p>
            <a:fld id="{BA9B540C-44DA-4F69-89C9-7C84606640D3}" type="slidenum">
              <a:rPr lang="en-US" smtClean="0"/>
              <a:pPr/>
              <a:t>19</a:t>
            </a:fld>
            <a:endParaRPr lang="en-US" dirty="0"/>
          </a:p>
        </p:txBody>
      </p:sp>
      <p:sp>
        <p:nvSpPr>
          <p:cNvPr id="4" name="タイトル 3"/>
          <p:cNvSpPr>
            <a:spLocks noGrp="1"/>
          </p:cNvSpPr>
          <p:nvPr>
            <p:ph type="title"/>
          </p:nvPr>
        </p:nvSpPr>
        <p:spPr/>
        <p:txBody>
          <a:bodyPr/>
          <a:lstStyle/>
          <a:p>
            <a:r>
              <a:rPr lang="ja-JP" altLang="en-US" dirty="0" smtClean="0"/>
              <a:t>結果と考察</a:t>
            </a:r>
            <a:endParaRPr kumimoji="1" lang="ja-JP" altLang="en-US" dirty="0"/>
          </a:p>
        </p:txBody>
      </p:sp>
      <p:sp>
        <p:nvSpPr>
          <p:cNvPr id="16" name="フッター プレースホルダー 4"/>
          <p:cNvSpPr>
            <a:spLocks noGrp="1"/>
          </p:cNvSpPr>
          <p:nvPr>
            <p:ph type="ftr" sz="quarter" idx="11"/>
          </p:nvPr>
        </p:nvSpPr>
        <p:spPr>
          <a:xfrm>
            <a:off x="8347402" y="6529873"/>
            <a:ext cx="1443146" cy="328127"/>
          </a:xfrm>
        </p:spPr>
        <p:txBody>
          <a:bodyPr/>
          <a:lstStyle/>
          <a:p>
            <a:r>
              <a:rPr lang="en-US" smtClean="0"/>
              <a:t>Shumpei Hozumi</a:t>
            </a:r>
            <a:endParaRPr lang="en-US" dirty="0"/>
          </a:p>
        </p:txBody>
      </p:sp>
      <p:graphicFrame>
        <p:nvGraphicFramePr>
          <p:cNvPr id="18" name="表 17"/>
          <p:cNvGraphicFramePr>
            <a:graphicFrameLocks noGrp="1"/>
          </p:cNvGraphicFramePr>
          <p:nvPr>
            <p:extLst>
              <p:ext uri="{D42A27DB-BD31-4B8C-83A1-F6EECF244321}">
                <p14:modId xmlns:p14="http://schemas.microsoft.com/office/powerpoint/2010/main" val="2927762320"/>
              </p:ext>
            </p:extLst>
          </p:nvPr>
        </p:nvGraphicFramePr>
        <p:xfrm>
          <a:off x="729717" y="2616023"/>
          <a:ext cx="3299477" cy="1710344"/>
        </p:xfrm>
        <a:graphic>
          <a:graphicData uri="http://schemas.openxmlformats.org/drawingml/2006/table">
            <a:tbl>
              <a:tblPr firstRow="1" bandRow="1">
                <a:tableStyleId>{B301B821-A1FF-4177-AEE7-76D212191A09}</a:tableStyleId>
              </a:tblPr>
              <a:tblGrid>
                <a:gridCol w="1823382"/>
                <a:gridCol w="1476095"/>
              </a:tblGrid>
              <a:tr h="312803">
                <a:tc gridSpan="2">
                  <a:txBody>
                    <a:bodyPr/>
                    <a:lstStyle/>
                    <a:p>
                      <a:pPr algn="ctr"/>
                      <a:r>
                        <a:rPr kumimoji="1" lang="ja-JP" altLang="en-US" sz="1600" dirty="0" smtClean="0">
                          <a:latin typeface="ヒラギノ角ゴ Pro W3"/>
                          <a:ea typeface="ヒラギノ角ゴ Pro W3"/>
                          <a:cs typeface="ヒラギノ角ゴ Pro W3"/>
                        </a:rPr>
                        <a:t>空間のサイズ（個）</a:t>
                      </a:r>
                      <a:endParaRPr kumimoji="1" lang="ja-JP" altLang="en-US" sz="1600" dirty="0">
                        <a:latin typeface="ヒラギノ角ゴ Pro W3"/>
                        <a:ea typeface="ヒラギノ角ゴ Pro W3"/>
                        <a:cs typeface="ヒラギノ角ゴ Pro W3"/>
                      </a:endParaRPr>
                    </a:p>
                  </a:txBody>
                  <a:tcPr marL="99060" marR="99060">
                    <a:solidFill>
                      <a:schemeClr val="tx2"/>
                    </a:solidFill>
                  </a:tcPr>
                </a:tc>
                <a:tc hMerge="1">
                  <a:txBody>
                    <a:bodyPr/>
                    <a:lstStyle/>
                    <a:p>
                      <a:pPr algn="ctr"/>
                      <a:endParaRPr kumimoji="1" lang="ja-JP" altLang="en-US" sz="1600" dirty="0">
                        <a:latin typeface="ヒラギノ角ゴ Pro W3"/>
                        <a:ea typeface="ヒラギノ角ゴ Pro W3"/>
                        <a:cs typeface="ヒラギノ角ゴ Pro W3"/>
                      </a:endParaRPr>
                    </a:p>
                  </a:txBody>
                  <a:tcPr marL="99060" marR="99060">
                    <a:lnL w="12700" cap="flat" cmpd="sng" algn="ctr">
                      <a:solidFill>
                        <a:srgbClr val="2F5897"/>
                      </a:solidFill>
                      <a:prstDash val="solid"/>
                      <a:round/>
                      <a:headEnd type="none" w="med" len="med"/>
                      <a:tailEnd type="none" w="med" len="med"/>
                    </a:lnL>
                    <a:solidFill>
                      <a:srgbClr val="2F5897"/>
                    </a:solidFill>
                  </a:tcPr>
                </a:tc>
              </a:tr>
              <a:tr h="343766">
                <a:tc>
                  <a:txBody>
                    <a:bodyPr/>
                    <a:lstStyle/>
                    <a:p>
                      <a:pPr marL="0" indent="0">
                        <a:buNone/>
                      </a:pPr>
                      <a:r>
                        <a:rPr kumimoji="1" lang="en-US" altLang="ja-JP" sz="1600" baseline="0" dirty="0" smtClean="0">
                          <a:latin typeface="ヒラギノ角ゴ Pro W3"/>
                          <a:ea typeface="ヒラギノ角ゴ Pro W3"/>
                          <a:cs typeface="ヒラギノ角ゴ Pro W3"/>
                        </a:rPr>
                        <a:t>(a) </a:t>
                      </a:r>
                      <a:r>
                        <a:rPr kumimoji="1" lang="ja-JP" altLang="en-US" sz="1600" baseline="0" dirty="0" smtClean="0">
                          <a:latin typeface="ヒラギノ角ゴ Pro W3"/>
                          <a:ea typeface="ヒラギノ角ゴ Pro W3"/>
                          <a:cs typeface="ヒラギノ角ゴ Pro W3"/>
                        </a:rPr>
                        <a:t>元プログラム</a:t>
                      </a:r>
                      <a:endParaRPr kumimoji="1" lang="en-US" altLang="ja-JP" sz="1600" baseline="0" dirty="0" smtClean="0">
                        <a:latin typeface="ヒラギノ角ゴ Pro W3"/>
                        <a:ea typeface="ヒラギノ角ゴ Pro W3"/>
                        <a:cs typeface="ヒラギノ角ゴ Pro W3"/>
                      </a:endParaRPr>
                    </a:p>
                  </a:txBody>
                  <a:tcPr marL="99060" marR="99060">
                    <a:lnR w="12700" cap="flat" cmpd="sng" algn="ctr">
                      <a:solidFill>
                        <a:srgbClr val="2F5897"/>
                      </a:solidFill>
                      <a:prstDash val="solid"/>
                      <a:round/>
                      <a:headEnd type="none" w="med" len="med"/>
                      <a:tailEnd type="none" w="med" len="med"/>
                    </a:lnR>
                  </a:tcPr>
                </a:tc>
                <a:tc>
                  <a:txBody>
                    <a:bodyPr/>
                    <a:lstStyle/>
                    <a:p>
                      <a:r>
                        <a:rPr kumimoji="1" lang="en-US" altLang="ja-JP" sz="1600" dirty="0" smtClean="0">
                          <a:latin typeface="ヒラギノ角ゴ Pro W3"/>
                          <a:ea typeface="ヒラギノ角ゴ Pro W3"/>
                          <a:cs typeface="ヒラギノ角ゴ Pro W3"/>
                        </a:rPr>
                        <a:t>0</a:t>
                      </a:r>
                      <a:endParaRPr kumimoji="1" lang="ja-JP" altLang="en-US" sz="1600" dirty="0">
                        <a:latin typeface="ヒラギノ角ゴ Pro W3"/>
                        <a:ea typeface="ヒラギノ角ゴ Pro W3"/>
                        <a:cs typeface="ヒラギノ角ゴ Pro W3"/>
                      </a:endParaRPr>
                    </a:p>
                  </a:txBody>
                  <a:tcPr marL="99060" marR="99060">
                    <a:lnL w="12700" cap="flat" cmpd="sng" algn="ctr">
                      <a:solidFill>
                        <a:srgbClr val="2F5897"/>
                      </a:solidFill>
                      <a:prstDash val="solid"/>
                      <a:round/>
                      <a:headEnd type="none" w="med" len="med"/>
                      <a:tailEnd type="none" w="med" len="med"/>
                    </a:lnL>
                  </a:tcPr>
                </a:tc>
              </a:tr>
              <a:tr h="343766">
                <a:tc>
                  <a:txBody>
                    <a:bodyPr/>
                    <a:lstStyle/>
                    <a:p>
                      <a:r>
                        <a:rPr kumimoji="1" lang="en-US" altLang="ja-JP" sz="1600" dirty="0" smtClean="0">
                          <a:latin typeface="ヒラギノ角ゴ Pro W3"/>
                          <a:ea typeface="ヒラギノ角ゴ Pro W3"/>
                          <a:cs typeface="ヒラギノ角ゴ Pro W3"/>
                        </a:rPr>
                        <a:t>(b)</a:t>
                      </a:r>
                      <a:r>
                        <a:rPr kumimoji="1" lang="en-US" altLang="ja-JP" sz="1600" baseline="0" dirty="0" smtClean="0">
                          <a:latin typeface="ヒラギノ角ゴ Pro W3"/>
                          <a:ea typeface="ヒラギノ角ゴ Pro W3"/>
                          <a:cs typeface="ヒラギノ角ゴ Pro W3"/>
                        </a:rPr>
                        <a:t> </a:t>
                      </a:r>
                      <a:r>
                        <a:rPr kumimoji="1" lang="ja-JP" altLang="en-US" sz="1600" baseline="0" dirty="0" smtClean="0">
                          <a:latin typeface="ヒラギノ角ゴ Pro W3"/>
                          <a:ea typeface="ヒラギノ角ゴ Pro W3"/>
                          <a:cs typeface="ヒラギノ角ゴ Pro W3"/>
                        </a:rPr>
                        <a:t>行列書き込み</a:t>
                      </a:r>
                      <a:endParaRPr kumimoji="1" lang="en-US" altLang="ja-JP" sz="1600" baseline="0" dirty="0" smtClean="0">
                        <a:latin typeface="ヒラギノ角ゴ Pro W3"/>
                        <a:ea typeface="ヒラギノ角ゴ Pro W3"/>
                        <a:cs typeface="ヒラギノ角ゴ Pro W3"/>
                      </a:endParaRPr>
                    </a:p>
                  </a:txBody>
                  <a:tcPr marL="99060" marR="99060">
                    <a:lnR w="12700" cap="flat" cmpd="sng" algn="ctr">
                      <a:solidFill>
                        <a:srgbClr val="2F5897"/>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smtClean="0">
                          <a:latin typeface="ヒラギノ角ゴ Pro W3"/>
                          <a:ea typeface="ヒラギノ角ゴ Pro W3"/>
                          <a:cs typeface="ヒラギノ角ゴ Pro W3"/>
                        </a:rPr>
                        <a:t>524288</a:t>
                      </a:r>
                      <a:endParaRPr kumimoji="1" lang="ja-JP" altLang="en-US" sz="1600" dirty="0" smtClean="0">
                        <a:latin typeface="ヒラギノ角ゴ Pro W3"/>
                        <a:ea typeface="ヒラギノ角ゴ Pro W3"/>
                        <a:cs typeface="ヒラギノ角ゴ Pro W3"/>
                      </a:endParaRPr>
                    </a:p>
                  </a:txBody>
                  <a:tcPr marL="99060" marR="99060">
                    <a:lnL w="12700" cap="flat" cmpd="sng" algn="ctr">
                      <a:solidFill>
                        <a:srgbClr val="2F5897"/>
                      </a:solidFill>
                      <a:prstDash val="solid"/>
                      <a:round/>
                      <a:headEnd type="none" w="med" len="med"/>
                      <a:tailEnd type="none" w="med" len="med"/>
                    </a:lnL>
                  </a:tcPr>
                </a:tc>
              </a:tr>
              <a:tr h="343766">
                <a:tc>
                  <a:txBody>
                    <a:bodyPr/>
                    <a:lstStyle/>
                    <a:p>
                      <a:r>
                        <a:rPr kumimoji="1" lang="en-US" altLang="ja-JP" sz="1600" dirty="0" smtClean="0">
                          <a:latin typeface="ヒラギノ角ゴ Pro W3"/>
                          <a:ea typeface="ヒラギノ角ゴ Pro W3"/>
                          <a:cs typeface="ヒラギノ角ゴ Pro W3"/>
                        </a:rPr>
                        <a:t>(c)</a:t>
                      </a:r>
                      <a:r>
                        <a:rPr kumimoji="1" lang="en-US" altLang="ja-JP" sz="1600" baseline="0" dirty="0" smtClean="0">
                          <a:latin typeface="ヒラギノ角ゴ Pro W3"/>
                          <a:ea typeface="ヒラギノ角ゴ Pro W3"/>
                          <a:cs typeface="ヒラギノ角ゴ Pro W3"/>
                        </a:rPr>
                        <a:t> </a:t>
                      </a:r>
                      <a:r>
                        <a:rPr kumimoji="1" lang="ja-JP" altLang="en-US" sz="1600" baseline="0" dirty="0" smtClean="0">
                          <a:latin typeface="ヒラギノ角ゴ Pro W3"/>
                          <a:ea typeface="ヒラギノ角ゴ Pro W3"/>
                          <a:cs typeface="ヒラギノ角ゴ Pro W3"/>
                        </a:rPr>
                        <a:t>カーネル計算</a:t>
                      </a:r>
                      <a:endParaRPr kumimoji="1" lang="en-US" altLang="ja-JP" sz="1600" dirty="0" smtClean="0">
                        <a:latin typeface="ヒラギノ角ゴ Pro W3"/>
                        <a:ea typeface="ヒラギノ角ゴ Pro W3"/>
                        <a:cs typeface="ヒラギノ角ゴ Pro W3"/>
                      </a:endParaRPr>
                    </a:p>
                  </a:txBody>
                  <a:tcPr marL="99060" marR="99060">
                    <a:lnR w="12700" cap="flat" cmpd="sng" algn="ctr">
                      <a:solidFill>
                        <a:srgbClr val="2F5897"/>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smtClean="0">
                          <a:latin typeface="ヒラギノ角ゴ Pro W3"/>
                          <a:ea typeface="ヒラギノ角ゴ Pro W3"/>
                          <a:cs typeface="ヒラギノ角ゴ Pro W3"/>
                        </a:rPr>
                        <a:t>33292288</a:t>
                      </a:r>
                      <a:endParaRPr kumimoji="1" lang="ja-JP" altLang="en-US" sz="1600" dirty="0" smtClean="0">
                        <a:latin typeface="ヒラギノ角ゴ Pro W3"/>
                        <a:ea typeface="ヒラギノ角ゴ Pro W3"/>
                        <a:cs typeface="ヒラギノ角ゴ Pro W3"/>
                      </a:endParaRPr>
                    </a:p>
                  </a:txBody>
                  <a:tcPr marL="99060" marR="99060">
                    <a:lnL w="12700" cap="flat" cmpd="sng" algn="ctr">
                      <a:solidFill>
                        <a:srgbClr val="2F5897"/>
                      </a:solidFill>
                      <a:prstDash val="solid"/>
                      <a:round/>
                      <a:headEnd type="none" w="med" len="med"/>
                      <a:tailEnd type="none" w="med" len="med"/>
                    </a:lnL>
                  </a:tcPr>
                </a:tc>
              </a:tr>
              <a:tr h="343766">
                <a:tc>
                  <a:txBody>
                    <a:bodyPr/>
                    <a:lstStyle/>
                    <a:p>
                      <a:r>
                        <a:rPr kumimoji="1" lang="en-US" altLang="ja-JP" sz="1600" dirty="0" smtClean="0">
                          <a:latin typeface="ヒラギノ角ゴ Pro W3"/>
                          <a:ea typeface="ヒラギノ角ゴ Pro W3"/>
                          <a:cs typeface="ヒラギノ角ゴ Pro W3"/>
                        </a:rPr>
                        <a:t>(d) </a:t>
                      </a:r>
                      <a:r>
                        <a:rPr kumimoji="1" lang="ja-JP" altLang="en-US" sz="1600" dirty="0" smtClean="0">
                          <a:latin typeface="ヒラギノ角ゴ Pro W3"/>
                          <a:ea typeface="ヒラギノ角ゴ Pro W3"/>
                          <a:cs typeface="ヒラギノ角ゴ Pro W3"/>
                        </a:rPr>
                        <a:t>行列読み込み</a:t>
                      </a:r>
                      <a:endParaRPr kumimoji="1" lang="en-US" altLang="ja-JP" sz="1600" dirty="0" smtClean="0">
                        <a:latin typeface="ヒラギノ角ゴ Pro W3"/>
                        <a:ea typeface="ヒラギノ角ゴ Pro W3"/>
                        <a:cs typeface="ヒラギノ角ゴ Pro W3"/>
                      </a:endParaRPr>
                    </a:p>
                  </a:txBody>
                  <a:tcPr marL="99060" marR="99060">
                    <a:lnR w="12700" cap="flat" cmpd="sng" algn="ctr">
                      <a:solidFill>
                        <a:srgbClr val="2F5897"/>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smtClean="0">
                          <a:latin typeface="ヒラギノ角ゴ Pro W3"/>
                          <a:ea typeface="ヒラギノ角ゴ Pro W3"/>
                          <a:cs typeface="ヒラギノ角ゴ Pro W3"/>
                        </a:rPr>
                        <a:t>133169152</a:t>
                      </a:r>
                      <a:endParaRPr kumimoji="1" lang="ja-JP" altLang="en-US" sz="1600" dirty="0" smtClean="0">
                        <a:latin typeface="ヒラギノ角ゴ Pro W3"/>
                        <a:ea typeface="ヒラギノ角ゴ Pro W3"/>
                        <a:cs typeface="ヒラギノ角ゴ Pro W3"/>
                      </a:endParaRPr>
                    </a:p>
                  </a:txBody>
                  <a:tcPr marL="99060" marR="99060">
                    <a:lnL w="12700" cap="flat" cmpd="sng" algn="ctr">
                      <a:solidFill>
                        <a:srgbClr val="2F5897"/>
                      </a:solidFill>
                      <a:prstDash val="solid"/>
                      <a:round/>
                      <a:headEnd type="none" w="med" len="med"/>
                      <a:tailEnd type="none" w="med" len="med"/>
                    </a:lnL>
                  </a:tcPr>
                </a:tc>
              </a:tr>
            </a:tbl>
          </a:graphicData>
        </a:graphic>
      </p:graphicFrame>
      <p:graphicFrame>
        <p:nvGraphicFramePr>
          <p:cNvPr id="20" name="グラフ 19"/>
          <p:cNvGraphicFramePr>
            <a:graphicFrameLocks/>
          </p:cNvGraphicFramePr>
          <p:nvPr>
            <p:extLst>
              <p:ext uri="{D42A27DB-BD31-4B8C-83A1-F6EECF244321}">
                <p14:modId xmlns:p14="http://schemas.microsoft.com/office/powerpoint/2010/main" val="1095689987"/>
              </p:ext>
            </p:extLst>
          </p:nvPr>
        </p:nvGraphicFramePr>
        <p:xfrm>
          <a:off x="4337961" y="2217558"/>
          <a:ext cx="5253949" cy="279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1996595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sz="2400" dirty="0" smtClean="0"/>
              <a:t>科学技術計算プログラムのバグ検出は難しい作業となっている</a:t>
            </a:r>
            <a:endParaRPr lang="en-US" altLang="ja-JP" sz="2400" dirty="0" smtClean="0"/>
          </a:p>
          <a:p>
            <a:pPr lvl="1">
              <a:buClr>
                <a:schemeClr val="accent5"/>
              </a:buClr>
            </a:pPr>
            <a:r>
              <a:rPr lang="ja-JP" altLang="en-US" sz="2000" dirty="0"/>
              <a:t>様々な最適化が施され</a:t>
            </a:r>
            <a:r>
              <a:rPr lang="en-US" altLang="ja-JP" sz="2000" dirty="0"/>
              <a:t>, </a:t>
            </a:r>
            <a:r>
              <a:rPr lang="ja-JP" altLang="en-US" sz="2000" dirty="0"/>
              <a:t>プログラムが複雑化して</a:t>
            </a:r>
            <a:r>
              <a:rPr lang="ja-JP" altLang="en-US" sz="2000" dirty="0" smtClean="0"/>
              <a:t>いる</a:t>
            </a:r>
            <a:endParaRPr lang="en-US" altLang="ja-JP" sz="2000" dirty="0" smtClean="0">
              <a:solidFill>
                <a:srgbClr val="000000"/>
              </a:solidFill>
            </a:endParaRPr>
          </a:p>
          <a:p>
            <a:pPr lvl="2"/>
            <a:r>
              <a:rPr lang="ja-JP" altLang="en-US" sz="1800" dirty="0" smtClean="0"/>
              <a:t>科学技術計算のプログラムは規模が大きいため</a:t>
            </a:r>
            <a:r>
              <a:rPr lang="en-US" altLang="ja-JP" sz="1800" dirty="0" smtClean="0"/>
              <a:t>, </a:t>
            </a:r>
            <a:r>
              <a:rPr lang="ja-JP" altLang="en-US" sz="1800" dirty="0" smtClean="0"/>
              <a:t>実行性能が重要視される</a:t>
            </a:r>
            <a:endParaRPr lang="en-US" altLang="ja-JP" sz="1800" dirty="0" smtClean="0"/>
          </a:p>
          <a:p>
            <a:pPr lvl="3"/>
            <a:r>
              <a:rPr lang="ja-JP" altLang="en-US" dirty="0" smtClean="0"/>
              <a:t>流体力学シミュレーション</a:t>
            </a:r>
            <a:r>
              <a:rPr lang="en-US" altLang="ja-JP" dirty="0" smtClean="0"/>
              <a:t> </a:t>
            </a:r>
            <a:endParaRPr lang="en-US" altLang="ja-JP" dirty="0"/>
          </a:p>
          <a:p>
            <a:pPr lvl="3"/>
            <a:r>
              <a:rPr lang="ja-JP" altLang="en-US" dirty="0" smtClean="0"/>
              <a:t>分子動力学シミュレーション</a:t>
            </a:r>
            <a:endParaRPr lang="en-US" altLang="ja-JP" dirty="0"/>
          </a:p>
          <a:p>
            <a:pPr lvl="1"/>
            <a:r>
              <a:rPr lang="ja-JP" altLang="en-US" sz="2000" dirty="0" smtClean="0"/>
              <a:t>ヒアリングしてみた</a:t>
            </a:r>
            <a:endParaRPr lang="en-US" altLang="ja-JP" sz="2000" dirty="0" smtClean="0"/>
          </a:p>
          <a:p>
            <a:pPr lvl="2"/>
            <a:r>
              <a:rPr lang="ja-JP" altLang="en-US" sz="1800" dirty="0"/>
              <a:t>岩田</a:t>
            </a:r>
            <a:r>
              <a:rPr lang="ja-JP" altLang="en-US" sz="1800" dirty="0" smtClean="0"/>
              <a:t>先生</a:t>
            </a:r>
            <a:r>
              <a:rPr lang="en-US" altLang="ja-JP" sz="1800" dirty="0" smtClean="0"/>
              <a:t>@</a:t>
            </a:r>
            <a:r>
              <a:rPr lang="ja-JP" altLang="en-US" sz="1800" dirty="0"/>
              <a:t>東京</a:t>
            </a:r>
            <a:r>
              <a:rPr lang="ja-JP" altLang="en-US" sz="1800" dirty="0" smtClean="0"/>
              <a:t>大学</a:t>
            </a:r>
            <a:r>
              <a:rPr lang="en-US" altLang="ja-JP" sz="1800" dirty="0" smtClean="0"/>
              <a:t> </a:t>
            </a:r>
          </a:p>
          <a:p>
            <a:pPr lvl="2"/>
            <a:r>
              <a:rPr lang="ja-JP" altLang="en-US" sz="1800" dirty="0" smtClean="0"/>
              <a:t>川村研究室＠大阪大学</a:t>
            </a:r>
            <a:endParaRPr lang="en-US" altLang="ja-JP" sz="1800" dirty="0" smtClean="0"/>
          </a:p>
          <a:p>
            <a:pPr lvl="1"/>
            <a:r>
              <a:rPr lang="ja-JP" altLang="en-US" sz="2000" dirty="0" smtClean="0"/>
              <a:t>実際に体験してみた</a:t>
            </a:r>
            <a:endParaRPr lang="en-US" altLang="ja-JP" sz="2000" dirty="0" smtClean="0"/>
          </a:p>
          <a:p>
            <a:pPr lvl="2"/>
            <a:r>
              <a:rPr lang="en-US" altLang="ja-JP" sz="1800" dirty="0" smtClean="0"/>
              <a:t>RSDFT </a:t>
            </a:r>
            <a:r>
              <a:rPr lang="ja-JP" altLang="en-US" sz="1800" dirty="0" smtClean="0"/>
              <a:t>のグラムシュミットの正規直交化法を</a:t>
            </a:r>
            <a:r>
              <a:rPr lang="en-US" altLang="ja-JP" sz="1800" dirty="0" smtClean="0"/>
              <a:t> Fortran </a:t>
            </a:r>
            <a:r>
              <a:rPr lang="ja-JP" altLang="en-US" sz="1800" dirty="0" smtClean="0"/>
              <a:t>から</a:t>
            </a:r>
            <a:r>
              <a:rPr lang="en-US" altLang="ja-JP" sz="1800" dirty="0" smtClean="0"/>
              <a:t> Java </a:t>
            </a:r>
            <a:r>
              <a:rPr lang="ja-JP" altLang="en-US" sz="1800" dirty="0" smtClean="0"/>
              <a:t>に移植</a:t>
            </a:r>
            <a:endParaRPr lang="en-US" altLang="ja-JP" sz="1800" dirty="0"/>
          </a:p>
          <a:p>
            <a:pPr marL="514800" lvl="2" indent="0">
              <a:buNone/>
            </a:pPr>
            <a:endParaRPr lang="en-US" altLang="ja-JP" sz="1800" dirty="0">
              <a:solidFill>
                <a:srgbClr val="586064"/>
              </a:solidFill>
            </a:endParaRPr>
          </a:p>
          <a:p>
            <a:pPr lvl="2"/>
            <a:endParaRPr lang="en-US" altLang="ja-JP" dirty="0">
              <a:solidFill>
                <a:schemeClr val="accent6"/>
              </a:solidFill>
            </a:endParaRPr>
          </a:p>
          <a:p>
            <a:endParaRPr lang="en-US" altLang="ja-JP" dirty="0">
              <a:solidFill>
                <a:schemeClr val="accent6"/>
              </a:solidFill>
            </a:endParaRPr>
          </a:p>
          <a:p>
            <a:pPr marL="514800" lvl="2" indent="0">
              <a:buNone/>
            </a:pPr>
            <a:endParaRPr lang="en-US" altLang="ja-JP" dirty="0">
              <a:solidFill>
                <a:schemeClr val="accent6"/>
              </a:solidFill>
            </a:endParaRPr>
          </a:p>
        </p:txBody>
      </p:sp>
      <p:sp>
        <p:nvSpPr>
          <p:cNvPr id="3" name="スライド番号プレースホルダー 2"/>
          <p:cNvSpPr>
            <a:spLocks noGrp="1"/>
          </p:cNvSpPr>
          <p:nvPr>
            <p:ph type="sldNum" sz="quarter" idx="12"/>
          </p:nvPr>
        </p:nvSpPr>
        <p:spPr/>
        <p:txBody>
          <a:bodyPr/>
          <a:lstStyle/>
          <a:p>
            <a:fld id="{BA9B540C-44DA-4F69-89C9-7C84606640D3}" type="slidenum">
              <a:rPr lang="en-US" smtClean="0"/>
              <a:pPr/>
              <a:t>2</a:t>
            </a:fld>
            <a:endParaRPr lang="en-US" dirty="0"/>
          </a:p>
        </p:txBody>
      </p:sp>
      <p:sp>
        <p:nvSpPr>
          <p:cNvPr id="4" name="タイトル 3"/>
          <p:cNvSpPr>
            <a:spLocks noGrp="1"/>
          </p:cNvSpPr>
          <p:nvPr>
            <p:ph type="title"/>
          </p:nvPr>
        </p:nvSpPr>
        <p:spPr/>
        <p:txBody>
          <a:bodyPr/>
          <a:lstStyle/>
          <a:p>
            <a:r>
              <a:rPr lang="ja-JP" altLang="en-US" sz="3200" dirty="0" smtClean="0"/>
              <a:t>科学技術計算プログラマーを手助けしたい</a:t>
            </a:r>
            <a:endParaRPr kumimoji="1" lang="ja-JP" altLang="en-US" sz="3200" dirty="0"/>
          </a:p>
        </p:txBody>
      </p:sp>
      <p:sp>
        <p:nvSpPr>
          <p:cNvPr id="5" name="フッター プレースホルダー 4"/>
          <p:cNvSpPr>
            <a:spLocks noGrp="1"/>
          </p:cNvSpPr>
          <p:nvPr>
            <p:ph type="ftr" sz="quarter" idx="11"/>
          </p:nvPr>
        </p:nvSpPr>
        <p:spPr/>
        <p:txBody>
          <a:bodyPr/>
          <a:lstStyle/>
          <a:p>
            <a:r>
              <a:rPr lang="en-US" smtClean="0"/>
              <a:t>Shumpei Hozumi</a:t>
            </a:r>
            <a:endParaRPr lang="en-US" dirty="0"/>
          </a:p>
        </p:txBody>
      </p:sp>
      <p:pic>
        <p:nvPicPr>
          <p:cNvPr id="8" name="図 7"/>
          <p:cNvPicPr>
            <a:picLocks noChangeAspect="1"/>
          </p:cNvPicPr>
          <p:nvPr/>
        </p:nvPicPr>
        <p:blipFill>
          <a:blip r:embed="rId3"/>
          <a:stretch>
            <a:fillRect/>
          </a:stretch>
        </p:blipFill>
        <p:spPr>
          <a:xfrm>
            <a:off x="5753981" y="5340982"/>
            <a:ext cx="1345668" cy="1304354"/>
          </a:xfrm>
          <a:prstGeom prst="rect">
            <a:avLst/>
          </a:prstGeom>
        </p:spPr>
      </p:pic>
      <p:pic>
        <p:nvPicPr>
          <p:cNvPr id="10" name="図 9"/>
          <p:cNvPicPr>
            <a:picLocks noChangeAspect="1"/>
          </p:cNvPicPr>
          <p:nvPr/>
        </p:nvPicPr>
        <p:blipFill>
          <a:blip r:embed="rId4"/>
          <a:stretch>
            <a:fillRect/>
          </a:stretch>
        </p:blipFill>
        <p:spPr>
          <a:xfrm>
            <a:off x="6599990" y="2866640"/>
            <a:ext cx="2808487" cy="1654314"/>
          </a:xfrm>
          <a:prstGeom prst="rect">
            <a:avLst/>
          </a:prstGeom>
        </p:spPr>
      </p:pic>
    </p:spTree>
    <p:extLst>
      <p:ext uri="{BB962C8B-B14F-4D97-AF65-F5344CB8AC3E}">
        <p14:creationId xmlns:p14="http://schemas.microsoft.com/office/powerpoint/2010/main" val="299669971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sz="2400" dirty="0" err="1" smtClean="0">
                <a:solidFill>
                  <a:srgbClr val="000000"/>
                </a:solidFill>
              </a:rPr>
              <a:t>pFUnit</a:t>
            </a:r>
            <a:r>
              <a:rPr lang="en-US" altLang="ja-JP" sz="2400" dirty="0" smtClean="0">
                <a:solidFill>
                  <a:srgbClr val="000000"/>
                </a:solidFill>
              </a:rPr>
              <a:t> </a:t>
            </a:r>
            <a:r>
              <a:rPr lang="en-US" altLang="ja-JP" sz="2000" dirty="0" smtClean="0">
                <a:solidFill>
                  <a:srgbClr val="000000"/>
                </a:solidFill>
              </a:rPr>
              <a:t>[’05 </a:t>
            </a:r>
            <a:r>
              <a:rPr lang="en-US" altLang="ja-JP" sz="2000" dirty="0">
                <a:solidFill>
                  <a:srgbClr val="000000"/>
                </a:solidFill>
              </a:rPr>
              <a:t>http://</a:t>
            </a:r>
            <a:r>
              <a:rPr lang="en-US" altLang="ja-JP" sz="2000" dirty="0" err="1">
                <a:solidFill>
                  <a:srgbClr val="000000"/>
                </a:solidFill>
              </a:rPr>
              <a:t>pfunit.sourceforge.net</a:t>
            </a:r>
            <a:r>
              <a:rPr lang="en-US" altLang="ja-JP" sz="2000" dirty="0">
                <a:solidFill>
                  <a:srgbClr val="000000"/>
                </a:solidFill>
              </a:rPr>
              <a:t>/]</a:t>
            </a:r>
            <a:endParaRPr lang="en-US" altLang="ja-JP" sz="2000" dirty="0" smtClean="0">
              <a:solidFill>
                <a:srgbClr val="000000"/>
              </a:solidFill>
            </a:endParaRPr>
          </a:p>
          <a:p>
            <a:pPr lvl="1"/>
            <a:r>
              <a:rPr lang="en-US" altLang="ja-JP" sz="2000" dirty="0" smtClean="0">
                <a:solidFill>
                  <a:srgbClr val="000000"/>
                </a:solidFill>
              </a:rPr>
              <a:t>Fortran </a:t>
            </a:r>
            <a:r>
              <a:rPr lang="ja-JP" altLang="en-US" sz="2000" dirty="0" smtClean="0">
                <a:solidFill>
                  <a:srgbClr val="000000"/>
                </a:solidFill>
              </a:rPr>
              <a:t>向けのユニットテストフレームワーク</a:t>
            </a:r>
            <a:r>
              <a:rPr lang="en-US" altLang="ja-JP" sz="2000" dirty="0" smtClean="0">
                <a:solidFill>
                  <a:srgbClr val="000000"/>
                </a:solidFill>
              </a:rPr>
              <a:t> </a:t>
            </a:r>
          </a:p>
          <a:p>
            <a:pPr lvl="1"/>
            <a:r>
              <a:rPr lang="en-US" altLang="ja-JP" sz="2000" dirty="0" smtClean="0">
                <a:solidFill>
                  <a:srgbClr val="000000"/>
                </a:solidFill>
              </a:rPr>
              <a:t>MPI </a:t>
            </a:r>
            <a:r>
              <a:rPr lang="ja-JP" altLang="en-US" sz="2000" dirty="0" smtClean="0">
                <a:solidFill>
                  <a:srgbClr val="000000"/>
                </a:solidFill>
              </a:rPr>
              <a:t>の利用を想定したテストケースを備える</a:t>
            </a:r>
            <a:endParaRPr lang="en-US" altLang="ja-JP" sz="2000" dirty="0" smtClean="0">
              <a:solidFill>
                <a:srgbClr val="000000"/>
              </a:solidFill>
            </a:endParaRPr>
          </a:p>
          <a:p>
            <a:pPr lvl="1"/>
            <a:r>
              <a:rPr lang="ja-JP" altLang="en-US" sz="2000" dirty="0" smtClean="0">
                <a:solidFill>
                  <a:srgbClr val="000000"/>
                </a:solidFill>
              </a:rPr>
              <a:t>プロファイリング情報を利用したテストは行えない</a:t>
            </a:r>
            <a:endParaRPr lang="en-US" altLang="ja-JP" sz="2000" dirty="0" smtClean="0">
              <a:solidFill>
                <a:srgbClr val="000000"/>
              </a:solidFill>
            </a:endParaRPr>
          </a:p>
          <a:p>
            <a:pPr marL="144000" lvl="1" indent="0">
              <a:buNone/>
            </a:pPr>
            <a:endParaRPr lang="en-US" altLang="ja-JP" dirty="0" smtClean="0">
              <a:solidFill>
                <a:srgbClr val="000000"/>
              </a:solidFill>
            </a:endParaRPr>
          </a:p>
          <a:p>
            <a:r>
              <a:rPr lang="en-US" altLang="ja-JP" sz="2400" dirty="0" smtClean="0">
                <a:solidFill>
                  <a:srgbClr val="000000"/>
                </a:solidFill>
              </a:rPr>
              <a:t>Monitoring Oriented Programming </a:t>
            </a:r>
            <a:r>
              <a:rPr lang="en-US" altLang="ja-JP" sz="2000" dirty="0" smtClean="0">
                <a:solidFill>
                  <a:srgbClr val="000000"/>
                </a:solidFill>
              </a:rPr>
              <a:t>[</a:t>
            </a:r>
            <a:r>
              <a:rPr lang="en-US" altLang="ja-JP" sz="2000" dirty="0" err="1" smtClean="0">
                <a:solidFill>
                  <a:srgbClr val="000000"/>
                </a:solidFill>
              </a:rPr>
              <a:t>F.Chen</a:t>
            </a:r>
            <a:r>
              <a:rPr lang="en-US" altLang="ja-JP" sz="2000" dirty="0" smtClean="0">
                <a:solidFill>
                  <a:srgbClr val="000000"/>
                </a:solidFill>
              </a:rPr>
              <a:t> et al OOPSLA</a:t>
            </a:r>
            <a:r>
              <a:rPr lang="en-US" altLang="ja-JP" sz="2000" dirty="0">
                <a:solidFill>
                  <a:srgbClr val="000000"/>
                </a:solidFill>
              </a:rPr>
              <a:t>’07]</a:t>
            </a:r>
            <a:endParaRPr lang="en-US" altLang="ja-JP" sz="2400" dirty="0">
              <a:solidFill>
                <a:srgbClr val="000000"/>
              </a:solidFill>
            </a:endParaRPr>
          </a:p>
          <a:p>
            <a:pPr lvl="1"/>
            <a:r>
              <a:rPr lang="ja-JP" altLang="en-US" sz="2000" dirty="0" smtClean="0">
                <a:solidFill>
                  <a:srgbClr val="000000"/>
                </a:solidFill>
              </a:rPr>
              <a:t>トレースをベースとした実行時検査ツール</a:t>
            </a:r>
            <a:endParaRPr lang="en-US" altLang="ja-JP" sz="2000" dirty="0">
              <a:solidFill>
                <a:srgbClr val="000000"/>
              </a:solidFill>
            </a:endParaRPr>
          </a:p>
          <a:p>
            <a:pPr lvl="1"/>
            <a:r>
              <a:rPr lang="ja-JP" altLang="en-US" sz="2000" dirty="0" smtClean="0">
                <a:solidFill>
                  <a:srgbClr val="000000"/>
                </a:solidFill>
              </a:rPr>
              <a:t>プログラムのある実行点における情報を元に検査できる</a:t>
            </a:r>
            <a:r>
              <a:rPr lang="en-US" altLang="ja-JP" sz="2000" dirty="0" smtClean="0">
                <a:solidFill>
                  <a:srgbClr val="000000"/>
                </a:solidFill>
              </a:rPr>
              <a:t>, </a:t>
            </a:r>
            <a:r>
              <a:rPr lang="ja-JP" altLang="en-US" sz="2000" dirty="0" smtClean="0">
                <a:solidFill>
                  <a:srgbClr val="000000"/>
                </a:solidFill>
              </a:rPr>
              <a:t>しかし</a:t>
            </a:r>
            <a:r>
              <a:rPr lang="en-US" altLang="ja-JP" sz="2000" dirty="0" smtClean="0">
                <a:solidFill>
                  <a:srgbClr val="000000"/>
                </a:solidFill>
              </a:rPr>
              <a:t>, </a:t>
            </a:r>
            <a:r>
              <a:rPr lang="ja-JP" altLang="en-US" sz="2000" dirty="0" smtClean="0">
                <a:solidFill>
                  <a:srgbClr val="000000"/>
                </a:solidFill>
              </a:rPr>
              <a:t>ログ全体を必要とする計算の漏れや重複のテストには向かない</a:t>
            </a:r>
            <a:endParaRPr lang="en-US" altLang="ja-JP" sz="2000" dirty="0">
              <a:solidFill>
                <a:srgbClr val="000000"/>
              </a:solidFill>
            </a:endParaRPr>
          </a:p>
        </p:txBody>
      </p:sp>
      <p:sp>
        <p:nvSpPr>
          <p:cNvPr id="3" name="スライド番号プレースホルダー 2"/>
          <p:cNvSpPr>
            <a:spLocks noGrp="1"/>
          </p:cNvSpPr>
          <p:nvPr>
            <p:ph type="sldNum" sz="quarter" idx="12"/>
          </p:nvPr>
        </p:nvSpPr>
        <p:spPr/>
        <p:txBody>
          <a:bodyPr/>
          <a:lstStyle/>
          <a:p>
            <a:fld id="{BA9B540C-44DA-4F69-89C9-7C84606640D3}" type="slidenum">
              <a:rPr lang="en-US" smtClean="0"/>
              <a:pPr/>
              <a:t>20</a:t>
            </a:fld>
            <a:endParaRPr lang="en-US" dirty="0"/>
          </a:p>
        </p:txBody>
      </p:sp>
      <p:sp>
        <p:nvSpPr>
          <p:cNvPr id="4" name="タイトル 3"/>
          <p:cNvSpPr>
            <a:spLocks noGrp="1"/>
          </p:cNvSpPr>
          <p:nvPr>
            <p:ph type="title"/>
          </p:nvPr>
        </p:nvSpPr>
        <p:spPr/>
        <p:txBody>
          <a:bodyPr/>
          <a:lstStyle/>
          <a:p>
            <a:r>
              <a:rPr kumimoji="1" lang="ja-JP" altLang="en-US" dirty="0" smtClean="0"/>
              <a:t>関連研究</a:t>
            </a:r>
            <a:endParaRPr kumimoji="1" lang="ja-JP" altLang="en-US" dirty="0"/>
          </a:p>
        </p:txBody>
      </p:sp>
      <p:sp>
        <p:nvSpPr>
          <p:cNvPr id="5" name="フッター プレースホルダー 4"/>
          <p:cNvSpPr>
            <a:spLocks noGrp="1"/>
          </p:cNvSpPr>
          <p:nvPr>
            <p:ph type="ftr" sz="quarter" idx="11"/>
          </p:nvPr>
        </p:nvSpPr>
        <p:spPr/>
        <p:txBody>
          <a:bodyPr/>
          <a:lstStyle/>
          <a:p>
            <a:r>
              <a:rPr lang="en-US" smtClean="0"/>
              <a:t>Shumpei Hozumi</a:t>
            </a:r>
            <a:endParaRPr lang="en-US" dirty="0"/>
          </a:p>
        </p:txBody>
      </p:sp>
    </p:spTree>
    <p:extLst>
      <p:ext uri="{BB962C8B-B14F-4D97-AF65-F5344CB8AC3E}">
        <p14:creationId xmlns:p14="http://schemas.microsoft.com/office/powerpoint/2010/main" val="39843110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BA9B540C-44DA-4F69-89C9-7C84606640D3}" type="slidenum">
              <a:rPr lang="en-US" smtClean="0"/>
              <a:pPr/>
              <a:t>21</a:t>
            </a:fld>
            <a:endParaRPr lang="en-US" dirty="0"/>
          </a:p>
        </p:txBody>
      </p:sp>
      <p:sp>
        <p:nvSpPr>
          <p:cNvPr id="4" name="タイトル 3"/>
          <p:cNvSpPr>
            <a:spLocks noGrp="1"/>
          </p:cNvSpPr>
          <p:nvPr>
            <p:ph type="title"/>
          </p:nvPr>
        </p:nvSpPr>
        <p:spPr/>
        <p:txBody>
          <a:bodyPr/>
          <a:lstStyle/>
          <a:p>
            <a:r>
              <a:rPr kumimoji="1" lang="ja-JP" altLang="en-US" dirty="0" smtClean="0"/>
              <a:t>まとめ</a:t>
            </a:r>
            <a:endParaRPr kumimoji="1" lang="ja-JP" altLang="en-US" dirty="0"/>
          </a:p>
        </p:txBody>
      </p:sp>
      <p:sp>
        <p:nvSpPr>
          <p:cNvPr id="5" name="フッター プレースホルダー 4"/>
          <p:cNvSpPr>
            <a:spLocks noGrp="1"/>
          </p:cNvSpPr>
          <p:nvPr>
            <p:ph type="ftr" sz="quarter" idx="11"/>
          </p:nvPr>
        </p:nvSpPr>
        <p:spPr/>
        <p:txBody>
          <a:bodyPr/>
          <a:lstStyle/>
          <a:p>
            <a:r>
              <a:rPr lang="en-US" smtClean="0"/>
              <a:t>Shumpei Hozumi</a:t>
            </a:r>
            <a:endParaRPr lang="en-US" dirty="0"/>
          </a:p>
        </p:txBody>
      </p:sp>
      <p:sp>
        <p:nvSpPr>
          <p:cNvPr id="6" name="コンテンツ プレースホルダー 1"/>
          <p:cNvSpPr>
            <a:spLocks noGrp="1"/>
          </p:cNvSpPr>
          <p:nvPr>
            <p:ph idx="1"/>
          </p:nvPr>
        </p:nvSpPr>
        <p:spPr>
          <a:xfrm>
            <a:off x="314095" y="1336758"/>
            <a:ext cx="9277815" cy="5384718"/>
          </a:xfrm>
        </p:spPr>
        <p:txBody>
          <a:bodyPr>
            <a:normAutofit/>
          </a:bodyPr>
          <a:lstStyle/>
          <a:p>
            <a:r>
              <a:rPr lang="ja-JP" altLang="en-US" sz="2400" dirty="0" smtClean="0">
                <a:solidFill>
                  <a:srgbClr val="000000"/>
                </a:solidFill>
              </a:rPr>
              <a:t>科学技術計算プログラムによくあるバグを指摘</a:t>
            </a:r>
            <a:endParaRPr lang="en-US" altLang="ja-JP" sz="2400" dirty="0" smtClean="0">
              <a:solidFill>
                <a:srgbClr val="000000"/>
              </a:solidFill>
            </a:endParaRPr>
          </a:p>
          <a:p>
            <a:pPr lvl="1"/>
            <a:r>
              <a:rPr lang="ja-JP" altLang="en-US" sz="2000" dirty="0" smtClean="0">
                <a:solidFill>
                  <a:srgbClr val="000000"/>
                </a:solidFill>
              </a:rPr>
              <a:t>計算の分割によって計算の漏れや重複が発生</a:t>
            </a:r>
            <a:endParaRPr lang="en-US" altLang="ja-JP" sz="2000" dirty="0">
              <a:solidFill>
                <a:srgbClr val="000000"/>
              </a:solidFill>
            </a:endParaRPr>
          </a:p>
          <a:p>
            <a:endParaRPr lang="en-US" altLang="ja-JP" sz="2400" dirty="0" smtClean="0">
              <a:solidFill>
                <a:srgbClr val="000000"/>
              </a:solidFill>
            </a:endParaRPr>
          </a:p>
          <a:p>
            <a:r>
              <a:rPr lang="en-US" altLang="ja-JP" sz="2400" dirty="0" err="1" smtClean="0">
                <a:solidFill>
                  <a:srgbClr val="000000"/>
                </a:solidFill>
              </a:rPr>
              <a:t>HPCUnit</a:t>
            </a:r>
            <a:r>
              <a:rPr lang="en-US" altLang="ja-JP" sz="2400" dirty="0" smtClean="0">
                <a:solidFill>
                  <a:srgbClr val="000000"/>
                </a:solidFill>
              </a:rPr>
              <a:t> </a:t>
            </a:r>
            <a:r>
              <a:rPr lang="ja-JP" altLang="en-US" sz="2400" dirty="0" smtClean="0">
                <a:solidFill>
                  <a:srgbClr val="000000"/>
                </a:solidFill>
              </a:rPr>
              <a:t>を開発</a:t>
            </a:r>
            <a:endParaRPr lang="en-US" altLang="ja-JP" sz="2400" dirty="0" smtClean="0">
              <a:solidFill>
                <a:srgbClr val="000000"/>
              </a:solidFill>
            </a:endParaRPr>
          </a:p>
          <a:p>
            <a:pPr lvl="1"/>
            <a:r>
              <a:rPr lang="ja-JP" altLang="en-US" sz="2000" dirty="0" smtClean="0">
                <a:solidFill>
                  <a:srgbClr val="000000"/>
                </a:solidFill>
              </a:rPr>
              <a:t>実行ログを利用して計算空間の正しさをテストするための機能を提供</a:t>
            </a:r>
            <a:endParaRPr lang="en-US" altLang="ja-JP" sz="2000" dirty="0">
              <a:solidFill>
                <a:srgbClr val="000000"/>
              </a:solidFill>
            </a:endParaRPr>
          </a:p>
          <a:p>
            <a:pPr marL="889200" lvl="2" indent="-457200">
              <a:buFont typeface="+mj-lt"/>
              <a:buAutoNum type="arabicPeriod"/>
            </a:pPr>
            <a:r>
              <a:rPr lang="ja-JP" altLang="en-US" sz="1800" dirty="0"/>
              <a:t>メソッド呼び出しの実引数とコンテキスト情報を実行ログとして取得</a:t>
            </a:r>
            <a:endParaRPr lang="en-US" altLang="ja-JP" sz="1800" dirty="0"/>
          </a:p>
          <a:p>
            <a:pPr marL="889200" lvl="2" indent="-457200">
              <a:buFont typeface="+mj-lt"/>
              <a:buAutoNum type="arabicPeriod"/>
            </a:pPr>
            <a:r>
              <a:rPr lang="ja-JP" altLang="en-US" sz="1800" dirty="0"/>
              <a:t>実行ログをタプルの順序付き集合として保存</a:t>
            </a:r>
            <a:endParaRPr lang="en-US" altLang="ja-JP" sz="1800" dirty="0"/>
          </a:p>
          <a:p>
            <a:pPr marL="889200" lvl="2" indent="-457200">
              <a:buFont typeface="+mj-lt"/>
              <a:buAutoNum type="arabicPeriod"/>
            </a:pPr>
            <a:r>
              <a:rPr lang="ja-JP" altLang="en-US" sz="1800" dirty="0"/>
              <a:t>問題や環境に合わせたテスト方法</a:t>
            </a:r>
            <a:endParaRPr lang="en-US" altLang="ja-JP" sz="1800" dirty="0"/>
          </a:p>
          <a:p>
            <a:pPr lvl="1"/>
            <a:endParaRPr lang="en-US" altLang="ja-JP" sz="2000" dirty="0" smtClean="0">
              <a:solidFill>
                <a:srgbClr val="000000"/>
              </a:solidFill>
            </a:endParaRPr>
          </a:p>
        </p:txBody>
      </p:sp>
    </p:spTree>
    <p:extLst>
      <p:ext uri="{BB962C8B-B14F-4D97-AF65-F5344CB8AC3E}">
        <p14:creationId xmlns:p14="http://schemas.microsoft.com/office/powerpoint/2010/main" val="289923985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コンテンツ プレースホルダー 2"/>
          <p:cNvSpPr>
            <a:spLocks noGrp="1"/>
          </p:cNvSpPr>
          <p:nvPr>
            <p:ph idx="1"/>
          </p:nvPr>
        </p:nvSpPr>
        <p:spPr>
          <a:xfrm>
            <a:off x="314096" y="1336758"/>
            <a:ext cx="4650330" cy="5384718"/>
          </a:xfrm>
        </p:spPr>
        <p:txBody>
          <a:bodyPr>
            <a:normAutofit/>
          </a:bodyPr>
          <a:lstStyle/>
          <a:p>
            <a:r>
              <a:rPr lang="ja-JP" altLang="en-US" sz="2400" dirty="0" smtClean="0"/>
              <a:t>計算の分割</a:t>
            </a:r>
            <a:endParaRPr kumimoji="1" lang="en-US" altLang="ja-JP" sz="2400" dirty="0" smtClean="0"/>
          </a:p>
          <a:p>
            <a:pPr lvl="1">
              <a:buClr>
                <a:schemeClr val="accent5"/>
              </a:buClr>
            </a:pPr>
            <a:r>
              <a:rPr lang="ja-JP" altLang="en-US" sz="2000" dirty="0" smtClean="0">
                <a:solidFill>
                  <a:srgbClr val="000000"/>
                </a:solidFill>
              </a:rPr>
              <a:t>例：</a:t>
            </a:r>
            <a:r>
              <a:rPr lang="en-US" altLang="ja-JP" sz="2000" dirty="0" smtClean="0">
                <a:solidFill>
                  <a:srgbClr val="000000"/>
                </a:solidFill>
              </a:rPr>
              <a:t>for </a:t>
            </a:r>
            <a:r>
              <a:rPr lang="ja-JP" altLang="en-US" sz="2000" dirty="0" smtClean="0">
                <a:solidFill>
                  <a:srgbClr val="000000"/>
                </a:solidFill>
              </a:rPr>
              <a:t>ループの分割</a:t>
            </a:r>
            <a:endParaRPr lang="en-US" altLang="ja-JP" sz="2000" dirty="0" smtClean="0">
              <a:solidFill>
                <a:srgbClr val="000000"/>
              </a:solidFill>
            </a:endParaRPr>
          </a:p>
          <a:p>
            <a:pPr lvl="2">
              <a:buFont typeface="ヒラギノ角ゴ ProN W3"/>
              <a:buChar char="‣"/>
            </a:pPr>
            <a:r>
              <a:rPr lang="ja-JP" altLang="en-US" sz="1800" dirty="0" smtClean="0"/>
              <a:t>計算順序の変更</a:t>
            </a:r>
            <a:r>
              <a:rPr lang="en-US" altLang="ja-JP" sz="1800" dirty="0" smtClean="0"/>
              <a:t> </a:t>
            </a:r>
            <a:r>
              <a:rPr lang="ja-JP" altLang="en-US" sz="1800" dirty="0" smtClean="0"/>
              <a:t>　：ブロック化</a:t>
            </a:r>
            <a:endParaRPr lang="en-US" altLang="ja-JP" sz="1800" dirty="0" smtClean="0"/>
          </a:p>
          <a:p>
            <a:pPr lvl="2">
              <a:buFont typeface="ヒラギノ角ゴ ProN W3"/>
              <a:buChar char="‣"/>
            </a:pPr>
            <a:r>
              <a:rPr lang="ja-JP" altLang="en-US" sz="1800" dirty="0" smtClean="0"/>
              <a:t>並列分散実行</a:t>
            </a:r>
            <a:r>
              <a:rPr lang="en-US" altLang="ja-JP" sz="1800" dirty="0" smtClean="0"/>
              <a:t> </a:t>
            </a:r>
            <a:r>
              <a:rPr lang="ja-JP" altLang="en-US" sz="1800" dirty="0" smtClean="0"/>
              <a:t>　　：</a:t>
            </a:r>
            <a:r>
              <a:rPr lang="en-US" altLang="ja-JP" sz="1800" dirty="0" smtClean="0"/>
              <a:t>MPI</a:t>
            </a:r>
          </a:p>
          <a:p>
            <a:pPr lvl="2">
              <a:buFont typeface="ヒラギノ角ゴ ProN W3"/>
              <a:buChar char="‣"/>
            </a:pPr>
            <a:r>
              <a:rPr lang="ja-JP" altLang="en-US" sz="1800" dirty="0" smtClean="0"/>
              <a:t>計算のオフロード</a:t>
            </a:r>
            <a:r>
              <a:rPr lang="en-US" altLang="ja-JP" sz="1800" dirty="0" smtClean="0"/>
              <a:t> </a:t>
            </a:r>
            <a:r>
              <a:rPr lang="ja-JP" altLang="en-US" sz="1800" dirty="0" smtClean="0"/>
              <a:t>：</a:t>
            </a:r>
            <a:r>
              <a:rPr lang="en-US" altLang="ja-JP" sz="1800" dirty="0" smtClean="0"/>
              <a:t>GPGPU</a:t>
            </a:r>
          </a:p>
          <a:p>
            <a:pPr marL="514800" lvl="2" indent="0">
              <a:buNone/>
            </a:pPr>
            <a:endParaRPr lang="en-US" altLang="ja-JP" dirty="0"/>
          </a:p>
          <a:p>
            <a:pPr lvl="1"/>
            <a:r>
              <a:rPr lang="ja-JP" altLang="en-US" sz="2000" dirty="0" smtClean="0">
                <a:solidFill>
                  <a:srgbClr val="000000"/>
                </a:solidFill>
              </a:rPr>
              <a:t>科学技術計算でよく利用される</a:t>
            </a:r>
            <a:endParaRPr lang="en-US" altLang="ja-JP" sz="2000" dirty="0" smtClean="0">
              <a:solidFill>
                <a:srgbClr val="000000"/>
              </a:solidFill>
            </a:endParaRPr>
          </a:p>
          <a:p>
            <a:pPr lvl="2"/>
            <a:r>
              <a:rPr lang="ja-JP" altLang="en-US" sz="1800" dirty="0" smtClean="0"/>
              <a:t>科学技術計算のプログラムは　　カーネル計算（中心となる計算）を繰り返すものが多い</a:t>
            </a:r>
            <a:endParaRPr lang="en-US" altLang="ja-JP" sz="1800" dirty="0" smtClean="0"/>
          </a:p>
          <a:p>
            <a:pPr lvl="2"/>
            <a:endParaRPr lang="en-US" altLang="ja-JP" dirty="0" smtClean="0">
              <a:solidFill>
                <a:schemeClr val="accent6"/>
              </a:solidFill>
            </a:endParaRPr>
          </a:p>
          <a:p>
            <a:pPr lvl="1"/>
            <a:r>
              <a:rPr lang="ja-JP" altLang="en-US" sz="2000" dirty="0" smtClean="0">
                <a:solidFill>
                  <a:srgbClr val="000000"/>
                </a:solidFill>
              </a:rPr>
              <a:t>バグの温床</a:t>
            </a:r>
            <a:endParaRPr lang="en-US" altLang="ja-JP" sz="2000" dirty="0" smtClean="0">
              <a:solidFill>
                <a:srgbClr val="000000"/>
              </a:solidFill>
            </a:endParaRPr>
          </a:p>
          <a:p>
            <a:pPr lvl="2"/>
            <a:r>
              <a:rPr lang="ja-JP" altLang="en-US" sz="1800" dirty="0" smtClean="0"/>
              <a:t>誤った範囲指定</a:t>
            </a:r>
            <a:endParaRPr lang="en-US" altLang="ja-JP" sz="1800" dirty="0" smtClean="0"/>
          </a:p>
          <a:p>
            <a:pPr lvl="2"/>
            <a:r>
              <a:rPr lang="ja-JP" altLang="en-US" sz="1800" dirty="0" smtClean="0"/>
              <a:t>誤った順序指定</a:t>
            </a:r>
            <a:endParaRPr lang="en-US" altLang="ja-JP" sz="1800" dirty="0" smtClean="0"/>
          </a:p>
          <a:p>
            <a:pPr lvl="2"/>
            <a:endParaRPr lang="en-US" altLang="ja-JP" sz="1800" dirty="0">
              <a:solidFill>
                <a:srgbClr val="586064"/>
              </a:solidFill>
            </a:endParaRPr>
          </a:p>
          <a:p>
            <a:endParaRPr lang="en-US" altLang="ja-JP" dirty="0" smtClean="0">
              <a:solidFill>
                <a:schemeClr val="accent6"/>
              </a:solidFill>
            </a:endParaRPr>
          </a:p>
          <a:p>
            <a:pPr lvl="2"/>
            <a:endParaRPr lang="en-US" altLang="ja-JP" dirty="0">
              <a:solidFill>
                <a:schemeClr val="accent6"/>
              </a:solidFill>
            </a:endParaRPr>
          </a:p>
          <a:p>
            <a:endParaRPr lang="en-US" altLang="ja-JP" dirty="0" smtClean="0">
              <a:solidFill>
                <a:schemeClr val="accent6"/>
              </a:solidFill>
            </a:endParaRPr>
          </a:p>
        </p:txBody>
      </p:sp>
      <p:sp>
        <p:nvSpPr>
          <p:cNvPr id="4" name="スライド番号プレースホルダー 3"/>
          <p:cNvSpPr>
            <a:spLocks noGrp="1"/>
          </p:cNvSpPr>
          <p:nvPr>
            <p:ph type="sldNum" sz="quarter" idx="12"/>
          </p:nvPr>
        </p:nvSpPr>
        <p:spPr/>
        <p:txBody>
          <a:bodyPr/>
          <a:lstStyle/>
          <a:p>
            <a:fld id="{BA9B540C-44DA-4F69-89C9-7C84606640D3}" type="slidenum">
              <a:rPr lang="en-US" smtClean="0"/>
              <a:pPr/>
              <a:t>3</a:t>
            </a:fld>
            <a:endParaRPr lang="en-US" dirty="0"/>
          </a:p>
        </p:txBody>
      </p:sp>
      <p:sp>
        <p:nvSpPr>
          <p:cNvPr id="35" name="タイトル 34"/>
          <p:cNvSpPr>
            <a:spLocks noGrp="1"/>
          </p:cNvSpPr>
          <p:nvPr>
            <p:ph type="title"/>
          </p:nvPr>
        </p:nvSpPr>
        <p:spPr/>
        <p:txBody>
          <a:bodyPr/>
          <a:lstStyle/>
          <a:p>
            <a:r>
              <a:rPr lang="ja-JP" altLang="en-US" sz="3200" dirty="0" smtClean="0"/>
              <a:t>計算の分割による</a:t>
            </a:r>
            <a:r>
              <a:rPr kumimoji="1" lang="ja-JP" altLang="en-US" sz="3200" dirty="0" smtClean="0"/>
              <a:t>最適化</a:t>
            </a:r>
            <a:endParaRPr kumimoji="1" lang="ja-JP" altLang="en-US" sz="3200" dirty="0"/>
          </a:p>
        </p:txBody>
      </p:sp>
      <p:sp>
        <p:nvSpPr>
          <p:cNvPr id="2" name="フッター プレースホルダー 1"/>
          <p:cNvSpPr>
            <a:spLocks noGrp="1"/>
          </p:cNvSpPr>
          <p:nvPr>
            <p:ph type="ftr" sz="quarter" idx="11"/>
          </p:nvPr>
        </p:nvSpPr>
        <p:spPr/>
        <p:txBody>
          <a:bodyPr/>
          <a:lstStyle/>
          <a:p>
            <a:r>
              <a:rPr kumimoji="0" lang="en-US" dirty="0" err="1" smtClean="0"/>
              <a:t>Shumpei</a:t>
            </a:r>
            <a:r>
              <a:rPr kumimoji="0" lang="en-US" dirty="0" smtClean="0"/>
              <a:t> </a:t>
            </a:r>
            <a:r>
              <a:rPr kumimoji="0" lang="en-US" dirty="0" err="1" smtClean="0"/>
              <a:t>Hozumi</a:t>
            </a:r>
            <a:endParaRPr kumimoji="0" lang="en-US" dirty="0"/>
          </a:p>
        </p:txBody>
      </p:sp>
      <p:grpSp>
        <p:nvGrpSpPr>
          <p:cNvPr id="156" name="図形グループ 155"/>
          <p:cNvGrpSpPr/>
          <p:nvPr/>
        </p:nvGrpSpPr>
        <p:grpSpPr>
          <a:xfrm>
            <a:off x="6630713" y="2576054"/>
            <a:ext cx="1423306" cy="926136"/>
            <a:chOff x="7142502" y="2836607"/>
            <a:chExt cx="1423306" cy="926136"/>
          </a:xfrm>
        </p:grpSpPr>
        <p:sp>
          <p:nvSpPr>
            <p:cNvPr id="95" name="正方形/長方形 94"/>
            <p:cNvSpPr/>
            <p:nvPr/>
          </p:nvSpPr>
          <p:spPr>
            <a:xfrm>
              <a:off x="7516102" y="3247250"/>
              <a:ext cx="257721" cy="257721"/>
            </a:xfrm>
            <a:prstGeom prst="rect">
              <a:avLst/>
            </a:prstGeom>
            <a:solidFill>
              <a:schemeClr val="bg1"/>
            </a:solidFill>
            <a:ln w="28575" cmpd="sng">
              <a:solidFill>
                <a:schemeClr val="accent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0</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96" name="正方形/長方形 95"/>
            <p:cNvSpPr/>
            <p:nvPr/>
          </p:nvSpPr>
          <p:spPr>
            <a:xfrm>
              <a:off x="7780096" y="3247250"/>
              <a:ext cx="257721" cy="257721"/>
            </a:xfrm>
            <a:prstGeom prst="rect">
              <a:avLst/>
            </a:prstGeom>
            <a:solidFill>
              <a:schemeClr val="bg1"/>
            </a:solidFill>
            <a:ln w="28575" cmpd="sng">
              <a:solidFill>
                <a:schemeClr val="accent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1</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97" name="正方形/長方形 96"/>
            <p:cNvSpPr/>
            <p:nvPr/>
          </p:nvSpPr>
          <p:spPr>
            <a:xfrm>
              <a:off x="8044092" y="3247250"/>
              <a:ext cx="257721" cy="257721"/>
            </a:xfrm>
            <a:prstGeom prst="rect">
              <a:avLst/>
            </a:prstGeom>
            <a:solidFill>
              <a:schemeClr val="bg1"/>
            </a:solidFill>
            <a:ln w="28575" cmpd="sng">
              <a:solidFill>
                <a:schemeClr val="accent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2</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98" name="正方形/長方形 97"/>
            <p:cNvSpPr/>
            <p:nvPr/>
          </p:nvSpPr>
          <p:spPr>
            <a:xfrm>
              <a:off x="8308087" y="3247250"/>
              <a:ext cx="257721" cy="257721"/>
            </a:xfrm>
            <a:prstGeom prst="rect">
              <a:avLst/>
            </a:prstGeom>
            <a:solidFill>
              <a:schemeClr val="bg1"/>
            </a:solidFill>
            <a:ln w="28575" cmpd="sng">
              <a:solidFill>
                <a:schemeClr val="accent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a:solidFill>
                    <a:srgbClr val="000000"/>
                  </a:solidFill>
                  <a:uFill>
                    <a:solidFill>
                      <a:srgbClr val="000090"/>
                    </a:solidFill>
                  </a:uFill>
                  <a:latin typeface="ヒラギノ角ゴ ProN W3"/>
                  <a:ea typeface="ヒラギノ角ゴ ProN W3"/>
                  <a:cs typeface="ヒラギノ角ゴ ProN W3"/>
                </a:rPr>
                <a:t>3</a:t>
              </a:r>
              <a:endParaRPr kumimoji="1" lang="en-US" altLang="ja-JP"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101" name="正方形/長方形 100"/>
            <p:cNvSpPr/>
            <p:nvPr/>
          </p:nvSpPr>
          <p:spPr>
            <a:xfrm>
              <a:off x="7516102" y="3505022"/>
              <a:ext cx="257721" cy="257721"/>
            </a:xfrm>
            <a:prstGeom prst="rect">
              <a:avLst/>
            </a:prstGeom>
            <a:solidFill>
              <a:schemeClr val="bg1"/>
            </a:solidFill>
            <a:ln w="28575" cmpd="sng">
              <a:solidFill>
                <a:schemeClr val="accent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4</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102" name="正方形/長方形 101"/>
            <p:cNvSpPr/>
            <p:nvPr/>
          </p:nvSpPr>
          <p:spPr>
            <a:xfrm>
              <a:off x="7780096" y="3505022"/>
              <a:ext cx="257721" cy="257721"/>
            </a:xfrm>
            <a:prstGeom prst="rect">
              <a:avLst/>
            </a:prstGeom>
            <a:solidFill>
              <a:schemeClr val="bg1"/>
            </a:solidFill>
            <a:ln w="28575" cmpd="sng">
              <a:solidFill>
                <a:schemeClr val="accent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5</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103" name="正方形/長方形 102"/>
            <p:cNvSpPr/>
            <p:nvPr/>
          </p:nvSpPr>
          <p:spPr>
            <a:xfrm>
              <a:off x="8044092" y="3505022"/>
              <a:ext cx="257721" cy="257721"/>
            </a:xfrm>
            <a:prstGeom prst="rect">
              <a:avLst/>
            </a:prstGeom>
            <a:solidFill>
              <a:schemeClr val="bg1"/>
            </a:solidFill>
            <a:ln w="28575" cmpd="sng">
              <a:solidFill>
                <a:schemeClr val="accent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6</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104" name="正方形/長方形 103"/>
            <p:cNvSpPr/>
            <p:nvPr/>
          </p:nvSpPr>
          <p:spPr>
            <a:xfrm>
              <a:off x="8308087" y="3505022"/>
              <a:ext cx="257721" cy="257721"/>
            </a:xfrm>
            <a:prstGeom prst="rect">
              <a:avLst/>
            </a:prstGeom>
            <a:solidFill>
              <a:schemeClr val="bg1"/>
            </a:solidFill>
            <a:ln w="28575" cmpd="sng">
              <a:solidFill>
                <a:schemeClr val="accent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7</a:t>
              </a:r>
            </a:p>
          </p:txBody>
        </p:sp>
        <p:cxnSp>
          <p:nvCxnSpPr>
            <p:cNvPr id="140" name="直線矢印コネクタ 139"/>
            <p:cNvCxnSpPr/>
            <p:nvPr/>
          </p:nvCxnSpPr>
          <p:spPr>
            <a:xfrm>
              <a:off x="7516102" y="3158318"/>
              <a:ext cx="1049706" cy="0"/>
            </a:xfrm>
            <a:prstGeom prst="straightConnector1">
              <a:avLst/>
            </a:prstGeom>
            <a:ln>
              <a:solidFill>
                <a:schemeClr val="accent6"/>
              </a:solidFill>
              <a:tailEnd type="arrow"/>
            </a:ln>
            <a:effectLst/>
          </p:spPr>
          <p:style>
            <a:lnRef idx="2">
              <a:schemeClr val="accent1"/>
            </a:lnRef>
            <a:fillRef idx="0">
              <a:schemeClr val="accent1"/>
            </a:fillRef>
            <a:effectRef idx="1">
              <a:schemeClr val="accent1"/>
            </a:effectRef>
            <a:fontRef idx="minor">
              <a:schemeClr val="tx1"/>
            </a:fontRef>
          </p:style>
        </p:cxnSp>
        <p:sp>
          <p:nvSpPr>
            <p:cNvPr id="141" name="テキスト ボックス 140"/>
            <p:cNvSpPr txBox="1"/>
            <p:nvPr/>
          </p:nvSpPr>
          <p:spPr>
            <a:xfrm>
              <a:off x="7897923" y="2836607"/>
              <a:ext cx="283376" cy="307777"/>
            </a:xfrm>
            <a:prstGeom prst="rect">
              <a:avLst/>
            </a:prstGeom>
            <a:noFill/>
            <a:ln>
              <a:noFill/>
            </a:ln>
          </p:spPr>
          <p:txBody>
            <a:bodyPr wrap="none" rtlCol="0">
              <a:spAutoFit/>
            </a:bodyPr>
            <a:lstStyle/>
            <a:p>
              <a:r>
                <a:rPr kumimoji="1" lang="en-US" altLang="ja-JP" sz="1400" dirty="0" smtClean="0">
                  <a:solidFill>
                    <a:schemeClr val="accent6">
                      <a:lumMod val="75000"/>
                    </a:schemeClr>
                  </a:solidFill>
                  <a:latin typeface="Consolas"/>
                  <a:ea typeface="ヒラギノ丸ゴ ProN W4"/>
                  <a:cs typeface="Consolas"/>
                </a:rPr>
                <a:t>j</a:t>
              </a:r>
              <a:endParaRPr kumimoji="1" lang="ja-JP" altLang="en-US" sz="1400" dirty="0" smtClean="0">
                <a:solidFill>
                  <a:schemeClr val="accent6">
                    <a:lumMod val="75000"/>
                  </a:schemeClr>
                </a:solidFill>
                <a:latin typeface="Consolas"/>
                <a:ea typeface="ヒラギノ丸ゴ ProN W4"/>
                <a:cs typeface="Consolas"/>
              </a:endParaRPr>
            </a:p>
          </p:txBody>
        </p:sp>
        <p:cxnSp>
          <p:nvCxnSpPr>
            <p:cNvPr id="142" name="直線矢印コネクタ 141"/>
            <p:cNvCxnSpPr/>
            <p:nvPr/>
          </p:nvCxnSpPr>
          <p:spPr>
            <a:xfrm>
              <a:off x="7418356" y="3247250"/>
              <a:ext cx="0" cy="515493"/>
            </a:xfrm>
            <a:prstGeom prst="straightConnector1">
              <a:avLst/>
            </a:prstGeom>
            <a:ln>
              <a:solidFill>
                <a:schemeClr val="accent6"/>
              </a:solidFill>
              <a:tailEnd type="arrow"/>
            </a:ln>
            <a:effectLst/>
          </p:spPr>
          <p:style>
            <a:lnRef idx="2">
              <a:schemeClr val="accent1"/>
            </a:lnRef>
            <a:fillRef idx="0">
              <a:schemeClr val="accent1"/>
            </a:fillRef>
            <a:effectRef idx="1">
              <a:schemeClr val="accent1"/>
            </a:effectRef>
            <a:fontRef idx="minor">
              <a:schemeClr val="tx1"/>
            </a:fontRef>
          </p:style>
        </p:cxnSp>
        <p:sp>
          <p:nvSpPr>
            <p:cNvPr id="146" name="テキスト ボックス 145"/>
            <p:cNvSpPr txBox="1"/>
            <p:nvPr/>
          </p:nvSpPr>
          <p:spPr>
            <a:xfrm>
              <a:off x="7142502" y="3351082"/>
              <a:ext cx="283376" cy="307777"/>
            </a:xfrm>
            <a:prstGeom prst="rect">
              <a:avLst/>
            </a:prstGeom>
            <a:noFill/>
            <a:ln>
              <a:noFill/>
            </a:ln>
          </p:spPr>
          <p:txBody>
            <a:bodyPr wrap="none" rtlCol="0">
              <a:spAutoFit/>
            </a:bodyPr>
            <a:lstStyle/>
            <a:p>
              <a:r>
                <a:rPr kumimoji="1" lang="en-US" altLang="ja-JP" sz="1400" dirty="0">
                  <a:solidFill>
                    <a:schemeClr val="accent6">
                      <a:lumMod val="75000"/>
                    </a:schemeClr>
                  </a:solidFill>
                  <a:latin typeface="Consolas"/>
                  <a:ea typeface="ヒラギノ丸ゴ ProN W4"/>
                  <a:cs typeface="Consolas"/>
                </a:rPr>
                <a:t>i</a:t>
              </a:r>
              <a:endParaRPr kumimoji="1" lang="ja-JP" altLang="en-US" sz="1400" dirty="0" smtClean="0">
                <a:solidFill>
                  <a:schemeClr val="accent6">
                    <a:lumMod val="75000"/>
                  </a:schemeClr>
                </a:solidFill>
                <a:latin typeface="Consolas"/>
                <a:ea typeface="ヒラギノ丸ゴ ProN W4"/>
                <a:cs typeface="Consolas"/>
              </a:endParaRPr>
            </a:p>
          </p:txBody>
        </p:sp>
      </p:grpSp>
      <p:sp>
        <p:nvSpPr>
          <p:cNvPr id="153" name="角丸四角形吹き出し 152"/>
          <p:cNvSpPr/>
          <p:nvPr/>
        </p:nvSpPr>
        <p:spPr>
          <a:xfrm>
            <a:off x="6976050" y="1530560"/>
            <a:ext cx="2234512" cy="1029541"/>
          </a:xfrm>
          <a:prstGeom prst="wedgeRoundRectCallout">
            <a:avLst>
              <a:gd name="adj1" fmla="val 837"/>
              <a:gd name="adj2" fmla="val 71846"/>
              <a:gd name="adj3" fmla="val 16667"/>
            </a:avLst>
          </a:prstGeom>
          <a:solidFill>
            <a:schemeClr val="bg1"/>
          </a:solidFill>
          <a:ln w="28575" cmpd="sng">
            <a:solidFill>
              <a:schemeClr val="accent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138" name="テキスト ボックス 137"/>
          <p:cNvSpPr txBox="1"/>
          <p:nvPr/>
        </p:nvSpPr>
        <p:spPr>
          <a:xfrm>
            <a:off x="6995291" y="1559423"/>
            <a:ext cx="2215270" cy="923330"/>
          </a:xfrm>
          <a:prstGeom prst="rect">
            <a:avLst/>
          </a:prstGeom>
          <a:noFill/>
        </p:spPr>
        <p:txBody>
          <a:bodyPr wrap="none" rtlCol="0">
            <a:spAutoFit/>
          </a:bodyPr>
          <a:lstStyle/>
          <a:p>
            <a:r>
              <a:rPr kumimoji="1" lang="en-US" altLang="ja-JP" dirty="0" smtClean="0">
                <a:latin typeface="Consolas"/>
                <a:ea typeface="ヒラギノ丸ゴ ProN W4"/>
                <a:cs typeface="Consolas"/>
              </a:rPr>
              <a:t>for </a:t>
            </a:r>
            <a:r>
              <a:rPr kumimoji="1" lang="en-US" altLang="ja-JP" dirty="0" err="1" smtClean="0">
                <a:latin typeface="Consolas"/>
                <a:ea typeface="ヒラギノ丸ゴ ProN W4"/>
                <a:cs typeface="Consolas"/>
              </a:rPr>
              <a:t>i</a:t>
            </a:r>
            <a:r>
              <a:rPr kumimoji="1" lang="en-US" altLang="ja-JP" dirty="0" smtClean="0">
                <a:latin typeface="Consolas"/>
                <a:ea typeface="ヒラギノ丸ゴ ProN W4"/>
                <a:cs typeface="Consolas"/>
              </a:rPr>
              <a:t> in [0..1] </a:t>
            </a:r>
          </a:p>
          <a:p>
            <a:r>
              <a:rPr kumimoji="1" lang="en-US" altLang="ja-JP" dirty="0">
                <a:latin typeface="Consolas"/>
                <a:ea typeface="ヒラギノ丸ゴ ProN W4"/>
                <a:cs typeface="Consolas"/>
              </a:rPr>
              <a:t> </a:t>
            </a:r>
            <a:r>
              <a:rPr kumimoji="1" lang="en-US" altLang="ja-JP" dirty="0" smtClean="0">
                <a:latin typeface="Consolas"/>
                <a:ea typeface="ヒラギノ丸ゴ ProN W4"/>
                <a:cs typeface="Consolas"/>
              </a:rPr>
              <a:t>for j in [0..3] </a:t>
            </a:r>
          </a:p>
          <a:p>
            <a:r>
              <a:rPr kumimoji="1" lang="en-US" altLang="ja-JP" dirty="0">
                <a:latin typeface="Consolas"/>
                <a:ea typeface="ヒラギノ丸ゴ ProN W4"/>
                <a:cs typeface="Consolas"/>
              </a:rPr>
              <a:t> </a:t>
            </a:r>
            <a:r>
              <a:rPr kumimoji="1" lang="en-US" altLang="ja-JP" dirty="0" smtClean="0">
                <a:latin typeface="Consolas"/>
                <a:ea typeface="ヒラギノ丸ゴ ProN W4"/>
                <a:cs typeface="Consolas"/>
              </a:rPr>
              <a:t> kernel(</a:t>
            </a:r>
            <a:r>
              <a:rPr kumimoji="1" lang="en-US" altLang="ja-JP" dirty="0" err="1" smtClean="0">
                <a:latin typeface="Consolas"/>
                <a:ea typeface="ヒラギノ丸ゴ ProN W4"/>
                <a:cs typeface="Consolas"/>
              </a:rPr>
              <a:t>i,j</a:t>
            </a:r>
            <a:r>
              <a:rPr kumimoji="1" lang="en-US" altLang="ja-JP" dirty="0" smtClean="0">
                <a:latin typeface="Consolas"/>
                <a:ea typeface="ヒラギノ丸ゴ ProN W4"/>
                <a:cs typeface="Consolas"/>
              </a:rPr>
              <a:t>)</a:t>
            </a:r>
          </a:p>
        </p:txBody>
      </p:sp>
      <p:grpSp>
        <p:nvGrpSpPr>
          <p:cNvPr id="157" name="図形グループ 156"/>
          <p:cNvGrpSpPr/>
          <p:nvPr/>
        </p:nvGrpSpPr>
        <p:grpSpPr>
          <a:xfrm>
            <a:off x="5330665" y="4205751"/>
            <a:ext cx="1049706" cy="515493"/>
            <a:chOff x="7516102" y="3247250"/>
            <a:chExt cx="1049706" cy="515493"/>
          </a:xfrm>
        </p:grpSpPr>
        <p:sp>
          <p:nvSpPr>
            <p:cNvPr id="158" name="正方形/長方形 157"/>
            <p:cNvSpPr/>
            <p:nvPr/>
          </p:nvSpPr>
          <p:spPr>
            <a:xfrm>
              <a:off x="7516102" y="3247250"/>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0</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159" name="正方形/長方形 158"/>
            <p:cNvSpPr/>
            <p:nvPr/>
          </p:nvSpPr>
          <p:spPr>
            <a:xfrm>
              <a:off x="7780096" y="3247250"/>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1</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160" name="正方形/長方形 159"/>
            <p:cNvSpPr/>
            <p:nvPr/>
          </p:nvSpPr>
          <p:spPr>
            <a:xfrm>
              <a:off x="8044092" y="3247250"/>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4</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161" name="正方形/長方形 160"/>
            <p:cNvSpPr/>
            <p:nvPr/>
          </p:nvSpPr>
          <p:spPr>
            <a:xfrm>
              <a:off x="8308087" y="3247250"/>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5</a:t>
              </a:r>
            </a:p>
          </p:txBody>
        </p:sp>
        <p:sp>
          <p:nvSpPr>
            <p:cNvPr id="162" name="正方形/長方形 161"/>
            <p:cNvSpPr/>
            <p:nvPr/>
          </p:nvSpPr>
          <p:spPr>
            <a:xfrm>
              <a:off x="7516102" y="3505022"/>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2</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163" name="正方形/長方形 162"/>
            <p:cNvSpPr/>
            <p:nvPr/>
          </p:nvSpPr>
          <p:spPr>
            <a:xfrm>
              <a:off x="7780096" y="3505022"/>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3</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164" name="正方形/長方形 163"/>
            <p:cNvSpPr/>
            <p:nvPr/>
          </p:nvSpPr>
          <p:spPr>
            <a:xfrm>
              <a:off x="8044092" y="3505022"/>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6</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165" name="正方形/長方形 164"/>
            <p:cNvSpPr/>
            <p:nvPr/>
          </p:nvSpPr>
          <p:spPr>
            <a:xfrm>
              <a:off x="8308087" y="3505022"/>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7</a:t>
              </a:r>
            </a:p>
          </p:txBody>
        </p:sp>
      </p:grpSp>
      <p:sp>
        <p:nvSpPr>
          <p:cNvPr id="172" name="テキスト ボックス 171"/>
          <p:cNvSpPr txBox="1"/>
          <p:nvPr/>
        </p:nvSpPr>
        <p:spPr>
          <a:xfrm>
            <a:off x="5219877" y="3791354"/>
            <a:ext cx="1210588" cy="338554"/>
          </a:xfrm>
          <a:prstGeom prst="rect">
            <a:avLst/>
          </a:prstGeom>
          <a:noFill/>
        </p:spPr>
        <p:txBody>
          <a:bodyPr wrap="none" rtlCol="0">
            <a:spAutoFit/>
          </a:bodyPr>
          <a:lstStyle/>
          <a:p>
            <a:r>
              <a:rPr kumimoji="1" lang="ja-JP" altLang="en-US" sz="1600" u="heavy" dirty="0" smtClean="0">
                <a:uFill>
                  <a:solidFill>
                    <a:schemeClr val="tx2"/>
                  </a:solidFill>
                </a:uFill>
                <a:latin typeface="ヒラギノ角ゴ ProN W3"/>
                <a:ea typeface="ヒラギノ角ゴ ProN W3"/>
                <a:cs typeface="ヒラギノ角ゴ ProN W3"/>
              </a:rPr>
              <a:t>ブロック化</a:t>
            </a:r>
          </a:p>
        </p:txBody>
      </p:sp>
      <p:sp>
        <p:nvSpPr>
          <p:cNvPr id="221" name="角丸四角形 220"/>
          <p:cNvSpPr/>
          <p:nvPr/>
        </p:nvSpPr>
        <p:spPr>
          <a:xfrm>
            <a:off x="5327212" y="4205764"/>
            <a:ext cx="531444" cy="515467"/>
          </a:xfrm>
          <a:prstGeom prst="roundRect">
            <a:avLst/>
          </a:prstGeom>
          <a:noFill/>
          <a:ln w="57150" cmpd="sng">
            <a:solidFill>
              <a:srgbClr val="63891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222" name="角丸四角形 221"/>
          <p:cNvSpPr/>
          <p:nvPr/>
        </p:nvSpPr>
        <p:spPr>
          <a:xfrm>
            <a:off x="5840729" y="4205764"/>
            <a:ext cx="531444" cy="515467"/>
          </a:xfrm>
          <a:prstGeom prst="roundRect">
            <a:avLst/>
          </a:prstGeom>
          <a:noFill/>
          <a:ln w="57150" cmpd="sng">
            <a:solidFill>
              <a:srgbClr val="63891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188" name="テキスト ボックス 187"/>
          <p:cNvSpPr txBox="1"/>
          <p:nvPr/>
        </p:nvSpPr>
        <p:spPr>
          <a:xfrm>
            <a:off x="6355004" y="5051917"/>
            <a:ext cx="569387" cy="338554"/>
          </a:xfrm>
          <a:prstGeom prst="rect">
            <a:avLst/>
          </a:prstGeom>
          <a:noFill/>
        </p:spPr>
        <p:txBody>
          <a:bodyPr wrap="none" rtlCol="0">
            <a:spAutoFit/>
          </a:bodyPr>
          <a:lstStyle/>
          <a:p>
            <a:r>
              <a:rPr kumimoji="1" lang="en-US" altLang="ja-JP" sz="1600" u="heavy" dirty="0" smtClean="0">
                <a:uFill>
                  <a:solidFill>
                    <a:schemeClr val="tx2"/>
                  </a:solidFill>
                </a:uFill>
                <a:latin typeface="ヒラギノ角ゴ ProN W3"/>
                <a:ea typeface="ヒラギノ角ゴ ProN W3"/>
                <a:cs typeface="ヒラギノ角ゴ ProN W3"/>
              </a:rPr>
              <a:t>MPI</a:t>
            </a:r>
            <a:endParaRPr kumimoji="1" lang="ja-JP" altLang="en-US" sz="1600" u="heavy" dirty="0" smtClean="0">
              <a:uFill>
                <a:solidFill>
                  <a:schemeClr val="tx2"/>
                </a:solidFill>
              </a:uFill>
              <a:latin typeface="ヒラギノ角ゴ ProN W3"/>
              <a:ea typeface="ヒラギノ角ゴ ProN W3"/>
              <a:cs typeface="ヒラギノ角ゴ ProN W3"/>
            </a:endParaRPr>
          </a:p>
        </p:txBody>
      </p:sp>
      <p:grpSp>
        <p:nvGrpSpPr>
          <p:cNvPr id="211" name="図形グループ 210"/>
          <p:cNvGrpSpPr/>
          <p:nvPr/>
        </p:nvGrpSpPr>
        <p:grpSpPr>
          <a:xfrm>
            <a:off x="5971697" y="5459895"/>
            <a:ext cx="257721" cy="515493"/>
            <a:chOff x="7261764" y="5328828"/>
            <a:chExt cx="257721" cy="515493"/>
          </a:xfrm>
        </p:grpSpPr>
        <p:sp>
          <p:nvSpPr>
            <p:cNvPr id="203" name="正方形/長方形 202"/>
            <p:cNvSpPr/>
            <p:nvPr/>
          </p:nvSpPr>
          <p:spPr>
            <a:xfrm>
              <a:off x="7261764" y="5328828"/>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0</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207" name="正方形/長方形 206"/>
            <p:cNvSpPr/>
            <p:nvPr/>
          </p:nvSpPr>
          <p:spPr>
            <a:xfrm>
              <a:off x="7261764" y="5586600"/>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1</a:t>
              </a:r>
            </a:p>
          </p:txBody>
        </p:sp>
      </p:grpSp>
      <p:grpSp>
        <p:nvGrpSpPr>
          <p:cNvPr id="212" name="図形グループ 211"/>
          <p:cNvGrpSpPr/>
          <p:nvPr/>
        </p:nvGrpSpPr>
        <p:grpSpPr>
          <a:xfrm>
            <a:off x="6322645" y="5459895"/>
            <a:ext cx="257721" cy="515493"/>
            <a:chOff x="7261764" y="5328828"/>
            <a:chExt cx="257721" cy="515493"/>
          </a:xfrm>
        </p:grpSpPr>
        <p:sp>
          <p:nvSpPr>
            <p:cNvPr id="213" name="正方形/長方形 212"/>
            <p:cNvSpPr/>
            <p:nvPr/>
          </p:nvSpPr>
          <p:spPr>
            <a:xfrm>
              <a:off x="7261764" y="5328828"/>
              <a:ext cx="257721" cy="257721"/>
            </a:xfrm>
            <a:prstGeom prst="rect">
              <a:avLst/>
            </a:prstGeom>
            <a:solidFill>
              <a:schemeClr val="bg1"/>
            </a:solidFill>
            <a:ln w="28575" cmpd="sng">
              <a:solidFill>
                <a:schemeClr val="accent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0</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214" name="正方形/長方形 213"/>
            <p:cNvSpPr/>
            <p:nvPr/>
          </p:nvSpPr>
          <p:spPr>
            <a:xfrm>
              <a:off x="7261764" y="5586600"/>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1</a:t>
              </a:r>
            </a:p>
          </p:txBody>
        </p:sp>
      </p:grpSp>
      <p:grpSp>
        <p:nvGrpSpPr>
          <p:cNvPr id="215" name="図形グループ 214"/>
          <p:cNvGrpSpPr/>
          <p:nvPr/>
        </p:nvGrpSpPr>
        <p:grpSpPr>
          <a:xfrm>
            <a:off x="6673593" y="5459895"/>
            <a:ext cx="257721" cy="515493"/>
            <a:chOff x="7261764" y="5328828"/>
            <a:chExt cx="257721" cy="515493"/>
          </a:xfrm>
        </p:grpSpPr>
        <p:sp>
          <p:nvSpPr>
            <p:cNvPr id="216" name="正方形/長方形 215"/>
            <p:cNvSpPr/>
            <p:nvPr/>
          </p:nvSpPr>
          <p:spPr>
            <a:xfrm>
              <a:off x="7261764" y="5328828"/>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0</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217" name="正方形/長方形 216"/>
            <p:cNvSpPr/>
            <p:nvPr/>
          </p:nvSpPr>
          <p:spPr>
            <a:xfrm>
              <a:off x="7261764" y="5586600"/>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1</a:t>
              </a:r>
            </a:p>
          </p:txBody>
        </p:sp>
      </p:grpSp>
      <p:grpSp>
        <p:nvGrpSpPr>
          <p:cNvPr id="218" name="図形グループ 217"/>
          <p:cNvGrpSpPr/>
          <p:nvPr/>
        </p:nvGrpSpPr>
        <p:grpSpPr>
          <a:xfrm>
            <a:off x="7024541" y="5459895"/>
            <a:ext cx="257721" cy="515493"/>
            <a:chOff x="7261764" y="5328828"/>
            <a:chExt cx="257721" cy="515493"/>
          </a:xfrm>
        </p:grpSpPr>
        <p:sp>
          <p:nvSpPr>
            <p:cNvPr id="219" name="正方形/長方形 218"/>
            <p:cNvSpPr/>
            <p:nvPr/>
          </p:nvSpPr>
          <p:spPr>
            <a:xfrm>
              <a:off x="7261764" y="5328828"/>
              <a:ext cx="257721" cy="257721"/>
            </a:xfrm>
            <a:prstGeom prst="rect">
              <a:avLst/>
            </a:prstGeom>
            <a:solidFill>
              <a:schemeClr val="bg1"/>
            </a:solidFill>
            <a:ln w="28575" cmpd="sng">
              <a:solidFill>
                <a:schemeClr val="accent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0</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220" name="正方形/長方形 219"/>
            <p:cNvSpPr/>
            <p:nvPr/>
          </p:nvSpPr>
          <p:spPr>
            <a:xfrm>
              <a:off x="7261764" y="5586600"/>
              <a:ext cx="257721" cy="257721"/>
            </a:xfrm>
            <a:prstGeom prst="rect">
              <a:avLst/>
            </a:prstGeom>
            <a:solidFill>
              <a:schemeClr val="bg1"/>
            </a:solidFill>
            <a:ln w="28575" cmpd="sng">
              <a:solidFill>
                <a:schemeClr val="accent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1</a:t>
              </a:r>
            </a:p>
          </p:txBody>
        </p:sp>
      </p:grpSp>
      <p:pic>
        <p:nvPicPr>
          <p:cNvPr id="239" name="図 238"/>
          <p:cNvPicPr>
            <a:picLocks noChangeAspect="1"/>
          </p:cNvPicPr>
          <p:nvPr/>
        </p:nvPicPr>
        <p:blipFill>
          <a:blip r:embed="rId3"/>
          <a:stretch>
            <a:fillRect/>
          </a:stretch>
        </p:blipFill>
        <p:spPr>
          <a:xfrm>
            <a:off x="5967390" y="6042742"/>
            <a:ext cx="280866" cy="434129"/>
          </a:xfrm>
          <a:prstGeom prst="rect">
            <a:avLst/>
          </a:prstGeom>
        </p:spPr>
      </p:pic>
      <p:pic>
        <p:nvPicPr>
          <p:cNvPr id="240" name="図 239"/>
          <p:cNvPicPr>
            <a:picLocks noChangeAspect="1"/>
          </p:cNvPicPr>
          <p:nvPr/>
        </p:nvPicPr>
        <p:blipFill>
          <a:blip r:embed="rId3"/>
          <a:stretch>
            <a:fillRect/>
          </a:stretch>
        </p:blipFill>
        <p:spPr>
          <a:xfrm>
            <a:off x="6299500" y="6042742"/>
            <a:ext cx="280866" cy="434129"/>
          </a:xfrm>
          <a:prstGeom prst="rect">
            <a:avLst/>
          </a:prstGeom>
        </p:spPr>
      </p:pic>
      <p:pic>
        <p:nvPicPr>
          <p:cNvPr id="241" name="図 240"/>
          <p:cNvPicPr>
            <a:picLocks noChangeAspect="1"/>
          </p:cNvPicPr>
          <p:nvPr/>
        </p:nvPicPr>
        <p:blipFill>
          <a:blip r:embed="rId3"/>
          <a:stretch>
            <a:fillRect/>
          </a:stretch>
        </p:blipFill>
        <p:spPr>
          <a:xfrm>
            <a:off x="6650527" y="6042742"/>
            <a:ext cx="280866" cy="434129"/>
          </a:xfrm>
          <a:prstGeom prst="rect">
            <a:avLst/>
          </a:prstGeom>
        </p:spPr>
      </p:pic>
      <p:pic>
        <p:nvPicPr>
          <p:cNvPr id="242" name="図 241"/>
          <p:cNvPicPr>
            <a:picLocks noChangeAspect="1"/>
          </p:cNvPicPr>
          <p:nvPr/>
        </p:nvPicPr>
        <p:blipFill>
          <a:blip r:embed="rId3"/>
          <a:stretch>
            <a:fillRect/>
          </a:stretch>
        </p:blipFill>
        <p:spPr>
          <a:xfrm>
            <a:off x="6982637" y="6042742"/>
            <a:ext cx="280866" cy="434129"/>
          </a:xfrm>
          <a:prstGeom prst="rect">
            <a:avLst/>
          </a:prstGeom>
        </p:spPr>
      </p:pic>
      <p:grpSp>
        <p:nvGrpSpPr>
          <p:cNvPr id="259" name="図形グループ 258"/>
          <p:cNvGrpSpPr/>
          <p:nvPr/>
        </p:nvGrpSpPr>
        <p:grpSpPr>
          <a:xfrm>
            <a:off x="7772147" y="4510977"/>
            <a:ext cx="1279196" cy="1484303"/>
            <a:chOff x="8591815" y="4277941"/>
            <a:chExt cx="1279196" cy="1484303"/>
          </a:xfrm>
        </p:grpSpPr>
        <p:sp>
          <p:nvSpPr>
            <p:cNvPr id="200" name="テキスト ボックス 199"/>
            <p:cNvSpPr txBox="1"/>
            <p:nvPr/>
          </p:nvSpPr>
          <p:spPr>
            <a:xfrm>
              <a:off x="8758550" y="4277941"/>
              <a:ext cx="924355" cy="338554"/>
            </a:xfrm>
            <a:prstGeom prst="rect">
              <a:avLst/>
            </a:prstGeom>
            <a:noFill/>
          </p:spPr>
          <p:txBody>
            <a:bodyPr wrap="none" rtlCol="0">
              <a:spAutoFit/>
            </a:bodyPr>
            <a:lstStyle/>
            <a:p>
              <a:r>
                <a:rPr kumimoji="1" lang="en-US" altLang="ja-JP" sz="1600" u="heavy" dirty="0" smtClean="0">
                  <a:uFill>
                    <a:solidFill>
                      <a:schemeClr val="tx2"/>
                    </a:solidFill>
                  </a:uFill>
                  <a:latin typeface="ヒラギノ角ゴ ProN W3"/>
                  <a:ea typeface="ヒラギノ角ゴ ProN W3"/>
                  <a:cs typeface="ヒラギノ角ゴ ProN W3"/>
                </a:rPr>
                <a:t>GPGPU</a:t>
              </a:r>
              <a:endParaRPr kumimoji="1" lang="ja-JP" altLang="en-US" sz="1600" u="heavy" dirty="0" smtClean="0">
                <a:uFill>
                  <a:solidFill>
                    <a:schemeClr val="tx2"/>
                  </a:solidFill>
                </a:uFill>
                <a:latin typeface="ヒラギノ角ゴ ProN W3"/>
                <a:ea typeface="ヒラギノ角ゴ ProN W3"/>
                <a:cs typeface="ヒラギノ角ゴ ProN W3"/>
              </a:endParaRPr>
            </a:p>
          </p:txBody>
        </p:sp>
        <p:grpSp>
          <p:nvGrpSpPr>
            <p:cNvPr id="255" name="図形グループ 254"/>
            <p:cNvGrpSpPr/>
            <p:nvPr/>
          </p:nvGrpSpPr>
          <p:grpSpPr>
            <a:xfrm>
              <a:off x="8644632" y="4682741"/>
              <a:ext cx="521715" cy="515493"/>
              <a:chOff x="8740842" y="4682741"/>
              <a:chExt cx="521715" cy="515493"/>
            </a:xfrm>
          </p:grpSpPr>
          <p:sp>
            <p:nvSpPr>
              <p:cNvPr id="244" name="正方形/長方形 243"/>
              <p:cNvSpPr/>
              <p:nvPr/>
            </p:nvSpPr>
            <p:spPr>
              <a:xfrm>
                <a:off x="8740842" y="4682741"/>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0</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245" name="正方形/長方形 244"/>
              <p:cNvSpPr/>
              <p:nvPr/>
            </p:nvSpPr>
            <p:spPr>
              <a:xfrm>
                <a:off x="9004836" y="4682741"/>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1</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248" name="正方形/長方形 247"/>
              <p:cNvSpPr/>
              <p:nvPr/>
            </p:nvSpPr>
            <p:spPr>
              <a:xfrm>
                <a:off x="8740842" y="4940513"/>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2</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249" name="正方形/長方形 248"/>
              <p:cNvSpPr/>
              <p:nvPr/>
            </p:nvSpPr>
            <p:spPr>
              <a:xfrm>
                <a:off x="9004836" y="4940513"/>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3</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grpSp>
        <p:grpSp>
          <p:nvGrpSpPr>
            <p:cNvPr id="254" name="図形グループ 253"/>
            <p:cNvGrpSpPr/>
            <p:nvPr/>
          </p:nvGrpSpPr>
          <p:grpSpPr>
            <a:xfrm>
              <a:off x="9268832" y="4682741"/>
              <a:ext cx="521716" cy="515493"/>
              <a:chOff x="9268832" y="4682741"/>
              <a:chExt cx="521716" cy="515493"/>
            </a:xfrm>
          </p:grpSpPr>
          <p:sp>
            <p:nvSpPr>
              <p:cNvPr id="246" name="正方形/長方形 245"/>
              <p:cNvSpPr/>
              <p:nvPr/>
            </p:nvSpPr>
            <p:spPr>
              <a:xfrm>
                <a:off x="9268832" y="4682741"/>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0</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247" name="正方形/長方形 246"/>
              <p:cNvSpPr/>
              <p:nvPr/>
            </p:nvSpPr>
            <p:spPr>
              <a:xfrm>
                <a:off x="9532827" y="4682741"/>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1</a:t>
                </a:r>
              </a:p>
            </p:txBody>
          </p:sp>
          <p:sp>
            <p:nvSpPr>
              <p:cNvPr id="250" name="正方形/長方形 249"/>
              <p:cNvSpPr/>
              <p:nvPr/>
            </p:nvSpPr>
            <p:spPr>
              <a:xfrm>
                <a:off x="9268832" y="4940513"/>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2</a:t>
                </a:r>
                <a:endParaRPr kumimoji="1" lang="ja-JP" altLang="en-US" sz="12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251" name="正方形/長方形 250"/>
              <p:cNvSpPr/>
              <p:nvPr/>
            </p:nvSpPr>
            <p:spPr>
              <a:xfrm>
                <a:off x="9532827" y="4940513"/>
                <a:ext cx="257721" cy="257721"/>
              </a:xfrm>
              <a:prstGeom prst="rect">
                <a:avLst/>
              </a:prstGeom>
              <a:solidFill>
                <a:schemeClr val="bg1"/>
              </a:solidFill>
              <a:ln w="28575" cmpd="sng">
                <a:solidFill>
                  <a:srgbClr val="75808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en-US" altLang="ja-JP" sz="1200" dirty="0" smtClean="0">
                    <a:solidFill>
                      <a:srgbClr val="000000"/>
                    </a:solidFill>
                    <a:uFill>
                      <a:solidFill>
                        <a:srgbClr val="000090"/>
                      </a:solidFill>
                    </a:uFill>
                    <a:latin typeface="ヒラギノ角ゴ ProN W3"/>
                    <a:ea typeface="ヒラギノ角ゴ ProN W3"/>
                    <a:cs typeface="ヒラギノ角ゴ ProN W3"/>
                  </a:rPr>
                  <a:t>3</a:t>
                </a:r>
              </a:p>
            </p:txBody>
          </p:sp>
        </p:grpSp>
        <p:pic>
          <p:nvPicPr>
            <p:cNvPr id="256" name="図 255"/>
            <p:cNvPicPr>
              <a:picLocks noChangeAspect="1"/>
            </p:cNvPicPr>
            <p:nvPr/>
          </p:nvPicPr>
          <p:blipFill>
            <a:blip r:embed="rId4"/>
            <a:stretch>
              <a:fillRect/>
            </a:stretch>
          </p:blipFill>
          <p:spPr>
            <a:xfrm>
              <a:off x="8591815" y="5335153"/>
              <a:ext cx="575896" cy="380723"/>
            </a:xfrm>
            <a:prstGeom prst="rect">
              <a:avLst/>
            </a:prstGeom>
          </p:spPr>
        </p:pic>
        <p:pic>
          <p:nvPicPr>
            <p:cNvPr id="257" name="図 256"/>
            <p:cNvPicPr>
              <a:picLocks noChangeAspect="1"/>
            </p:cNvPicPr>
            <p:nvPr/>
          </p:nvPicPr>
          <p:blipFill>
            <a:blip r:embed="rId5"/>
            <a:stretch>
              <a:fillRect/>
            </a:stretch>
          </p:blipFill>
          <p:spPr>
            <a:xfrm>
              <a:off x="9194642" y="5288786"/>
              <a:ext cx="676369" cy="473458"/>
            </a:xfrm>
            <a:prstGeom prst="rect">
              <a:avLst/>
            </a:prstGeom>
          </p:spPr>
        </p:pic>
      </p:grpSp>
      <p:sp>
        <p:nvSpPr>
          <p:cNvPr id="261" name="円弧 260"/>
          <p:cNvSpPr/>
          <p:nvPr/>
        </p:nvSpPr>
        <p:spPr>
          <a:xfrm>
            <a:off x="5109786" y="2876560"/>
            <a:ext cx="2415118" cy="1102973"/>
          </a:xfrm>
          <a:prstGeom prst="arc">
            <a:avLst>
              <a:gd name="adj1" fmla="val 776219"/>
              <a:gd name="adj2" fmla="val 4552273"/>
            </a:avLst>
          </a:prstGeom>
          <a:ln>
            <a:solidFill>
              <a:schemeClr val="tx2"/>
            </a:solidFill>
            <a:prstDash val="dash"/>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262" name="円弧 261"/>
          <p:cNvSpPr/>
          <p:nvPr/>
        </p:nvSpPr>
        <p:spPr>
          <a:xfrm>
            <a:off x="4483376" y="1520256"/>
            <a:ext cx="3048927" cy="4012327"/>
          </a:xfrm>
          <a:prstGeom prst="arc">
            <a:avLst>
              <a:gd name="adj1" fmla="val 233020"/>
              <a:gd name="adj2" fmla="val 3316196"/>
            </a:avLst>
          </a:prstGeom>
          <a:ln>
            <a:solidFill>
              <a:schemeClr val="tx2"/>
            </a:solidFill>
            <a:prstDash val="dash"/>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263" name="円弧 262"/>
          <p:cNvSpPr/>
          <p:nvPr/>
        </p:nvSpPr>
        <p:spPr>
          <a:xfrm>
            <a:off x="6275160" y="3611738"/>
            <a:ext cx="2259693" cy="1304039"/>
          </a:xfrm>
          <a:prstGeom prst="arc">
            <a:avLst>
              <a:gd name="adj1" fmla="val 17432236"/>
              <a:gd name="adj2" fmla="val 710194"/>
            </a:avLst>
          </a:prstGeom>
          <a:ln>
            <a:solidFill>
              <a:schemeClr val="tx2"/>
            </a:solidFill>
            <a:prstDash val="dash"/>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422712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例：グラムシュミットの正規直交化法</a:t>
            </a:r>
            <a:r>
              <a:rPr lang="en-US" altLang="ja-JP" sz="3200" dirty="0"/>
              <a:t> </a:t>
            </a:r>
            <a:r>
              <a:rPr lang="en-US" altLang="ja-JP" sz="3200" dirty="0" smtClean="0"/>
              <a:t>@ RSDFT</a:t>
            </a:r>
            <a:endParaRPr kumimoji="1" lang="ja-JP" altLang="en-US" sz="3200" dirty="0"/>
          </a:p>
        </p:txBody>
      </p:sp>
      <p:sp>
        <p:nvSpPr>
          <p:cNvPr id="3" name="コンテンツ プレースホルダー 2"/>
          <p:cNvSpPr>
            <a:spLocks noGrp="1"/>
          </p:cNvSpPr>
          <p:nvPr>
            <p:ph idx="1"/>
          </p:nvPr>
        </p:nvSpPr>
        <p:spPr/>
        <p:txBody>
          <a:bodyPr/>
          <a:lstStyle/>
          <a:p>
            <a:r>
              <a:rPr lang="en-US" altLang="ja-JP" sz="2400" dirty="0"/>
              <a:t>RSDFT </a:t>
            </a:r>
            <a:r>
              <a:rPr lang="en-US" altLang="ja-JP" sz="2400" dirty="0" smtClean="0"/>
              <a:t>[</a:t>
            </a:r>
            <a:r>
              <a:rPr lang="ja-JP" altLang="en-US" sz="2400" dirty="0" smtClean="0"/>
              <a:t>岩田先生</a:t>
            </a:r>
            <a:r>
              <a:rPr lang="en-US" altLang="ja-JP" sz="2400" dirty="0" smtClean="0"/>
              <a:t> @ </a:t>
            </a:r>
            <a:r>
              <a:rPr lang="ja-JP" altLang="en-US" sz="2400" dirty="0" smtClean="0"/>
              <a:t>東京大学</a:t>
            </a:r>
            <a:r>
              <a:rPr lang="en-US" altLang="ja-JP" sz="2400" dirty="0" smtClean="0"/>
              <a:t>]</a:t>
            </a:r>
            <a:endParaRPr lang="en-US" altLang="ja-JP" sz="2400" dirty="0"/>
          </a:p>
          <a:p>
            <a:pPr lvl="1"/>
            <a:r>
              <a:rPr lang="ja-JP" altLang="en-US" sz="2000" dirty="0" smtClean="0">
                <a:solidFill>
                  <a:srgbClr val="000000"/>
                </a:solidFill>
              </a:rPr>
              <a:t>物理シミュレーションソフトウェア</a:t>
            </a:r>
            <a:endParaRPr lang="en-US" altLang="ja-JP" sz="2000" dirty="0">
              <a:solidFill>
                <a:srgbClr val="000000"/>
              </a:solidFill>
            </a:endParaRPr>
          </a:p>
          <a:p>
            <a:pPr lvl="1"/>
            <a:r>
              <a:rPr lang="en-US" altLang="ja-JP" sz="2000" dirty="0" smtClean="0">
                <a:solidFill>
                  <a:srgbClr val="000000"/>
                </a:solidFill>
              </a:rPr>
              <a:t>2011</a:t>
            </a:r>
            <a:r>
              <a:rPr lang="ja-JP" altLang="en-US" sz="2000" dirty="0" smtClean="0">
                <a:solidFill>
                  <a:srgbClr val="000000"/>
                </a:solidFill>
              </a:rPr>
              <a:t>ゴードンベル賞受賞</a:t>
            </a:r>
            <a:endParaRPr lang="en-US" altLang="ja-JP" dirty="0"/>
          </a:p>
          <a:p>
            <a:endParaRPr lang="en-US" altLang="ja-JP" sz="2400" dirty="0" smtClean="0"/>
          </a:p>
          <a:p>
            <a:endParaRPr lang="en-US" altLang="ja-JP" sz="2400" dirty="0" smtClean="0"/>
          </a:p>
          <a:p>
            <a:endParaRPr lang="en-US" altLang="ja-JP" sz="2400" dirty="0"/>
          </a:p>
          <a:p>
            <a:r>
              <a:rPr lang="ja-JP" altLang="en-US" sz="2400" dirty="0" smtClean="0"/>
              <a:t>計算の分割によって高速化を実現</a:t>
            </a:r>
            <a:endParaRPr kumimoji="1" lang="en-US" altLang="ja-JP" sz="2400" dirty="0" smtClean="0"/>
          </a:p>
          <a:p>
            <a:pPr lvl="1"/>
            <a:r>
              <a:rPr lang="ja-JP" altLang="en-US" sz="2000" dirty="0" smtClean="0">
                <a:solidFill>
                  <a:srgbClr val="000000"/>
                </a:solidFill>
              </a:rPr>
              <a:t>計算順序を変更し</a:t>
            </a:r>
            <a:r>
              <a:rPr lang="en-US" altLang="ja-JP" sz="2000" dirty="0" smtClean="0">
                <a:solidFill>
                  <a:srgbClr val="000000"/>
                </a:solidFill>
              </a:rPr>
              <a:t>, </a:t>
            </a:r>
            <a:r>
              <a:rPr lang="ja-JP" altLang="en-US" sz="2000" dirty="0" smtClean="0">
                <a:solidFill>
                  <a:srgbClr val="000000"/>
                </a:solidFill>
              </a:rPr>
              <a:t>一部の計算をより局所性の高い計算に変換</a:t>
            </a:r>
            <a:endParaRPr lang="en-US" altLang="ja-JP" sz="2000" dirty="0" smtClean="0">
              <a:solidFill>
                <a:srgbClr val="000000"/>
              </a:solidFill>
            </a:endParaRPr>
          </a:p>
          <a:p>
            <a:pPr lvl="2"/>
            <a:r>
              <a:rPr lang="ja-JP" altLang="en-US" sz="1800" dirty="0" smtClean="0"/>
              <a:t>行列積（</a:t>
            </a:r>
            <a:r>
              <a:rPr lang="en-US" altLang="ja-JP" sz="1800" dirty="0" err="1"/>
              <a:t>gemm</a:t>
            </a:r>
            <a:r>
              <a:rPr lang="ja-JP" altLang="en-US" sz="1800" dirty="0" smtClean="0"/>
              <a:t>）</a:t>
            </a:r>
            <a:endParaRPr lang="en-US" altLang="ja-JP" sz="1800" dirty="0" smtClean="0"/>
          </a:p>
          <a:p>
            <a:pPr lvl="2"/>
            <a:r>
              <a:rPr lang="ja-JP" altLang="en-US" sz="1800" dirty="0" smtClean="0"/>
              <a:t>行列ベクトル積（</a:t>
            </a:r>
            <a:r>
              <a:rPr lang="en-US" altLang="ja-JP" sz="1800" dirty="0" err="1" smtClean="0"/>
              <a:t>gemv</a:t>
            </a:r>
            <a:r>
              <a:rPr lang="ja-JP" altLang="en-US" sz="1800" dirty="0" smtClean="0"/>
              <a:t>）</a:t>
            </a:r>
            <a:endParaRPr lang="en-US" altLang="ja-JP" sz="1800" dirty="0" smtClean="0"/>
          </a:p>
          <a:p>
            <a:pPr lvl="1"/>
            <a:r>
              <a:rPr lang="en-US" altLang="ja-JP" sz="2000" dirty="0" smtClean="0">
                <a:solidFill>
                  <a:srgbClr val="000000"/>
                </a:solidFill>
              </a:rPr>
              <a:t>MPI </a:t>
            </a:r>
            <a:r>
              <a:rPr lang="ja-JP" altLang="en-US" sz="2000" dirty="0" smtClean="0">
                <a:solidFill>
                  <a:srgbClr val="000000"/>
                </a:solidFill>
              </a:rPr>
              <a:t>を利用した並列分散実行</a:t>
            </a:r>
            <a:endParaRPr lang="en-US" altLang="ja-JP" sz="2000"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BA9B540C-44DA-4F69-89C9-7C84606640D3}" type="slidenum">
              <a:rPr lang="en-US" smtClean="0"/>
              <a:pPr/>
              <a:t>4</a:t>
            </a:fld>
            <a:endParaRPr lang="en-US" dirty="0"/>
          </a:p>
        </p:txBody>
      </p:sp>
      <p:sp>
        <p:nvSpPr>
          <p:cNvPr id="6" name="フッター プレースホルダー 5"/>
          <p:cNvSpPr>
            <a:spLocks noGrp="1"/>
          </p:cNvSpPr>
          <p:nvPr>
            <p:ph type="ftr" sz="quarter" idx="11"/>
          </p:nvPr>
        </p:nvSpPr>
        <p:spPr/>
        <p:txBody>
          <a:bodyPr/>
          <a:lstStyle/>
          <a:p>
            <a:r>
              <a:rPr kumimoji="0" lang="en-US" smtClean="0"/>
              <a:t>Shumpei Hozumi</a:t>
            </a:r>
            <a:endParaRPr kumimoji="0" lang="en-US" dirty="0"/>
          </a:p>
        </p:txBody>
      </p:sp>
      <p:pic>
        <p:nvPicPr>
          <p:cNvPr id="8" name="図 7"/>
          <p:cNvPicPr>
            <a:picLocks noChangeAspect="1"/>
          </p:cNvPicPr>
          <p:nvPr/>
        </p:nvPicPr>
        <p:blipFill>
          <a:blip r:embed="rId4"/>
          <a:stretch>
            <a:fillRect/>
          </a:stretch>
        </p:blipFill>
        <p:spPr>
          <a:xfrm>
            <a:off x="7939751" y="4999326"/>
            <a:ext cx="1517465" cy="1530547"/>
          </a:xfrm>
          <a:prstGeom prst="rect">
            <a:avLst/>
          </a:prstGeom>
        </p:spPr>
      </p:pic>
      <p:graphicFrame>
        <p:nvGraphicFramePr>
          <p:cNvPr id="12" name="オブジェクト 2"/>
          <p:cNvGraphicFramePr>
            <a:graphicFrameLocks noChangeAspect="1"/>
          </p:cNvGraphicFramePr>
          <p:nvPr>
            <p:extLst>
              <p:ext uri="{D42A27DB-BD31-4B8C-83A1-F6EECF244321}">
                <p14:modId xmlns:p14="http://schemas.microsoft.com/office/powerpoint/2010/main" val="2501370775"/>
              </p:ext>
            </p:extLst>
          </p:nvPr>
        </p:nvGraphicFramePr>
        <p:xfrm>
          <a:off x="1734009" y="2774695"/>
          <a:ext cx="5873750" cy="914400"/>
        </p:xfrm>
        <a:graphic>
          <a:graphicData uri="http://schemas.openxmlformats.org/presentationml/2006/ole">
            <mc:AlternateContent xmlns:mc="http://schemas.openxmlformats.org/markup-compatibility/2006">
              <mc:Choice xmlns:v="urn:schemas-microsoft-com:vml" Requires="v">
                <p:oleObj spid="_x0000_s1717" name="数式" r:id="rId5" imgW="3263900" imgH="508000" progId="Equation.3">
                  <p:embed/>
                </p:oleObj>
              </mc:Choice>
              <mc:Fallback>
                <p:oleObj name="数式" r:id="rId5" imgW="3263900" imgH="508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34009" y="2774695"/>
                        <a:ext cx="5873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4" name="図 23"/>
          <p:cNvPicPr>
            <a:picLocks noChangeAspect="1"/>
          </p:cNvPicPr>
          <p:nvPr/>
        </p:nvPicPr>
        <p:blipFill>
          <a:blip r:embed="rId7"/>
          <a:stretch>
            <a:fillRect/>
          </a:stretch>
        </p:blipFill>
        <p:spPr>
          <a:xfrm>
            <a:off x="7802614" y="1336758"/>
            <a:ext cx="1789296" cy="1789296"/>
          </a:xfrm>
          <a:prstGeom prst="rect">
            <a:avLst/>
          </a:prstGeom>
        </p:spPr>
      </p:pic>
    </p:spTree>
    <p:extLst>
      <p:ext uri="{BB962C8B-B14F-4D97-AF65-F5344CB8AC3E}">
        <p14:creationId xmlns:p14="http://schemas.microsoft.com/office/powerpoint/2010/main" val="11391252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グラムシュミットの正規直交化法（</a:t>
            </a:r>
            <a:r>
              <a:rPr kumimoji="1" lang="en-US" altLang="ja-JP" sz="3200" dirty="0" smtClean="0"/>
              <a:t>GS</a:t>
            </a:r>
            <a:r>
              <a:rPr kumimoji="1" lang="ja-JP" altLang="en-US" sz="3200" dirty="0" smtClean="0"/>
              <a:t>法）</a:t>
            </a:r>
            <a:endParaRPr kumimoji="1" lang="ja-JP" altLang="en-US" sz="3200" dirty="0"/>
          </a:p>
        </p:txBody>
      </p:sp>
      <p:sp>
        <p:nvSpPr>
          <p:cNvPr id="3" name="コンテンツ プレースホルダー 2"/>
          <p:cNvSpPr>
            <a:spLocks noGrp="1"/>
          </p:cNvSpPr>
          <p:nvPr>
            <p:ph idx="1"/>
          </p:nvPr>
        </p:nvSpPr>
        <p:spPr/>
        <p:txBody>
          <a:bodyPr/>
          <a:lstStyle/>
          <a:p>
            <a:r>
              <a:rPr lang="ja-JP" altLang="en-US" sz="2100" dirty="0" smtClean="0"/>
              <a:t>線形独立なベクトルの組（</a:t>
            </a:r>
            <a:r>
              <a:rPr lang="en-US" altLang="ja-JP" sz="2100" dirty="0" smtClean="0"/>
              <a:t>A</a:t>
            </a:r>
            <a:r>
              <a:rPr lang="ja-JP" altLang="en-US" sz="2100" dirty="0" smtClean="0"/>
              <a:t>）から正規直交系（</a:t>
            </a:r>
            <a:r>
              <a:rPr lang="en-US" altLang="ja-JP" sz="2100" dirty="0" smtClean="0"/>
              <a:t>Q</a:t>
            </a:r>
            <a:r>
              <a:rPr lang="ja-JP" altLang="en-US" sz="2100" dirty="0" smtClean="0"/>
              <a:t>）を作るアルゴリズム</a:t>
            </a:r>
            <a:r>
              <a:rPr lang="en-US" altLang="ja-JP" sz="2100" dirty="0" smtClean="0"/>
              <a:t> </a:t>
            </a:r>
            <a:endParaRPr lang="en-US" altLang="ja-JP" sz="2100" dirty="0"/>
          </a:p>
          <a:p>
            <a:pPr lvl="1"/>
            <a:r>
              <a:rPr lang="ja-JP" altLang="en-US" sz="2000" b="1" dirty="0" smtClean="0">
                <a:solidFill>
                  <a:schemeClr val="tx2"/>
                </a:solidFill>
              </a:rPr>
              <a:t>カーネル計算</a:t>
            </a:r>
            <a:r>
              <a:rPr lang="ja-JP" altLang="en-US" sz="2000" dirty="0" smtClean="0"/>
              <a:t>（中心となる計算）が</a:t>
            </a:r>
            <a:endParaRPr lang="en-US" altLang="ja-JP" sz="2000" dirty="0" smtClean="0"/>
          </a:p>
          <a:p>
            <a:pPr lvl="1"/>
            <a:r>
              <a:rPr lang="ja-JP" altLang="en-US" sz="2000" b="1" dirty="0" smtClean="0">
                <a:solidFill>
                  <a:schemeClr val="tx2"/>
                </a:solidFill>
              </a:rPr>
              <a:t>計算空間</a:t>
            </a:r>
            <a:r>
              <a:rPr lang="en-US" altLang="ja-JP" sz="2000" dirty="0" smtClean="0"/>
              <a:t> (</a:t>
            </a:r>
            <a:r>
              <a:rPr lang="ja-JP" altLang="en-US" sz="2000" dirty="0" smtClean="0"/>
              <a:t>パラメータ</a:t>
            </a:r>
            <a:r>
              <a:rPr lang="en-US" altLang="ja-JP" sz="2000" dirty="0" smtClean="0"/>
              <a:t> </a:t>
            </a:r>
            <a:r>
              <a:rPr lang="en-US" altLang="ja-JP" sz="2000" dirty="0" err="1">
                <a:solidFill>
                  <a:schemeClr val="tx2"/>
                </a:solidFill>
              </a:rPr>
              <a:t>i</a:t>
            </a:r>
            <a:r>
              <a:rPr lang="en-US" altLang="ja-JP" sz="2000" dirty="0">
                <a:solidFill>
                  <a:schemeClr val="tx2"/>
                </a:solidFill>
              </a:rPr>
              <a:t>, j, </a:t>
            </a:r>
            <a:r>
              <a:rPr lang="en-US" altLang="ja-JP" sz="2000" dirty="0" smtClean="0">
                <a:solidFill>
                  <a:schemeClr val="tx2"/>
                </a:solidFill>
              </a:rPr>
              <a:t>k </a:t>
            </a:r>
            <a:r>
              <a:rPr lang="ja-JP" altLang="en-US" sz="2000" dirty="0" smtClean="0">
                <a:solidFill>
                  <a:srgbClr val="000000"/>
                </a:solidFill>
              </a:rPr>
              <a:t>が作る空間</a:t>
            </a:r>
            <a:r>
              <a:rPr lang="en-US" altLang="ja-JP" sz="2000" dirty="0" smtClean="0"/>
              <a:t>) </a:t>
            </a:r>
            <a:r>
              <a:rPr lang="ja-JP" altLang="en-US" sz="2000" dirty="0" smtClean="0"/>
              <a:t>を巡回</a:t>
            </a:r>
            <a:endParaRPr lang="en-US" altLang="ja-JP" sz="2000" dirty="0" smtClean="0"/>
          </a:p>
          <a:p>
            <a:pPr marL="144000" lvl="1" indent="0">
              <a:buNone/>
            </a:pPr>
            <a:endParaRPr lang="en-US" altLang="ja-JP" dirty="0"/>
          </a:p>
          <a:p>
            <a:endParaRPr lang="en-US" altLang="ja-JP" sz="230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BA9B540C-44DA-4F69-89C9-7C84606640D3}" type="slidenum">
              <a:rPr lang="en-US" smtClean="0"/>
              <a:pPr/>
              <a:t>5</a:t>
            </a:fld>
            <a:endParaRPr lang="en-US" dirty="0"/>
          </a:p>
        </p:txBody>
      </p:sp>
      <p:grpSp>
        <p:nvGrpSpPr>
          <p:cNvPr id="25" name="図形グループ 24"/>
          <p:cNvGrpSpPr/>
          <p:nvPr/>
        </p:nvGrpSpPr>
        <p:grpSpPr>
          <a:xfrm>
            <a:off x="580539" y="2758706"/>
            <a:ext cx="4155125" cy="3155997"/>
            <a:chOff x="741748" y="2806665"/>
            <a:chExt cx="3835500" cy="3155997"/>
          </a:xfrm>
        </p:grpSpPr>
        <p:sp>
          <p:nvSpPr>
            <p:cNvPr id="26" name="正方形/長方形 25"/>
            <p:cNvSpPr/>
            <p:nvPr/>
          </p:nvSpPr>
          <p:spPr>
            <a:xfrm>
              <a:off x="741748" y="3175997"/>
              <a:ext cx="3835500" cy="2786665"/>
            </a:xfrm>
            <a:prstGeom prst="rect">
              <a:avLst/>
            </a:prstGeom>
            <a:solidFill>
              <a:schemeClr val="bg1"/>
            </a:solidFill>
            <a:ln w="19050"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110000"/>
                </a:lnSpc>
              </a:pPr>
              <a:r>
                <a:rPr kumimoji="1" lang="en-US" altLang="ja-JP" sz="1600" dirty="0" smtClean="0">
                  <a:solidFill>
                    <a:srgbClr val="2F5897"/>
                  </a:solidFill>
                  <a:uFill>
                    <a:solidFill>
                      <a:srgbClr val="000090"/>
                    </a:solidFill>
                  </a:uFill>
                  <a:latin typeface="Consolas"/>
                  <a:ea typeface="ヒラギノ丸ゴ ProN W4"/>
                  <a:cs typeface="Consolas"/>
                </a:rPr>
                <a:t>for (</a:t>
              </a:r>
              <a:r>
                <a:rPr kumimoji="1" lang="en-US" altLang="ja-JP" sz="1600" dirty="0" err="1" smtClean="0">
                  <a:solidFill>
                    <a:srgbClr val="2F5897"/>
                  </a:solidFill>
                  <a:uFill>
                    <a:solidFill>
                      <a:srgbClr val="000090"/>
                    </a:solidFill>
                  </a:uFill>
                  <a:latin typeface="Consolas"/>
                  <a:ea typeface="ヒラギノ丸ゴ ProN W4"/>
                  <a:cs typeface="Consolas"/>
                </a:rPr>
                <a:t>i</a:t>
              </a:r>
              <a:r>
                <a:rPr kumimoji="1" lang="en-US" altLang="ja-JP" sz="1600" dirty="0" smtClean="0">
                  <a:solidFill>
                    <a:srgbClr val="2F5897"/>
                  </a:solidFill>
                  <a:uFill>
                    <a:solidFill>
                      <a:srgbClr val="000090"/>
                    </a:solidFill>
                  </a:uFill>
                  <a:latin typeface="Consolas"/>
                  <a:ea typeface="ヒラギノ丸ゴ ProN W4"/>
                  <a:cs typeface="Consolas"/>
                </a:rPr>
                <a:t> = 0</a:t>
              </a:r>
              <a:r>
                <a:rPr kumimoji="1" lang="en-US" altLang="ja-JP" sz="1600" dirty="0">
                  <a:solidFill>
                    <a:srgbClr val="2F5897"/>
                  </a:solidFill>
                  <a:uFill>
                    <a:solidFill>
                      <a:srgbClr val="000090"/>
                    </a:solidFill>
                  </a:uFill>
                  <a:latin typeface="Consolas"/>
                  <a:ea typeface="ヒラギノ丸ゴ ProN W4"/>
                  <a:cs typeface="Consolas"/>
                </a:rPr>
                <a:t>; </a:t>
              </a:r>
              <a:r>
                <a:rPr kumimoji="1" lang="en-US" altLang="ja-JP" sz="1600" dirty="0" err="1" smtClean="0">
                  <a:solidFill>
                    <a:srgbClr val="2F5897"/>
                  </a:solidFill>
                  <a:uFill>
                    <a:solidFill>
                      <a:srgbClr val="000090"/>
                    </a:solidFill>
                  </a:uFill>
                  <a:latin typeface="Consolas"/>
                  <a:ea typeface="ヒラギノ丸ゴ ProN W4"/>
                  <a:cs typeface="Consolas"/>
                </a:rPr>
                <a:t>i</a:t>
              </a:r>
              <a:r>
                <a:rPr kumimoji="1" lang="en-US" altLang="ja-JP" sz="1600" dirty="0" smtClean="0">
                  <a:solidFill>
                    <a:srgbClr val="2F5897"/>
                  </a:solidFill>
                  <a:uFill>
                    <a:solidFill>
                      <a:srgbClr val="000090"/>
                    </a:solidFill>
                  </a:uFill>
                  <a:latin typeface="Consolas"/>
                  <a:ea typeface="ヒラギノ丸ゴ ProN W4"/>
                  <a:cs typeface="Consolas"/>
                </a:rPr>
                <a:t> &lt; N</a:t>
              </a:r>
              <a:r>
                <a:rPr kumimoji="1" lang="en-US" altLang="ja-JP" sz="1600" dirty="0">
                  <a:solidFill>
                    <a:srgbClr val="2F5897"/>
                  </a:solidFill>
                  <a:uFill>
                    <a:solidFill>
                      <a:srgbClr val="000090"/>
                    </a:solidFill>
                  </a:uFill>
                  <a:latin typeface="Consolas"/>
                  <a:ea typeface="ヒラギノ丸ゴ ProN W4"/>
                  <a:cs typeface="Consolas"/>
                </a:rPr>
                <a:t>; </a:t>
              </a:r>
              <a:r>
                <a:rPr kumimoji="1" lang="en-US" altLang="ja-JP" sz="1600" dirty="0" err="1">
                  <a:solidFill>
                    <a:srgbClr val="2F5897"/>
                  </a:solidFill>
                  <a:uFill>
                    <a:solidFill>
                      <a:srgbClr val="000090"/>
                    </a:solidFill>
                  </a:uFill>
                  <a:latin typeface="Consolas"/>
                  <a:ea typeface="ヒラギノ丸ゴ ProN W4"/>
                  <a:cs typeface="Consolas"/>
                </a:rPr>
                <a:t>i</a:t>
              </a:r>
              <a:r>
                <a:rPr kumimoji="1" lang="en-US" altLang="ja-JP" sz="1600" dirty="0">
                  <a:solidFill>
                    <a:srgbClr val="2F5897"/>
                  </a:solidFill>
                  <a:uFill>
                    <a:solidFill>
                      <a:srgbClr val="000090"/>
                    </a:solidFill>
                  </a:uFill>
                  <a:latin typeface="Consolas"/>
                  <a:ea typeface="ヒラギノ丸ゴ ProN W4"/>
                  <a:cs typeface="Consolas"/>
                </a:rPr>
                <a:t>++)</a:t>
              </a:r>
              <a:r>
                <a:rPr kumimoji="1" lang="en-US" altLang="ja-JP" sz="1600" dirty="0">
                  <a:solidFill>
                    <a:schemeClr val="tx1"/>
                  </a:solidFill>
                  <a:uFill>
                    <a:solidFill>
                      <a:srgbClr val="000090"/>
                    </a:solidFill>
                  </a:uFill>
                  <a:latin typeface="Consolas"/>
                  <a:ea typeface="ヒラギノ丸ゴ ProN W4"/>
                  <a:cs typeface="Consolas"/>
                </a:rPr>
                <a:t> {</a:t>
              </a:r>
            </a:p>
            <a:p>
              <a:pPr>
                <a:lnSpc>
                  <a:spcPct val="110000"/>
                </a:lnSpc>
              </a:pPr>
              <a:r>
                <a:rPr kumimoji="1" lang="en-US" altLang="ja-JP" sz="1600" dirty="0">
                  <a:solidFill>
                    <a:schemeClr val="tx1"/>
                  </a:solidFill>
                  <a:uFill>
                    <a:solidFill>
                      <a:srgbClr val="000090"/>
                    </a:solidFill>
                  </a:uFill>
                  <a:latin typeface="Consolas"/>
                  <a:ea typeface="ヒラギノ丸ゴ ProN W4"/>
                  <a:cs typeface="Consolas"/>
                </a:rPr>
                <a:t> </a:t>
              </a:r>
              <a:r>
                <a:rPr kumimoji="1" lang="en-US" altLang="ja-JP" sz="1600" dirty="0" smtClean="0">
                  <a:solidFill>
                    <a:srgbClr val="2F5897"/>
                  </a:solidFill>
                  <a:uFill>
                    <a:solidFill>
                      <a:srgbClr val="000090"/>
                    </a:solidFill>
                  </a:uFill>
                  <a:latin typeface="Consolas"/>
                  <a:ea typeface="ヒラギノ丸ゴ ProN W4"/>
                  <a:cs typeface="Consolas"/>
                </a:rPr>
                <a:t>for (j = 0</a:t>
              </a:r>
              <a:r>
                <a:rPr kumimoji="1" lang="en-US" altLang="ja-JP" sz="1600" dirty="0">
                  <a:solidFill>
                    <a:srgbClr val="2F5897"/>
                  </a:solidFill>
                  <a:uFill>
                    <a:solidFill>
                      <a:srgbClr val="000090"/>
                    </a:solidFill>
                  </a:uFill>
                  <a:latin typeface="Consolas"/>
                  <a:ea typeface="ヒラギノ丸ゴ ProN W4"/>
                  <a:cs typeface="Consolas"/>
                </a:rPr>
                <a:t>; </a:t>
              </a:r>
              <a:r>
                <a:rPr kumimoji="1" lang="en-US" altLang="ja-JP" sz="1600" dirty="0" smtClean="0">
                  <a:solidFill>
                    <a:srgbClr val="2F5897"/>
                  </a:solidFill>
                  <a:uFill>
                    <a:solidFill>
                      <a:srgbClr val="000090"/>
                    </a:solidFill>
                  </a:uFill>
                  <a:latin typeface="Consolas"/>
                  <a:ea typeface="ヒラギノ丸ゴ ProN W4"/>
                  <a:cs typeface="Consolas"/>
                </a:rPr>
                <a:t>j &lt;= i</a:t>
              </a:r>
              <a:r>
                <a:rPr kumimoji="1" lang="en-US" altLang="ja-JP" sz="1600" dirty="0">
                  <a:solidFill>
                    <a:srgbClr val="2F5897"/>
                  </a:solidFill>
                  <a:uFill>
                    <a:solidFill>
                      <a:srgbClr val="000090"/>
                    </a:solidFill>
                  </a:uFill>
                  <a:latin typeface="Consolas"/>
                  <a:ea typeface="ヒラギノ丸ゴ ProN W4"/>
                  <a:cs typeface="Consolas"/>
                </a:rPr>
                <a:t>-1; j++)</a:t>
              </a:r>
              <a:r>
                <a:rPr kumimoji="1" lang="en-US" altLang="ja-JP" sz="1600" dirty="0">
                  <a:solidFill>
                    <a:schemeClr val="tx1"/>
                  </a:solidFill>
                  <a:uFill>
                    <a:solidFill>
                      <a:srgbClr val="000090"/>
                    </a:solidFill>
                  </a:uFill>
                  <a:latin typeface="Consolas"/>
                  <a:ea typeface="ヒラギノ丸ゴ ProN W4"/>
                  <a:cs typeface="Consolas"/>
                </a:rPr>
                <a:t> {</a:t>
              </a:r>
            </a:p>
            <a:p>
              <a:pPr>
                <a:lnSpc>
                  <a:spcPct val="110000"/>
                </a:lnSpc>
              </a:pPr>
              <a:r>
                <a:rPr kumimoji="1" lang="en-US" altLang="ja-JP" sz="1600" dirty="0">
                  <a:solidFill>
                    <a:schemeClr val="tx1"/>
                  </a:solidFill>
                  <a:uFill>
                    <a:solidFill>
                      <a:srgbClr val="000090"/>
                    </a:solidFill>
                  </a:uFill>
                  <a:latin typeface="Consolas"/>
                  <a:ea typeface="ヒラギノ丸ゴ ProN W4"/>
                  <a:cs typeface="Consolas"/>
                </a:rPr>
                <a:t>  </a:t>
              </a:r>
              <a:r>
                <a:rPr kumimoji="1" lang="en-US" altLang="ja-JP" sz="1600" dirty="0" err="1" smtClean="0">
                  <a:solidFill>
                    <a:schemeClr val="tx1"/>
                  </a:solidFill>
                  <a:uFill>
                    <a:solidFill>
                      <a:srgbClr val="000090"/>
                    </a:solidFill>
                  </a:uFill>
                  <a:latin typeface="Consolas"/>
                  <a:ea typeface="ヒラギノ丸ゴ ProN W4"/>
                  <a:cs typeface="Consolas"/>
                </a:rPr>
                <a:t>ip</a:t>
              </a:r>
              <a:r>
                <a:rPr kumimoji="1" lang="en-US" altLang="ja-JP" sz="1600" dirty="0" smtClean="0">
                  <a:solidFill>
                    <a:schemeClr val="tx1"/>
                  </a:solidFill>
                  <a:uFill>
                    <a:solidFill>
                      <a:srgbClr val="000090"/>
                    </a:solidFill>
                  </a:uFill>
                  <a:latin typeface="Consolas"/>
                  <a:ea typeface="ヒラギノ丸ゴ ProN W4"/>
                  <a:cs typeface="Consolas"/>
                </a:rPr>
                <a:t> = 0;</a:t>
              </a:r>
              <a:endParaRPr kumimoji="1" lang="en-US" altLang="ja-JP" sz="1600" dirty="0">
                <a:solidFill>
                  <a:schemeClr val="tx1"/>
                </a:solidFill>
                <a:uFill>
                  <a:solidFill>
                    <a:srgbClr val="000090"/>
                  </a:solidFill>
                </a:uFill>
                <a:latin typeface="Consolas"/>
                <a:ea typeface="ヒラギノ丸ゴ ProN W4"/>
                <a:cs typeface="Consolas"/>
              </a:endParaRPr>
            </a:p>
            <a:p>
              <a:pPr>
                <a:lnSpc>
                  <a:spcPct val="110000"/>
                </a:lnSpc>
              </a:pPr>
              <a:r>
                <a:rPr kumimoji="1" lang="en-US" altLang="ja-JP" sz="1600" dirty="0">
                  <a:solidFill>
                    <a:schemeClr val="tx1"/>
                  </a:solidFill>
                  <a:uFill>
                    <a:solidFill>
                      <a:srgbClr val="000090"/>
                    </a:solidFill>
                  </a:uFill>
                  <a:latin typeface="Consolas"/>
                  <a:ea typeface="ヒラギノ丸ゴ ProN W4"/>
                  <a:cs typeface="Consolas"/>
                </a:rPr>
                <a:t>  </a:t>
              </a:r>
              <a:r>
                <a:rPr kumimoji="1" lang="en-US" altLang="ja-JP" sz="1600" dirty="0" smtClean="0">
                  <a:solidFill>
                    <a:schemeClr val="tx1"/>
                  </a:solidFill>
                  <a:uFill>
                    <a:solidFill>
                      <a:srgbClr val="000090"/>
                    </a:solidFill>
                  </a:uFill>
                  <a:latin typeface="Consolas"/>
                  <a:ea typeface="ヒラギノ丸ゴ ProN W4"/>
                  <a:cs typeface="Consolas"/>
                </a:rPr>
                <a:t>for (k = 0</a:t>
              </a:r>
              <a:r>
                <a:rPr kumimoji="1" lang="en-US" altLang="ja-JP" sz="1600" dirty="0">
                  <a:solidFill>
                    <a:schemeClr val="tx1"/>
                  </a:solidFill>
                  <a:uFill>
                    <a:solidFill>
                      <a:srgbClr val="000090"/>
                    </a:solidFill>
                  </a:uFill>
                  <a:latin typeface="Consolas"/>
                  <a:ea typeface="ヒラギノ丸ゴ ProN W4"/>
                  <a:cs typeface="Consolas"/>
                </a:rPr>
                <a:t>; </a:t>
              </a:r>
              <a:r>
                <a:rPr kumimoji="1" lang="en-US" altLang="ja-JP" sz="1600" dirty="0" smtClean="0">
                  <a:solidFill>
                    <a:schemeClr val="tx1"/>
                  </a:solidFill>
                  <a:uFill>
                    <a:solidFill>
                      <a:srgbClr val="000090"/>
                    </a:solidFill>
                  </a:uFill>
                  <a:latin typeface="Consolas"/>
                  <a:ea typeface="ヒラギノ丸ゴ ProN W4"/>
                  <a:cs typeface="Consolas"/>
                </a:rPr>
                <a:t>k &lt; M</a:t>
              </a:r>
              <a:r>
                <a:rPr kumimoji="1" lang="en-US" altLang="ja-JP" sz="1600" dirty="0">
                  <a:solidFill>
                    <a:schemeClr val="tx1"/>
                  </a:solidFill>
                  <a:uFill>
                    <a:solidFill>
                      <a:srgbClr val="000090"/>
                    </a:solidFill>
                  </a:uFill>
                  <a:latin typeface="Consolas"/>
                  <a:ea typeface="ヒラギノ丸ゴ ProN W4"/>
                  <a:cs typeface="Consolas"/>
                </a:rPr>
                <a:t>; k++)</a:t>
              </a:r>
            </a:p>
            <a:p>
              <a:pPr>
                <a:lnSpc>
                  <a:spcPct val="110000"/>
                </a:lnSpc>
              </a:pPr>
              <a:r>
                <a:rPr kumimoji="1" lang="en-US" altLang="ja-JP" sz="1600" dirty="0">
                  <a:solidFill>
                    <a:schemeClr val="tx1"/>
                  </a:solidFill>
                  <a:uFill>
                    <a:solidFill>
                      <a:srgbClr val="000090"/>
                    </a:solidFill>
                  </a:uFill>
                  <a:latin typeface="Consolas"/>
                  <a:ea typeface="ヒラギノ丸ゴ ProN W4"/>
                  <a:cs typeface="Consolas"/>
                </a:rPr>
                <a:t> </a:t>
              </a:r>
              <a:r>
                <a:rPr kumimoji="1" lang="en-US" altLang="ja-JP" sz="1600" dirty="0" smtClean="0">
                  <a:solidFill>
                    <a:schemeClr val="tx1"/>
                  </a:solidFill>
                  <a:uFill>
                    <a:solidFill>
                      <a:srgbClr val="000090"/>
                    </a:solidFill>
                  </a:uFill>
                  <a:latin typeface="Consolas"/>
                  <a:ea typeface="ヒラギノ丸ゴ ProN W4"/>
                  <a:cs typeface="Consolas"/>
                </a:rPr>
                <a:t>  </a:t>
              </a:r>
              <a:r>
                <a:rPr kumimoji="1" lang="en-US" altLang="ja-JP" sz="1600" dirty="0" err="1" smtClean="0">
                  <a:solidFill>
                    <a:schemeClr val="tx1"/>
                  </a:solidFill>
                  <a:uFill>
                    <a:solidFill>
                      <a:srgbClr val="000090"/>
                    </a:solidFill>
                  </a:uFill>
                  <a:latin typeface="Consolas"/>
                  <a:ea typeface="ヒラギノ丸ゴ ProN W4"/>
                  <a:cs typeface="Consolas"/>
                </a:rPr>
                <a:t>ip</a:t>
              </a:r>
              <a:r>
                <a:rPr kumimoji="1" lang="en-US" altLang="ja-JP" sz="1600" dirty="0" smtClean="0">
                  <a:solidFill>
                    <a:schemeClr val="tx1"/>
                  </a:solidFill>
                  <a:uFill>
                    <a:solidFill>
                      <a:srgbClr val="000090"/>
                    </a:solidFill>
                  </a:uFill>
                  <a:latin typeface="Consolas"/>
                  <a:ea typeface="ヒラギノ丸ゴ ProN W4"/>
                  <a:cs typeface="Consolas"/>
                </a:rPr>
                <a:t> </a:t>
              </a:r>
              <a:r>
                <a:rPr kumimoji="1" lang="en-US" altLang="ja-JP" sz="1600" dirty="0">
                  <a:solidFill>
                    <a:schemeClr val="tx1"/>
                  </a:solidFill>
                  <a:uFill>
                    <a:solidFill>
                      <a:srgbClr val="000090"/>
                    </a:solidFill>
                  </a:uFill>
                  <a:latin typeface="Consolas"/>
                  <a:ea typeface="ヒラギノ丸ゴ ProN W4"/>
                  <a:cs typeface="Consolas"/>
                </a:rPr>
                <a:t>+= Q[j][k] * A[</a:t>
              </a:r>
              <a:r>
                <a:rPr kumimoji="1" lang="en-US" altLang="ja-JP" sz="1600" dirty="0" err="1">
                  <a:solidFill>
                    <a:schemeClr val="tx1"/>
                  </a:solidFill>
                  <a:uFill>
                    <a:solidFill>
                      <a:srgbClr val="000090"/>
                    </a:solidFill>
                  </a:uFill>
                  <a:latin typeface="Consolas"/>
                  <a:ea typeface="ヒラギノ丸ゴ ProN W4"/>
                  <a:cs typeface="Consolas"/>
                </a:rPr>
                <a:t>i</a:t>
              </a:r>
              <a:r>
                <a:rPr kumimoji="1" lang="en-US" altLang="ja-JP" sz="1600" dirty="0">
                  <a:solidFill>
                    <a:schemeClr val="tx1"/>
                  </a:solidFill>
                  <a:uFill>
                    <a:solidFill>
                      <a:srgbClr val="000090"/>
                    </a:solidFill>
                  </a:uFill>
                  <a:latin typeface="Consolas"/>
                  <a:ea typeface="ヒラギノ丸ゴ ProN W4"/>
                  <a:cs typeface="Consolas"/>
                </a:rPr>
                <a:t>][k</a:t>
              </a:r>
              <a:r>
                <a:rPr kumimoji="1" lang="en-US" altLang="ja-JP" sz="1600" dirty="0" smtClean="0">
                  <a:solidFill>
                    <a:schemeClr val="tx1"/>
                  </a:solidFill>
                  <a:uFill>
                    <a:solidFill>
                      <a:srgbClr val="000090"/>
                    </a:solidFill>
                  </a:uFill>
                  <a:latin typeface="Consolas"/>
                  <a:ea typeface="ヒラギノ丸ゴ ProN W4"/>
                  <a:cs typeface="Consolas"/>
                </a:rPr>
                <a:t>];</a:t>
              </a:r>
              <a:endParaRPr kumimoji="1" lang="en-US" altLang="ja-JP" sz="1600" dirty="0">
                <a:solidFill>
                  <a:schemeClr val="tx1"/>
                </a:solidFill>
                <a:uFill>
                  <a:solidFill>
                    <a:srgbClr val="000090"/>
                  </a:solidFill>
                </a:uFill>
                <a:latin typeface="Consolas"/>
                <a:ea typeface="ヒラギノ丸ゴ ProN W4"/>
                <a:cs typeface="Consolas"/>
              </a:endParaRPr>
            </a:p>
            <a:p>
              <a:pPr>
                <a:lnSpc>
                  <a:spcPct val="110000"/>
                </a:lnSpc>
              </a:pPr>
              <a:r>
                <a:rPr kumimoji="1" lang="en-US" altLang="ja-JP" sz="1600" dirty="0" smtClean="0">
                  <a:solidFill>
                    <a:schemeClr val="tx1"/>
                  </a:solidFill>
                  <a:uFill>
                    <a:solidFill>
                      <a:srgbClr val="000090"/>
                    </a:solidFill>
                  </a:uFill>
                  <a:latin typeface="Consolas"/>
                  <a:ea typeface="ヒラギノ丸ゴ ProN W4"/>
                  <a:cs typeface="Consolas"/>
                </a:rPr>
                <a:t>  </a:t>
              </a:r>
              <a:r>
                <a:rPr kumimoji="1" lang="en-US" altLang="ja-JP" sz="1600" dirty="0" smtClean="0">
                  <a:solidFill>
                    <a:srgbClr val="2F5897"/>
                  </a:solidFill>
                  <a:uFill>
                    <a:solidFill>
                      <a:srgbClr val="000090"/>
                    </a:solidFill>
                  </a:uFill>
                  <a:latin typeface="Consolas"/>
                  <a:ea typeface="ヒラギノ丸ゴ ProN W4"/>
                  <a:cs typeface="Consolas"/>
                </a:rPr>
                <a:t>for (k = 0</a:t>
              </a:r>
              <a:r>
                <a:rPr kumimoji="1" lang="en-US" altLang="ja-JP" sz="1600" dirty="0">
                  <a:solidFill>
                    <a:srgbClr val="2F5897"/>
                  </a:solidFill>
                  <a:uFill>
                    <a:solidFill>
                      <a:srgbClr val="000090"/>
                    </a:solidFill>
                  </a:uFill>
                  <a:latin typeface="Consolas"/>
                  <a:ea typeface="ヒラギノ丸ゴ ProN W4"/>
                  <a:cs typeface="Consolas"/>
                </a:rPr>
                <a:t>; </a:t>
              </a:r>
              <a:r>
                <a:rPr kumimoji="1" lang="en-US" altLang="ja-JP" sz="1600" dirty="0" smtClean="0">
                  <a:solidFill>
                    <a:srgbClr val="2F5897"/>
                  </a:solidFill>
                  <a:uFill>
                    <a:solidFill>
                      <a:srgbClr val="000090"/>
                    </a:solidFill>
                  </a:uFill>
                  <a:latin typeface="Consolas"/>
                  <a:ea typeface="ヒラギノ丸ゴ ProN W4"/>
                  <a:cs typeface="Consolas"/>
                </a:rPr>
                <a:t>k &lt; M</a:t>
              </a:r>
              <a:r>
                <a:rPr kumimoji="1" lang="en-US" altLang="ja-JP" sz="1600" dirty="0">
                  <a:solidFill>
                    <a:srgbClr val="2F5897"/>
                  </a:solidFill>
                  <a:uFill>
                    <a:solidFill>
                      <a:srgbClr val="000090"/>
                    </a:solidFill>
                  </a:uFill>
                  <a:latin typeface="Consolas"/>
                  <a:ea typeface="ヒラギノ丸ゴ ProN W4"/>
                  <a:cs typeface="Consolas"/>
                </a:rPr>
                <a:t>; k++)</a:t>
              </a:r>
            </a:p>
            <a:p>
              <a:pPr>
                <a:lnSpc>
                  <a:spcPct val="110000"/>
                </a:lnSpc>
              </a:pPr>
              <a:r>
                <a:rPr kumimoji="1" lang="en-US" altLang="ja-JP" sz="1600" dirty="0" smtClean="0">
                  <a:solidFill>
                    <a:schemeClr val="tx1"/>
                  </a:solidFill>
                  <a:uFill>
                    <a:solidFill>
                      <a:srgbClr val="000090"/>
                    </a:solidFill>
                  </a:uFill>
                  <a:latin typeface="Consolas"/>
                  <a:ea typeface="ヒラギノ丸ゴ ProN W4"/>
                  <a:cs typeface="Consolas"/>
                </a:rPr>
                <a:t>   </a:t>
              </a:r>
              <a:r>
                <a:rPr kumimoji="1" lang="en-US" altLang="ja-JP" sz="1600" u="heavy" dirty="0" smtClean="0">
                  <a:solidFill>
                    <a:schemeClr val="tx1"/>
                  </a:solidFill>
                  <a:uFill>
                    <a:solidFill>
                      <a:schemeClr val="accent1">
                        <a:lumMod val="75000"/>
                      </a:schemeClr>
                    </a:solidFill>
                  </a:uFill>
                  <a:latin typeface="Consolas"/>
                  <a:ea typeface="ヒラギノ丸ゴ ProN W4"/>
                  <a:cs typeface="Consolas"/>
                </a:rPr>
                <a:t>Q</a:t>
              </a:r>
              <a:r>
                <a:rPr kumimoji="1" lang="en-US" altLang="ja-JP" sz="1600" u="heavy" dirty="0">
                  <a:solidFill>
                    <a:schemeClr val="tx1"/>
                  </a:solidFill>
                  <a:uFill>
                    <a:solidFill>
                      <a:schemeClr val="accent1">
                        <a:lumMod val="75000"/>
                      </a:schemeClr>
                    </a:solidFill>
                  </a:uFill>
                  <a:latin typeface="Consolas"/>
                  <a:ea typeface="ヒラギノ丸ゴ ProN W4"/>
                  <a:cs typeface="Consolas"/>
                </a:rPr>
                <a:t>[</a:t>
              </a:r>
              <a:r>
                <a:rPr kumimoji="1" lang="en-US" altLang="ja-JP" sz="1600" u="heavy" dirty="0" err="1">
                  <a:solidFill>
                    <a:schemeClr val="tx1"/>
                  </a:solidFill>
                  <a:uFill>
                    <a:solidFill>
                      <a:schemeClr val="accent1">
                        <a:lumMod val="75000"/>
                      </a:schemeClr>
                    </a:solidFill>
                  </a:uFill>
                  <a:latin typeface="Consolas"/>
                  <a:ea typeface="ヒラギノ丸ゴ ProN W4"/>
                  <a:cs typeface="Consolas"/>
                </a:rPr>
                <a:t>i</a:t>
              </a:r>
              <a:r>
                <a:rPr kumimoji="1" lang="en-US" altLang="ja-JP" sz="1600" u="heavy" dirty="0">
                  <a:solidFill>
                    <a:schemeClr val="tx1"/>
                  </a:solidFill>
                  <a:uFill>
                    <a:solidFill>
                      <a:schemeClr val="accent1">
                        <a:lumMod val="75000"/>
                      </a:schemeClr>
                    </a:solidFill>
                  </a:uFill>
                  <a:latin typeface="Consolas"/>
                  <a:ea typeface="ヒラギノ丸ゴ ProN W4"/>
                  <a:cs typeface="Consolas"/>
                </a:rPr>
                <a:t>][k] -= Q[j][k] * </a:t>
              </a:r>
              <a:r>
                <a:rPr kumimoji="1" lang="en-US" altLang="ja-JP" sz="1600" u="heavy" dirty="0" err="1" smtClean="0">
                  <a:solidFill>
                    <a:schemeClr val="tx1"/>
                  </a:solidFill>
                  <a:uFill>
                    <a:solidFill>
                      <a:schemeClr val="accent1">
                        <a:lumMod val="75000"/>
                      </a:schemeClr>
                    </a:solidFill>
                  </a:uFill>
                  <a:latin typeface="Consolas"/>
                  <a:ea typeface="ヒラギノ丸ゴ ProN W4"/>
                  <a:cs typeface="Consolas"/>
                </a:rPr>
                <a:t>ip</a:t>
              </a:r>
              <a:r>
                <a:rPr kumimoji="1" lang="en-US" altLang="ja-JP" sz="1600" u="heavy" dirty="0" smtClean="0">
                  <a:solidFill>
                    <a:schemeClr val="tx1"/>
                  </a:solidFill>
                  <a:uFill>
                    <a:solidFill>
                      <a:schemeClr val="accent1">
                        <a:lumMod val="75000"/>
                      </a:schemeClr>
                    </a:solidFill>
                  </a:uFill>
                  <a:latin typeface="Consolas"/>
                  <a:ea typeface="ヒラギノ丸ゴ ProN W4"/>
                  <a:cs typeface="Consolas"/>
                </a:rPr>
                <a:t>;</a:t>
              </a:r>
              <a:endParaRPr kumimoji="1" lang="en-US" altLang="ja-JP" sz="1600" u="heavy" dirty="0">
                <a:solidFill>
                  <a:schemeClr val="tx1"/>
                </a:solidFill>
                <a:uFill>
                  <a:solidFill>
                    <a:schemeClr val="accent1">
                      <a:lumMod val="75000"/>
                    </a:schemeClr>
                  </a:solidFill>
                </a:uFill>
                <a:latin typeface="Consolas"/>
                <a:ea typeface="ヒラギノ丸ゴ ProN W4"/>
                <a:cs typeface="Consolas"/>
              </a:endParaRPr>
            </a:p>
            <a:p>
              <a:pPr>
                <a:lnSpc>
                  <a:spcPct val="110000"/>
                </a:lnSpc>
              </a:pPr>
              <a:r>
                <a:rPr kumimoji="1" lang="en-US" altLang="ja-JP" sz="1600" dirty="0">
                  <a:solidFill>
                    <a:schemeClr val="tx1"/>
                  </a:solidFill>
                  <a:uFill>
                    <a:solidFill>
                      <a:srgbClr val="000090"/>
                    </a:solidFill>
                  </a:uFill>
                  <a:latin typeface="Consolas"/>
                  <a:ea typeface="ヒラギノ丸ゴ ProN W4"/>
                  <a:cs typeface="Consolas"/>
                </a:rPr>
                <a:t> </a:t>
              </a:r>
              <a:r>
                <a:rPr kumimoji="1" lang="en-US" altLang="ja-JP" sz="1600" dirty="0" smtClean="0">
                  <a:solidFill>
                    <a:schemeClr val="tx1"/>
                  </a:solidFill>
                  <a:uFill>
                    <a:solidFill>
                      <a:srgbClr val="000090"/>
                    </a:solidFill>
                  </a:uFill>
                  <a:latin typeface="Consolas"/>
                  <a:ea typeface="ヒラギノ丸ゴ ProN W4"/>
                  <a:cs typeface="Consolas"/>
                </a:rPr>
                <a:t>}</a:t>
              </a:r>
              <a:endParaRPr kumimoji="1" lang="en-US" altLang="ja-JP" sz="1600" dirty="0">
                <a:solidFill>
                  <a:schemeClr val="tx1"/>
                </a:solidFill>
                <a:uFill>
                  <a:solidFill>
                    <a:srgbClr val="000090"/>
                  </a:solidFill>
                </a:uFill>
                <a:latin typeface="Consolas"/>
                <a:ea typeface="ヒラギノ丸ゴ ProN W4"/>
                <a:cs typeface="Consolas"/>
              </a:endParaRPr>
            </a:p>
            <a:p>
              <a:pPr>
                <a:lnSpc>
                  <a:spcPct val="110000"/>
                </a:lnSpc>
              </a:pPr>
              <a:r>
                <a:rPr kumimoji="1" lang="en-US" altLang="ja-JP" sz="1600" dirty="0">
                  <a:solidFill>
                    <a:schemeClr val="tx1"/>
                  </a:solidFill>
                  <a:uFill>
                    <a:solidFill>
                      <a:srgbClr val="000090"/>
                    </a:solidFill>
                  </a:uFill>
                  <a:latin typeface="Consolas"/>
                  <a:ea typeface="ヒラギノ丸ゴ ProN W4"/>
                  <a:cs typeface="Consolas"/>
                </a:rPr>
                <a:t> </a:t>
              </a:r>
              <a:r>
                <a:rPr kumimoji="1" lang="en-US" altLang="ja-JP" sz="1600" dirty="0" smtClean="0">
                  <a:solidFill>
                    <a:schemeClr val="tx1"/>
                  </a:solidFill>
                  <a:uFill>
                    <a:solidFill>
                      <a:srgbClr val="000090"/>
                    </a:solidFill>
                  </a:uFill>
                  <a:latin typeface="Consolas"/>
                  <a:ea typeface="ヒラギノ丸ゴ ProN W4"/>
                  <a:cs typeface="Consolas"/>
                </a:rPr>
                <a:t>Q</a:t>
              </a:r>
              <a:r>
                <a:rPr kumimoji="1" lang="en-US" altLang="ja-JP" sz="1600" dirty="0">
                  <a:solidFill>
                    <a:schemeClr val="tx1"/>
                  </a:solidFill>
                  <a:uFill>
                    <a:solidFill>
                      <a:srgbClr val="000090"/>
                    </a:solidFill>
                  </a:uFill>
                  <a:latin typeface="Consolas"/>
                  <a:ea typeface="ヒラギノ丸ゴ ProN W4"/>
                  <a:cs typeface="Consolas"/>
                </a:rPr>
                <a:t>[</a:t>
              </a:r>
              <a:r>
                <a:rPr kumimoji="1" lang="en-US" altLang="ja-JP" sz="1600" dirty="0" err="1">
                  <a:solidFill>
                    <a:schemeClr val="tx1"/>
                  </a:solidFill>
                  <a:uFill>
                    <a:solidFill>
                      <a:srgbClr val="000090"/>
                    </a:solidFill>
                  </a:uFill>
                  <a:latin typeface="Consolas"/>
                  <a:ea typeface="ヒラギノ丸ゴ ProN W4"/>
                  <a:cs typeface="Consolas"/>
                </a:rPr>
                <a:t>i</a:t>
              </a:r>
              <a:r>
                <a:rPr kumimoji="1" lang="en-US" altLang="ja-JP" sz="1600" dirty="0">
                  <a:solidFill>
                    <a:schemeClr val="tx1"/>
                  </a:solidFill>
                  <a:uFill>
                    <a:solidFill>
                      <a:srgbClr val="000090"/>
                    </a:solidFill>
                  </a:uFill>
                  <a:latin typeface="Consolas"/>
                  <a:ea typeface="ヒラギノ丸ゴ ProN W4"/>
                  <a:cs typeface="Consolas"/>
                </a:rPr>
                <a:t>] /</a:t>
              </a:r>
              <a:r>
                <a:rPr kumimoji="1" lang="en-US" altLang="ja-JP" sz="1600" dirty="0" smtClean="0">
                  <a:solidFill>
                    <a:schemeClr val="tx1"/>
                  </a:solidFill>
                  <a:uFill>
                    <a:solidFill>
                      <a:srgbClr val="000090"/>
                    </a:solidFill>
                  </a:uFill>
                  <a:latin typeface="Consolas"/>
                  <a:ea typeface="ヒラギノ丸ゴ ProN W4"/>
                  <a:cs typeface="Consolas"/>
                </a:rPr>
                <a:t>= |Q</a:t>
              </a:r>
              <a:r>
                <a:rPr kumimoji="1" lang="en-US" altLang="ja-JP" sz="1600" dirty="0">
                  <a:solidFill>
                    <a:schemeClr val="tx1"/>
                  </a:solidFill>
                  <a:uFill>
                    <a:solidFill>
                      <a:srgbClr val="000090"/>
                    </a:solidFill>
                  </a:uFill>
                  <a:latin typeface="Consolas"/>
                  <a:ea typeface="ヒラギノ丸ゴ ProN W4"/>
                  <a:cs typeface="Consolas"/>
                </a:rPr>
                <a:t>[</a:t>
              </a:r>
              <a:r>
                <a:rPr kumimoji="1" lang="en-US" altLang="ja-JP" sz="1600" dirty="0" err="1">
                  <a:solidFill>
                    <a:schemeClr val="tx1"/>
                  </a:solidFill>
                  <a:uFill>
                    <a:solidFill>
                      <a:srgbClr val="000090"/>
                    </a:solidFill>
                  </a:uFill>
                  <a:latin typeface="Consolas"/>
                  <a:ea typeface="ヒラギノ丸ゴ ProN W4"/>
                  <a:cs typeface="Consolas"/>
                </a:rPr>
                <a:t>i</a:t>
              </a:r>
              <a:r>
                <a:rPr kumimoji="1" lang="en-US" altLang="ja-JP" sz="1600" dirty="0" smtClean="0">
                  <a:solidFill>
                    <a:schemeClr val="tx1"/>
                  </a:solidFill>
                  <a:uFill>
                    <a:solidFill>
                      <a:srgbClr val="000090"/>
                    </a:solidFill>
                  </a:uFill>
                  <a:latin typeface="Consolas"/>
                  <a:ea typeface="ヒラギノ丸ゴ ProN W4"/>
                  <a:cs typeface="Consolas"/>
                </a:rPr>
                <a:t>]</a:t>
              </a:r>
              <a:r>
                <a:rPr kumimoji="1" lang="en-US" altLang="ja-JP" sz="1600" dirty="0">
                  <a:solidFill>
                    <a:schemeClr val="tx1"/>
                  </a:solidFill>
                  <a:uFill>
                    <a:solidFill>
                      <a:srgbClr val="000090"/>
                    </a:solidFill>
                  </a:uFill>
                  <a:latin typeface="Consolas"/>
                  <a:ea typeface="ヒラギノ丸ゴ ProN W4"/>
                  <a:cs typeface="Consolas"/>
                </a:rPr>
                <a:t>|</a:t>
              </a:r>
              <a:r>
                <a:rPr kumimoji="1" lang="en-US" altLang="ja-JP" sz="1600" dirty="0" smtClean="0">
                  <a:solidFill>
                    <a:schemeClr val="tx1"/>
                  </a:solidFill>
                  <a:uFill>
                    <a:solidFill>
                      <a:srgbClr val="000090"/>
                    </a:solidFill>
                  </a:uFill>
                  <a:latin typeface="Consolas"/>
                  <a:ea typeface="ヒラギノ丸ゴ ProN W4"/>
                  <a:cs typeface="Consolas"/>
                </a:rPr>
                <a:t>;</a:t>
              </a:r>
              <a:endParaRPr kumimoji="1" lang="en-US" altLang="ja-JP" sz="1600" dirty="0">
                <a:solidFill>
                  <a:schemeClr val="tx1"/>
                </a:solidFill>
                <a:uFill>
                  <a:solidFill>
                    <a:srgbClr val="000090"/>
                  </a:solidFill>
                </a:uFill>
                <a:latin typeface="Consolas"/>
                <a:ea typeface="ヒラギノ丸ゴ ProN W4"/>
                <a:cs typeface="Consolas"/>
              </a:endParaRPr>
            </a:p>
            <a:p>
              <a:pPr>
                <a:lnSpc>
                  <a:spcPct val="110000"/>
                </a:lnSpc>
              </a:pPr>
              <a:r>
                <a:rPr kumimoji="1" lang="en-US" altLang="ja-JP" sz="1600" dirty="0" smtClean="0">
                  <a:solidFill>
                    <a:schemeClr val="tx1"/>
                  </a:solidFill>
                  <a:uFill>
                    <a:solidFill>
                      <a:srgbClr val="000090"/>
                    </a:solidFill>
                  </a:uFill>
                  <a:latin typeface="Consolas"/>
                  <a:ea typeface="ヒラギノ丸ゴ ProN W4"/>
                  <a:cs typeface="Consolas"/>
                </a:rPr>
                <a:t>}</a:t>
              </a:r>
              <a:endParaRPr kumimoji="1" lang="en-US" altLang="ja-JP" sz="1600" dirty="0">
                <a:solidFill>
                  <a:schemeClr val="tx1"/>
                </a:solidFill>
                <a:uFill>
                  <a:solidFill>
                    <a:srgbClr val="000090"/>
                  </a:solidFill>
                </a:uFill>
                <a:latin typeface="Consolas"/>
                <a:ea typeface="ヒラギノ丸ゴ ProN W4"/>
                <a:cs typeface="Consolas"/>
              </a:endParaRPr>
            </a:p>
          </p:txBody>
        </p:sp>
        <p:sp>
          <p:nvSpPr>
            <p:cNvPr id="27" name="テキスト ボックス 26"/>
            <p:cNvSpPr txBox="1"/>
            <p:nvPr/>
          </p:nvSpPr>
          <p:spPr>
            <a:xfrm>
              <a:off x="745835" y="2806665"/>
              <a:ext cx="3831412" cy="369332"/>
            </a:xfrm>
            <a:prstGeom prst="rect">
              <a:avLst/>
            </a:prstGeom>
            <a:solidFill>
              <a:schemeClr val="accent6">
                <a:lumMod val="75000"/>
              </a:schemeClr>
            </a:solidFill>
            <a:ln w="19050" cmpd="sng">
              <a:solidFill>
                <a:schemeClr val="accent6">
                  <a:lumMod val="75000"/>
                </a:schemeClr>
              </a:solidFill>
            </a:ln>
          </p:spPr>
          <p:txBody>
            <a:bodyPr wrap="square" rtlCol="0">
              <a:spAutoFit/>
            </a:bodyPr>
            <a:lstStyle/>
            <a:p>
              <a:pPr algn="ctr"/>
              <a:r>
                <a:rPr kumimoji="1" lang="ja-JP" altLang="en-US" dirty="0" smtClean="0">
                  <a:solidFill>
                    <a:schemeClr val="bg1"/>
                  </a:solidFill>
                  <a:latin typeface="ヒラギノ角ゴ ProN W3"/>
                  <a:ea typeface="ヒラギノ角ゴ ProN W3"/>
                  <a:cs typeface="ヒラギノ角ゴ ProN W3"/>
                </a:rPr>
                <a:t>プログラム</a:t>
              </a:r>
              <a:endParaRPr kumimoji="1" lang="ja-JP" altLang="en-US" dirty="0">
                <a:solidFill>
                  <a:schemeClr val="bg1"/>
                </a:solidFill>
                <a:latin typeface="ヒラギノ角ゴ ProN W3"/>
                <a:ea typeface="ヒラギノ角ゴ ProN W3"/>
                <a:cs typeface="ヒラギノ角ゴ ProN W3"/>
              </a:endParaRPr>
            </a:p>
          </p:txBody>
        </p:sp>
      </p:grpSp>
      <p:grpSp>
        <p:nvGrpSpPr>
          <p:cNvPr id="28" name="図形グループ 27"/>
          <p:cNvGrpSpPr/>
          <p:nvPr/>
        </p:nvGrpSpPr>
        <p:grpSpPr>
          <a:xfrm>
            <a:off x="5170335" y="2755852"/>
            <a:ext cx="4155125" cy="3158851"/>
            <a:chOff x="741748" y="2803811"/>
            <a:chExt cx="3835500" cy="3158851"/>
          </a:xfrm>
        </p:grpSpPr>
        <p:sp>
          <p:nvSpPr>
            <p:cNvPr id="29" name="正方形/長方形 28"/>
            <p:cNvSpPr/>
            <p:nvPr/>
          </p:nvSpPr>
          <p:spPr>
            <a:xfrm>
              <a:off x="741748" y="3175997"/>
              <a:ext cx="3835500" cy="2786665"/>
            </a:xfrm>
            <a:prstGeom prst="rect">
              <a:avLst/>
            </a:prstGeom>
            <a:solidFill>
              <a:schemeClr val="bg1"/>
            </a:solidFill>
            <a:ln w="19050"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110000"/>
                </a:lnSpc>
              </a:pPr>
              <a:endParaRPr kumimoji="1" lang="en-US" altLang="ja-JP" dirty="0">
                <a:solidFill>
                  <a:srgbClr val="000000"/>
                </a:solidFill>
                <a:uFill>
                  <a:solidFill>
                    <a:srgbClr val="000090"/>
                  </a:solidFill>
                </a:uFill>
                <a:latin typeface="Consolas"/>
                <a:ea typeface="ヒラギノ丸ゴ ProN W4"/>
                <a:cs typeface="Consolas"/>
              </a:endParaRPr>
            </a:p>
          </p:txBody>
        </p:sp>
        <p:sp>
          <p:nvSpPr>
            <p:cNvPr id="34" name="テキスト ボックス 33"/>
            <p:cNvSpPr txBox="1"/>
            <p:nvPr/>
          </p:nvSpPr>
          <p:spPr>
            <a:xfrm>
              <a:off x="745836" y="2803811"/>
              <a:ext cx="3831412" cy="369332"/>
            </a:xfrm>
            <a:prstGeom prst="rect">
              <a:avLst/>
            </a:prstGeom>
            <a:solidFill>
              <a:schemeClr val="accent6">
                <a:lumMod val="75000"/>
              </a:schemeClr>
            </a:solidFill>
            <a:ln w="19050" cmpd="sng">
              <a:solidFill>
                <a:schemeClr val="accent6">
                  <a:lumMod val="75000"/>
                </a:schemeClr>
              </a:solidFill>
            </a:ln>
          </p:spPr>
          <p:txBody>
            <a:bodyPr wrap="square" rtlCol="0">
              <a:spAutoFit/>
            </a:bodyPr>
            <a:lstStyle/>
            <a:p>
              <a:pPr algn="ctr"/>
              <a:r>
                <a:rPr kumimoji="1" lang="ja-JP" altLang="en-US" dirty="0" smtClean="0">
                  <a:solidFill>
                    <a:schemeClr val="bg1"/>
                  </a:solidFill>
                  <a:uFill>
                    <a:solidFill>
                      <a:schemeClr val="tx2"/>
                    </a:solidFill>
                  </a:uFill>
                  <a:latin typeface="ヒラギノ角ゴ ProN W3"/>
                  <a:ea typeface="ヒラギノ角ゴ ProN W3"/>
                  <a:cs typeface="ヒラギノ角ゴ ProN W3"/>
                </a:rPr>
                <a:t>計算空間</a:t>
              </a:r>
              <a:endParaRPr kumimoji="1" lang="ja-JP" altLang="en-US" dirty="0">
                <a:solidFill>
                  <a:schemeClr val="bg1"/>
                </a:solidFill>
                <a:uFill>
                  <a:solidFill>
                    <a:schemeClr val="tx2"/>
                  </a:solidFill>
                </a:uFill>
                <a:latin typeface="ヒラギノ角ゴ ProN W3"/>
                <a:ea typeface="ヒラギノ角ゴ ProN W3"/>
                <a:cs typeface="ヒラギノ角ゴ ProN W3"/>
              </a:endParaRPr>
            </a:p>
          </p:txBody>
        </p:sp>
      </p:grpSp>
      <p:sp>
        <p:nvSpPr>
          <p:cNvPr id="35" name="テキスト ボックス 34"/>
          <p:cNvSpPr txBox="1"/>
          <p:nvPr/>
        </p:nvSpPr>
        <p:spPr>
          <a:xfrm>
            <a:off x="580540" y="5921902"/>
            <a:ext cx="4155123" cy="369332"/>
          </a:xfrm>
          <a:prstGeom prst="rect">
            <a:avLst/>
          </a:prstGeom>
          <a:solidFill>
            <a:schemeClr val="accent6">
              <a:lumMod val="75000"/>
            </a:schemeClr>
          </a:solidFill>
          <a:ln w="19050" cmpd="sng">
            <a:solidFill>
              <a:schemeClr val="accent6">
                <a:lumMod val="75000"/>
              </a:schemeClr>
            </a:solidFill>
          </a:ln>
        </p:spPr>
        <p:txBody>
          <a:bodyPr wrap="square" rtlCol="0">
            <a:spAutoFit/>
          </a:bodyPr>
          <a:lstStyle/>
          <a:p>
            <a:pPr algn="ctr"/>
            <a:r>
              <a:rPr kumimoji="1" lang="en-US" altLang="ja-JP" dirty="0" smtClean="0">
                <a:solidFill>
                  <a:schemeClr val="bg1"/>
                </a:solidFill>
                <a:latin typeface="ヒラギノ角ゴ ProN W3"/>
                <a:ea typeface="ヒラギノ角ゴ ProN W3"/>
                <a:cs typeface="ヒラギノ角ゴ ProN W3"/>
              </a:rPr>
              <a:t>N</a:t>
            </a:r>
            <a:r>
              <a:rPr kumimoji="1" lang="ja-JP" altLang="en-US" dirty="0" smtClean="0">
                <a:solidFill>
                  <a:schemeClr val="bg1"/>
                </a:solidFill>
                <a:latin typeface="ヒラギノ角ゴ ProN W3"/>
                <a:ea typeface="ヒラギノ角ゴ ProN W3"/>
                <a:cs typeface="ヒラギノ角ゴ ProN W3"/>
              </a:rPr>
              <a:t>：ベクトル数</a:t>
            </a:r>
            <a:r>
              <a:rPr kumimoji="1" lang="en-US" altLang="ja-JP" dirty="0" smtClean="0">
                <a:solidFill>
                  <a:schemeClr val="bg1"/>
                </a:solidFill>
                <a:latin typeface="ヒラギノ角ゴ ProN W3"/>
                <a:ea typeface="ヒラギノ角ゴ ProN W3"/>
                <a:cs typeface="ヒラギノ角ゴ ProN W3"/>
              </a:rPr>
              <a:t>, M</a:t>
            </a:r>
            <a:r>
              <a:rPr kumimoji="1" lang="ja-JP" altLang="en-US" dirty="0" smtClean="0">
                <a:solidFill>
                  <a:schemeClr val="bg1"/>
                </a:solidFill>
                <a:latin typeface="ヒラギノ角ゴ ProN W3"/>
                <a:ea typeface="ヒラギノ角ゴ ProN W3"/>
                <a:cs typeface="ヒラギノ角ゴ ProN W3"/>
              </a:rPr>
              <a:t>：ベクトルの長さ</a:t>
            </a:r>
            <a:endParaRPr kumimoji="1" lang="ja-JP" altLang="en-US" dirty="0">
              <a:solidFill>
                <a:schemeClr val="bg1"/>
              </a:solidFill>
              <a:latin typeface="ヒラギノ角ゴ ProN W3"/>
              <a:ea typeface="ヒラギノ角ゴ ProN W3"/>
              <a:cs typeface="ヒラギノ角ゴ ProN W3"/>
            </a:endParaRPr>
          </a:p>
        </p:txBody>
      </p:sp>
      <p:grpSp>
        <p:nvGrpSpPr>
          <p:cNvPr id="55" name="図形グループ 54"/>
          <p:cNvGrpSpPr/>
          <p:nvPr/>
        </p:nvGrpSpPr>
        <p:grpSpPr>
          <a:xfrm>
            <a:off x="6083493" y="3128038"/>
            <a:ext cx="2094340" cy="2684302"/>
            <a:chOff x="5969475" y="2977562"/>
            <a:chExt cx="2510901" cy="3218206"/>
          </a:xfrm>
        </p:grpSpPr>
        <p:grpSp>
          <p:nvGrpSpPr>
            <p:cNvPr id="56" name="図形グループ 55"/>
            <p:cNvGrpSpPr/>
            <p:nvPr/>
          </p:nvGrpSpPr>
          <p:grpSpPr>
            <a:xfrm>
              <a:off x="5969475" y="2977562"/>
              <a:ext cx="2239871" cy="3218206"/>
              <a:chOff x="5202005" y="3004997"/>
              <a:chExt cx="2219524" cy="3454712"/>
            </a:xfrm>
          </p:grpSpPr>
          <p:grpSp>
            <p:nvGrpSpPr>
              <p:cNvPr id="58" name="図形グループ 57"/>
              <p:cNvGrpSpPr/>
              <p:nvPr/>
            </p:nvGrpSpPr>
            <p:grpSpPr>
              <a:xfrm>
                <a:off x="5562896" y="3262661"/>
                <a:ext cx="1858633" cy="2953720"/>
                <a:chOff x="5562896" y="3102542"/>
                <a:chExt cx="1858633" cy="2953720"/>
              </a:xfrm>
            </p:grpSpPr>
            <p:cxnSp>
              <p:nvCxnSpPr>
                <p:cNvPr id="62" name="直線矢印コネクタ 61"/>
                <p:cNvCxnSpPr/>
                <p:nvPr/>
              </p:nvCxnSpPr>
              <p:spPr>
                <a:xfrm>
                  <a:off x="5831847" y="5836549"/>
                  <a:ext cx="1589682" cy="219713"/>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3" name="直線矢印コネクタ 62"/>
                <p:cNvCxnSpPr/>
                <p:nvPr/>
              </p:nvCxnSpPr>
              <p:spPr>
                <a:xfrm>
                  <a:off x="5562896" y="3809484"/>
                  <a:ext cx="0" cy="1705065"/>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4" name="直線矢印コネクタ 63"/>
                <p:cNvCxnSpPr/>
                <p:nvPr/>
              </p:nvCxnSpPr>
              <p:spPr>
                <a:xfrm flipV="1">
                  <a:off x="5666017" y="3102542"/>
                  <a:ext cx="724783" cy="360873"/>
                </a:xfrm>
                <a:prstGeom prst="straightConnector1">
                  <a:avLst/>
                </a:prstGeom>
                <a:ln>
                  <a:solidFill>
                    <a:srgbClr val="2F5897"/>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59" name="正方形/長方形 58"/>
              <p:cNvSpPr/>
              <p:nvPr/>
            </p:nvSpPr>
            <p:spPr>
              <a:xfrm>
                <a:off x="5202005" y="4551723"/>
                <a:ext cx="280183" cy="337460"/>
              </a:xfrm>
              <a:prstGeom prst="rect">
                <a:avLst/>
              </a:prstGeom>
              <a:solidFill>
                <a:schemeClr val="bg1"/>
              </a:solidFill>
              <a:ln w="28575"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err="1" smtClean="0">
                    <a:solidFill>
                      <a:srgbClr val="42568D"/>
                    </a:solidFill>
                    <a:latin typeface="Consolas"/>
                    <a:ea typeface="ヒラギノ丸ゴ ProN W4"/>
                    <a:cs typeface="Consolas"/>
                  </a:rPr>
                  <a:t>i</a:t>
                </a:r>
                <a:endParaRPr kumimoji="1" lang="ja-JP" altLang="en-US" sz="2400" dirty="0">
                  <a:solidFill>
                    <a:schemeClr val="tx2"/>
                  </a:solidFill>
                  <a:latin typeface="Consolas"/>
                  <a:ea typeface="ヒラギノ丸ゴ ProN W4"/>
                  <a:cs typeface="Consolas"/>
                </a:endParaRPr>
              </a:p>
            </p:txBody>
          </p:sp>
          <p:sp>
            <p:nvSpPr>
              <p:cNvPr id="60" name="正方形/長方形 59"/>
              <p:cNvSpPr/>
              <p:nvPr/>
            </p:nvSpPr>
            <p:spPr>
              <a:xfrm>
                <a:off x="6337268" y="6122248"/>
                <a:ext cx="284733" cy="337461"/>
              </a:xfrm>
              <a:prstGeom prst="rect">
                <a:avLst/>
              </a:prstGeom>
              <a:solidFill>
                <a:schemeClr val="bg1"/>
              </a:solidFill>
              <a:ln w="28575"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err="1">
                    <a:solidFill>
                      <a:srgbClr val="42568D"/>
                    </a:solidFill>
                    <a:latin typeface="Consolas"/>
                    <a:ea typeface="ヒラギノ丸ゴ ProN W4"/>
                    <a:cs typeface="Consolas"/>
                  </a:rPr>
                  <a:t>j</a:t>
                </a:r>
                <a:endParaRPr kumimoji="1" lang="ja-JP" altLang="en-US" sz="2400" dirty="0">
                  <a:solidFill>
                    <a:srgbClr val="42568D"/>
                  </a:solidFill>
                  <a:latin typeface="Consolas"/>
                  <a:ea typeface="ヒラギノ丸ゴ ProN W4"/>
                  <a:cs typeface="Consolas"/>
                </a:endParaRPr>
              </a:p>
            </p:txBody>
          </p:sp>
          <p:sp>
            <p:nvSpPr>
              <p:cNvPr id="61" name="テキスト ボックス 60"/>
              <p:cNvSpPr txBox="1"/>
              <p:nvPr/>
            </p:nvSpPr>
            <p:spPr>
              <a:xfrm>
                <a:off x="5805204" y="3004997"/>
                <a:ext cx="351621" cy="449614"/>
              </a:xfrm>
              <a:prstGeom prst="rect">
                <a:avLst/>
              </a:prstGeom>
              <a:noFill/>
            </p:spPr>
            <p:txBody>
              <a:bodyPr wrap="none" rtlCol="0">
                <a:spAutoFit/>
              </a:bodyPr>
              <a:lstStyle/>
              <a:p>
                <a:r>
                  <a:rPr kumimoji="1" lang="en-US" altLang="ja-JP" dirty="0" smtClean="0">
                    <a:solidFill>
                      <a:schemeClr val="tx2"/>
                    </a:solidFill>
                    <a:latin typeface="Consolas"/>
                    <a:ea typeface="ヒラギノ丸ゴ ProN W4"/>
                    <a:cs typeface="Consolas"/>
                  </a:rPr>
                  <a:t>k</a:t>
                </a:r>
                <a:endParaRPr kumimoji="1" lang="ja-JP" altLang="en-US" dirty="0" smtClean="0">
                  <a:solidFill>
                    <a:schemeClr val="tx2"/>
                  </a:solidFill>
                  <a:latin typeface="Consolas"/>
                  <a:ea typeface="ヒラギノ丸ゴ ProN W4"/>
                  <a:cs typeface="Consolas"/>
                </a:endParaRPr>
              </a:p>
            </p:txBody>
          </p:sp>
        </p:grpSp>
        <p:sp>
          <p:nvSpPr>
            <p:cNvPr id="57" name="直角三角形 56"/>
            <p:cNvSpPr/>
            <p:nvPr/>
          </p:nvSpPr>
          <p:spPr>
            <a:xfrm>
              <a:off x="6348126" y="3772116"/>
              <a:ext cx="2132250" cy="1968231"/>
            </a:xfrm>
            <a:prstGeom prst="rtTriangle">
              <a:avLst/>
            </a:prstGeom>
            <a:solidFill>
              <a:schemeClr val="bg1"/>
            </a:solidFill>
            <a:ln w="0" cmpd="sng">
              <a:solidFill>
                <a:schemeClr val="tx2"/>
              </a:solidFill>
            </a:ln>
            <a:effectLst/>
            <a:scene3d>
              <a:camera prst="orthographicFront">
                <a:rot lat="900000" lon="1800000" rev="0"/>
              </a:camera>
              <a:lightRig rig="threePt" dir="t">
                <a:rot lat="0" lon="0" rev="13500000"/>
              </a:lightRig>
            </a:scene3d>
            <a:sp3d extrusionH="1270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sp>
        <p:nvSpPr>
          <p:cNvPr id="65" name="線吹き出し 2 (枠付き) 64"/>
          <p:cNvSpPr/>
          <p:nvPr/>
        </p:nvSpPr>
        <p:spPr>
          <a:xfrm>
            <a:off x="3268361" y="5103568"/>
            <a:ext cx="1602926" cy="337460"/>
          </a:xfrm>
          <a:prstGeom prst="borderCallout2">
            <a:avLst>
              <a:gd name="adj1" fmla="val 55816"/>
              <a:gd name="adj2" fmla="val -5960"/>
              <a:gd name="adj3" fmla="val 55816"/>
              <a:gd name="adj4" fmla="val -16667"/>
              <a:gd name="adj5" fmla="val -1857"/>
              <a:gd name="adj6" fmla="val -16303"/>
            </a:avLst>
          </a:prstGeom>
          <a:solidFill>
            <a:schemeClr val="bg1"/>
          </a:solidFill>
          <a:ln w="28575"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2"/>
                </a:solidFill>
                <a:latin typeface="ヒラギノ角ゴ ProN W3"/>
                <a:ea typeface="ヒラギノ角ゴ ProN W3"/>
                <a:cs typeface="ヒラギノ角ゴ ProN W3"/>
              </a:rPr>
              <a:t>カーネル計算</a:t>
            </a:r>
            <a:endParaRPr kumimoji="1" lang="ja-JP" altLang="en-US" dirty="0">
              <a:solidFill>
                <a:schemeClr val="tx2"/>
              </a:solidFill>
              <a:latin typeface="ヒラギノ角ゴ ProN W3"/>
              <a:ea typeface="ヒラギノ角ゴ ProN W3"/>
              <a:cs typeface="ヒラギノ角ゴ ProN W3"/>
            </a:endParaRPr>
          </a:p>
        </p:txBody>
      </p:sp>
      <p:sp>
        <p:nvSpPr>
          <p:cNvPr id="5" name="フッター プレースホルダー 4"/>
          <p:cNvSpPr>
            <a:spLocks noGrp="1"/>
          </p:cNvSpPr>
          <p:nvPr>
            <p:ph type="ftr" sz="quarter" idx="11"/>
          </p:nvPr>
        </p:nvSpPr>
        <p:spPr/>
        <p:txBody>
          <a:bodyPr/>
          <a:lstStyle/>
          <a:p>
            <a:r>
              <a:rPr kumimoji="0" lang="en-US" smtClean="0"/>
              <a:t>Shumpei Hozumi</a:t>
            </a:r>
            <a:endParaRPr kumimoji="0" lang="en-US" dirty="0"/>
          </a:p>
        </p:txBody>
      </p:sp>
    </p:spTree>
    <p:extLst>
      <p:ext uri="{BB962C8B-B14F-4D97-AF65-F5344CB8AC3E}">
        <p14:creationId xmlns:p14="http://schemas.microsoft.com/office/powerpoint/2010/main" val="128228051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400" dirty="0">
                <a:solidFill>
                  <a:srgbClr val="000000"/>
                </a:solidFill>
              </a:rPr>
              <a:t>“</a:t>
            </a:r>
            <a:r>
              <a:rPr lang="en-US" altLang="ja-JP" sz="2400" dirty="0" err="1">
                <a:solidFill>
                  <a:srgbClr val="000000"/>
                </a:solidFill>
                <a:latin typeface="Consolas"/>
                <a:cs typeface="Consolas"/>
              </a:rPr>
              <a:t>i</a:t>
            </a:r>
            <a:r>
              <a:rPr lang="en-US" altLang="ja-JP" sz="2400" dirty="0">
                <a:solidFill>
                  <a:srgbClr val="000000"/>
                </a:solidFill>
              </a:rPr>
              <a:t>”, “</a:t>
            </a:r>
            <a:r>
              <a:rPr lang="en-US" altLang="ja-JP" sz="2400" dirty="0">
                <a:solidFill>
                  <a:srgbClr val="000000"/>
                </a:solidFill>
                <a:latin typeface="Consolas"/>
                <a:cs typeface="Consolas"/>
              </a:rPr>
              <a:t>j</a:t>
            </a:r>
            <a:r>
              <a:rPr lang="en-US" altLang="ja-JP" sz="2400" dirty="0" smtClean="0">
                <a:solidFill>
                  <a:srgbClr val="000000"/>
                </a:solidFill>
              </a:rPr>
              <a:t>”, “k” </a:t>
            </a:r>
            <a:r>
              <a:rPr lang="ja-JP" altLang="en-US" sz="2400" dirty="0" smtClean="0">
                <a:solidFill>
                  <a:srgbClr val="000000"/>
                </a:solidFill>
              </a:rPr>
              <a:t>ループが分割される</a:t>
            </a:r>
            <a:endParaRPr lang="en-US" altLang="ja-JP" sz="2400" dirty="0" smtClean="0">
              <a:solidFill>
                <a:srgbClr val="000000"/>
              </a:solidFill>
            </a:endParaRPr>
          </a:p>
          <a:p>
            <a:pPr lvl="1"/>
            <a:r>
              <a:rPr lang="ja-JP" altLang="en-US" sz="2000" dirty="0" smtClean="0">
                <a:solidFill>
                  <a:srgbClr val="000000"/>
                </a:solidFill>
              </a:rPr>
              <a:t>行列積</a:t>
            </a:r>
            <a:r>
              <a:rPr lang="en-US" altLang="ja-JP" sz="2000" dirty="0" smtClean="0">
                <a:solidFill>
                  <a:srgbClr val="000000"/>
                </a:solidFill>
              </a:rPr>
              <a:t>, </a:t>
            </a:r>
            <a:r>
              <a:rPr lang="ja-JP" altLang="en-US" sz="2000" dirty="0" smtClean="0">
                <a:solidFill>
                  <a:srgbClr val="000000"/>
                </a:solidFill>
              </a:rPr>
              <a:t>行列ベクトル積の利用</a:t>
            </a:r>
            <a:r>
              <a:rPr lang="en-US" altLang="ja-JP" sz="2000" dirty="0" smtClean="0">
                <a:solidFill>
                  <a:srgbClr val="000000"/>
                </a:solidFill>
              </a:rPr>
              <a:t> </a:t>
            </a:r>
            <a:endParaRPr lang="en-US" altLang="ja-JP" sz="2000" dirty="0">
              <a:solidFill>
                <a:srgbClr val="000000"/>
              </a:solidFill>
            </a:endParaRPr>
          </a:p>
          <a:p>
            <a:pPr lvl="1"/>
            <a:r>
              <a:rPr lang="en-US" altLang="ja-JP" sz="2000" dirty="0" smtClean="0">
                <a:solidFill>
                  <a:srgbClr val="000000"/>
                </a:solidFill>
              </a:rPr>
              <a:t>MPI </a:t>
            </a:r>
            <a:r>
              <a:rPr lang="ja-JP" altLang="en-US" sz="2000" dirty="0" smtClean="0">
                <a:solidFill>
                  <a:srgbClr val="000000"/>
                </a:solidFill>
              </a:rPr>
              <a:t>による並列分散実行</a:t>
            </a:r>
            <a:endParaRPr lang="en-US" altLang="ja-JP" sz="2000" dirty="0">
              <a:solidFill>
                <a:srgbClr val="586064"/>
              </a:solidFill>
            </a:endParaRPr>
          </a:p>
        </p:txBody>
      </p:sp>
      <p:sp>
        <p:nvSpPr>
          <p:cNvPr id="4" name="スライド番号プレースホルダー 3"/>
          <p:cNvSpPr>
            <a:spLocks noGrp="1"/>
          </p:cNvSpPr>
          <p:nvPr>
            <p:ph type="sldNum" sz="quarter" idx="12"/>
          </p:nvPr>
        </p:nvSpPr>
        <p:spPr/>
        <p:txBody>
          <a:bodyPr/>
          <a:lstStyle/>
          <a:p>
            <a:fld id="{BA9B540C-44DA-4F69-89C9-7C84606640D3}" type="slidenum">
              <a:rPr lang="en-US" smtClean="0">
                <a:ea typeface="ヒラギノ角ゴ ProN W3"/>
              </a:rPr>
              <a:pPr/>
              <a:t>6</a:t>
            </a:fld>
            <a:endParaRPr lang="en-US" dirty="0">
              <a:ea typeface="ヒラギノ角ゴ ProN W3"/>
            </a:endParaRPr>
          </a:p>
        </p:txBody>
      </p:sp>
      <p:sp>
        <p:nvSpPr>
          <p:cNvPr id="83" name="タイトル 1"/>
          <p:cNvSpPr>
            <a:spLocks noGrp="1"/>
          </p:cNvSpPr>
          <p:nvPr>
            <p:ph type="title"/>
          </p:nvPr>
        </p:nvSpPr>
        <p:spPr>
          <a:xfrm>
            <a:off x="314095" y="315003"/>
            <a:ext cx="9277815" cy="713746"/>
          </a:xfrm>
        </p:spPr>
        <p:txBody>
          <a:bodyPr/>
          <a:lstStyle/>
          <a:p>
            <a:r>
              <a:rPr lang="ja-JP" altLang="en-US" sz="3200" dirty="0" smtClean="0"/>
              <a:t>最適化による計算空間の分割</a:t>
            </a:r>
            <a:endParaRPr kumimoji="1" lang="ja-JP" altLang="en-US" sz="3200" dirty="0"/>
          </a:p>
        </p:txBody>
      </p:sp>
      <p:sp>
        <p:nvSpPr>
          <p:cNvPr id="2" name="フッター プレースホルダー 1"/>
          <p:cNvSpPr>
            <a:spLocks noGrp="1"/>
          </p:cNvSpPr>
          <p:nvPr>
            <p:ph type="ftr" sz="quarter" idx="11"/>
          </p:nvPr>
        </p:nvSpPr>
        <p:spPr/>
        <p:txBody>
          <a:bodyPr/>
          <a:lstStyle/>
          <a:p>
            <a:r>
              <a:rPr kumimoji="0" lang="en-US" smtClean="0"/>
              <a:t>Shumpei Hozumi</a:t>
            </a:r>
            <a:endParaRPr kumimoji="0" lang="en-US" dirty="0"/>
          </a:p>
        </p:txBody>
      </p:sp>
      <p:grpSp>
        <p:nvGrpSpPr>
          <p:cNvPr id="59" name="図形グループ 58"/>
          <p:cNvGrpSpPr/>
          <p:nvPr/>
        </p:nvGrpSpPr>
        <p:grpSpPr>
          <a:xfrm>
            <a:off x="580539" y="2758706"/>
            <a:ext cx="4155125" cy="3155997"/>
            <a:chOff x="741748" y="2806665"/>
            <a:chExt cx="3835500" cy="3155997"/>
          </a:xfrm>
        </p:grpSpPr>
        <p:sp>
          <p:nvSpPr>
            <p:cNvPr id="60" name="正方形/長方形 59"/>
            <p:cNvSpPr/>
            <p:nvPr/>
          </p:nvSpPr>
          <p:spPr>
            <a:xfrm>
              <a:off x="741748" y="3175997"/>
              <a:ext cx="3835500" cy="2786665"/>
            </a:xfrm>
            <a:prstGeom prst="rect">
              <a:avLst/>
            </a:prstGeom>
            <a:solidFill>
              <a:schemeClr val="bg1"/>
            </a:solidFill>
            <a:ln w="19050"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110000"/>
                </a:lnSpc>
              </a:pPr>
              <a:endParaRPr kumimoji="1" lang="en-US" altLang="ja-JP" sz="1600" dirty="0">
                <a:solidFill>
                  <a:schemeClr val="tx1"/>
                </a:solidFill>
                <a:uFill>
                  <a:solidFill>
                    <a:srgbClr val="000090"/>
                  </a:solidFill>
                </a:uFill>
                <a:latin typeface="Consolas"/>
                <a:ea typeface="ヒラギノ丸ゴ ProN W4"/>
                <a:cs typeface="Consolas"/>
              </a:endParaRPr>
            </a:p>
          </p:txBody>
        </p:sp>
        <p:sp>
          <p:nvSpPr>
            <p:cNvPr id="62" name="テキスト ボックス 61"/>
            <p:cNvSpPr txBox="1"/>
            <p:nvPr/>
          </p:nvSpPr>
          <p:spPr>
            <a:xfrm>
              <a:off x="745835" y="2806665"/>
              <a:ext cx="3831412" cy="369332"/>
            </a:xfrm>
            <a:prstGeom prst="rect">
              <a:avLst/>
            </a:prstGeom>
            <a:solidFill>
              <a:schemeClr val="accent6">
                <a:lumMod val="75000"/>
              </a:schemeClr>
            </a:solidFill>
            <a:ln w="19050" cmpd="sng">
              <a:solidFill>
                <a:schemeClr val="accent6">
                  <a:lumMod val="75000"/>
                </a:schemeClr>
              </a:solidFill>
            </a:ln>
          </p:spPr>
          <p:txBody>
            <a:bodyPr wrap="square" rtlCol="0">
              <a:spAutoFit/>
            </a:bodyPr>
            <a:lstStyle/>
            <a:p>
              <a:pPr algn="ctr"/>
              <a:r>
                <a:rPr kumimoji="1" lang="ja-JP" altLang="en-US" dirty="0" smtClean="0">
                  <a:solidFill>
                    <a:schemeClr val="bg1"/>
                  </a:solidFill>
                  <a:latin typeface="ヒラギノ角ゴ ProN W3"/>
                  <a:ea typeface="ヒラギノ角ゴ ProN W3"/>
                  <a:cs typeface="ヒラギノ角ゴ ProN W3"/>
                </a:rPr>
                <a:t>プログラム</a:t>
              </a:r>
              <a:endParaRPr kumimoji="1" lang="ja-JP" altLang="en-US" dirty="0">
                <a:solidFill>
                  <a:schemeClr val="bg1"/>
                </a:solidFill>
                <a:latin typeface="ヒラギノ角ゴ ProN W3"/>
                <a:ea typeface="ヒラギノ角ゴ ProN W3"/>
                <a:cs typeface="ヒラギノ角ゴ ProN W3"/>
              </a:endParaRPr>
            </a:p>
          </p:txBody>
        </p:sp>
      </p:grpSp>
      <p:grpSp>
        <p:nvGrpSpPr>
          <p:cNvPr id="63" name="図形グループ 62"/>
          <p:cNvGrpSpPr/>
          <p:nvPr/>
        </p:nvGrpSpPr>
        <p:grpSpPr>
          <a:xfrm>
            <a:off x="5170335" y="2755852"/>
            <a:ext cx="4155125" cy="3158851"/>
            <a:chOff x="741748" y="2803811"/>
            <a:chExt cx="3835500" cy="3158851"/>
          </a:xfrm>
        </p:grpSpPr>
        <p:sp>
          <p:nvSpPr>
            <p:cNvPr id="64" name="正方形/長方形 63"/>
            <p:cNvSpPr/>
            <p:nvPr/>
          </p:nvSpPr>
          <p:spPr>
            <a:xfrm>
              <a:off x="741748" y="3175997"/>
              <a:ext cx="3835500" cy="2786665"/>
            </a:xfrm>
            <a:prstGeom prst="rect">
              <a:avLst/>
            </a:prstGeom>
            <a:solidFill>
              <a:schemeClr val="bg1"/>
            </a:solidFill>
            <a:ln w="19050"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110000"/>
                </a:lnSpc>
              </a:pPr>
              <a:endParaRPr kumimoji="1" lang="en-US" altLang="ja-JP" dirty="0">
                <a:solidFill>
                  <a:srgbClr val="000000"/>
                </a:solidFill>
                <a:uFill>
                  <a:solidFill>
                    <a:srgbClr val="000090"/>
                  </a:solidFill>
                </a:uFill>
                <a:latin typeface="Consolas"/>
                <a:ea typeface="ヒラギノ丸ゴ ProN W4"/>
                <a:cs typeface="Consolas"/>
              </a:endParaRPr>
            </a:p>
          </p:txBody>
        </p:sp>
        <p:sp>
          <p:nvSpPr>
            <p:cNvPr id="65" name="テキスト ボックス 64"/>
            <p:cNvSpPr txBox="1"/>
            <p:nvPr/>
          </p:nvSpPr>
          <p:spPr>
            <a:xfrm>
              <a:off x="745836" y="2803811"/>
              <a:ext cx="3831412" cy="369332"/>
            </a:xfrm>
            <a:prstGeom prst="rect">
              <a:avLst/>
            </a:prstGeom>
            <a:solidFill>
              <a:schemeClr val="accent6">
                <a:lumMod val="75000"/>
              </a:schemeClr>
            </a:solidFill>
            <a:ln w="19050" cmpd="sng">
              <a:solidFill>
                <a:schemeClr val="accent6">
                  <a:lumMod val="75000"/>
                </a:schemeClr>
              </a:solidFill>
            </a:ln>
          </p:spPr>
          <p:txBody>
            <a:bodyPr wrap="square" rtlCol="0">
              <a:spAutoFit/>
            </a:bodyPr>
            <a:lstStyle/>
            <a:p>
              <a:pPr algn="ctr"/>
              <a:r>
                <a:rPr kumimoji="1" lang="ja-JP" altLang="en-US" dirty="0" smtClean="0">
                  <a:solidFill>
                    <a:schemeClr val="bg1"/>
                  </a:solidFill>
                  <a:uFill>
                    <a:solidFill>
                      <a:schemeClr val="tx2"/>
                    </a:solidFill>
                  </a:uFill>
                  <a:latin typeface="ヒラギノ角ゴ ProN W3"/>
                  <a:ea typeface="ヒラギノ角ゴ ProN W3"/>
                  <a:cs typeface="ヒラギノ角ゴ ProN W3"/>
                </a:rPr>
                <a:t>計算空間</a:t>
              </a:r>
              <a:endParaRPr kumimoji="1" lang="ja-JP" altLang="en-US" dirty="0">
                <a:solidFill>
                  <a:schemeClr val="bg1"/>
                </a:solidFill>
                <a:uFill>
                  <a:solidFill>
                    <a:schemeClr val="tx2"/>
                  </a:solidFill>
                </a:uFill>
                <a:latin typeface="ヒラギノ角ゴ ProN W3"/>
                <a:ea typeface="ヒラギノ角ゴ ProN W3"/>
                <a:cs typeface="ヒラギノ角ゴ ProN W3"/>
              </a:endParaRPr>
            </a:p>
          </p:txBody>
        </p:sp>
      </p:grpSp>
      <p:sp>
        <p:nvSpPr>
          <p:cNvPr id="78" name="コンテンツ プレースホルダー 2"/>
          <p:cNvSpPr txBox="1">
            <a:spLocks/>
          </p:cNvSpPr>
          <p:nvPr/>
        </p:nvSpPr>
        <p:spPr>
          <a:xfrm>
            <a:off x="7371624" y="3477029"/>
            <a:ext cx="1975619" cy="639904"/>
          </a:xfrm>
          <a:prstGeom prst="rect">
            <a:avLst/>
          </a:prstGeom>
        </p:spPr>
        <p:txBody>
          <a:bodyPr vert="horz" lIns="91440" tIns="45720" rIns="91440" bIns="45720" rtlCol="0">
            <a:normAutofit/>
          </a:bodyPr>
          <a:lstStyle>
            <a:lvl1pPr marL="108000" indent="-205200" algn="l" defTabSz="914400" rtl="0" eaLnBrk="1" latinLnBrk="0" hangingPunct="1">
              <a:lnSpc>
                <a:spcPct val="110000"/>
              </a:lnSpc>
              <a:spcBef>
                <a:spcPct val="20000"/>
              </a:spcBef>
              <a:buClr>
                <a:schemeClr val="accent1"/>
              </a:buClr>
              <a:buFont typeface="Arial"/>
              <a:buChar char="•"/>
              <a:defRPr kumimoji="1" sz="2800" kern="1200">
                <a:solidFill>
                  <a:schemeClr val="tx1"/>
                </a:solidFill>
                <a:latin typeface="ヒラギノ丸ゴ Pro W4"/>
                <a:ea typeface="ヒラギノ丸ゴ Pro W4"/>
                <a:cs typeface="ヒラギノ丸ゴ Pro W4"/>
              </a:defRPr>
            </a:lvl1pPr>
            <a:lvl2pPr marL="360000" indent="-205200" algn="l" defTabSz="914400" rtl="0" eaLnBrk="1" latinLnBrk="0" hangingPunct="1">
              <a:lnSpc>
                <a:spcPct val="110000"/>
              </a:lnSpc>
              <a:spcBef>
                <a:spcPct val="20000"/>
              </a:spcBef>
              <a:buClr>
                <a:schemeClr val="accent1"/>
              </a:buClr>
              <a:buFont typeface="ヒラギノ角ゴ ProN W3"/>
              <a:buChar char="-"/>
              <a:defRPr kumimoji="1" sz="2400" kern="1200">
                <a:solidFill>
                  <a:srgbClr val="4F4F4F"/>
                </a:solidFill>
                <a:latin typeface="ヒラギノ丸ゴ Pro W4"/>
                <a:ea typeface="ヒラギノ丸ゴ Pro W4"/>
                <a:cs typeface="ヒラギノ丸ゴ Pro W4"/>
              </a:defRPr>
            </a:lvl2pPr>
            <a:lvl3pPr marL="720000" indent="-205200" algn="l" defTabSz="914400" rtl="0" eaLnBrk="1" latinLnBrk="0" hangingPunct="1">
              <a:lnSpc>
                <a:spcPct val="110000"/>
              </a:lnSpc>
              <a:spcBef>
                <a:spcPct val="20000"/>
              </a:spcBef>
              <a:buClr>
                <a:schemeClr val="accent1"/>
              </a:buClr>
              <a:buFont typeface="Arial"/>
              <a:buChar char="•"/>
              <a:defRPr kumimoji="1" sz="2000" kern="1200">
                <a:solidFill>
                  <a:srgbClr val="4F4F4F"/>
                </a:solidFill>
                <a:latin typeface="ヒラギノ丸ゴ Pro W4"/>
                <a:ea typeface="ヒラギノ丸ゴ Pro W4"/>
                <a:cs typeface="ヒラギノ丸ゴ Pro W4"/>
              </a:defRPr>
            </a:lvl3pPr>
            <a:lvl4pPr marL="1080000" indent="-205200" algn="l" defTabSz="914400" rtl="0" eaLnBrk="1" latinLnBrk="0" hangingPunct="1">
              <a:lnSpc>
                <a:spcPct val="110000"/>
              </a:lnSpc>
              <a:spcBef>
                <a:spcPct val="20000"/>
              </a:spcBef>
              <a:buClr>
                <a:schemeClr val="accent1"/>
              </a:buClr>
              <a:buFont typeface="ヒラギノ角ゴ ProN W3"/>
              <a:buChar char="-"/>
              <a:defRPr kumimoji="1" sz="1600" kern="1200">
                <a:solidFill>
                  <a:srgbClr val="4F4F4F"/>
                </a:solidFill>
                <a:latin typeface="ヒラギノ丸ゴ Pro W4"/>
                <a:ea typeface="ヒラギノ丸ゴ Pro W4"/>
                <a:cs typeface="ヒラギノ丸ゴ Pro W4"/>
              </a:defRPr>
            </a:lvl4pPr>
            <a:lvl5pPr marL="1440000" indent="-205200" algn="l" defTabSz="914400" rtl="0" eaLnBrk="1" latinLnBrk="0" hangingPunct="1">
              <a:lnSpc>
                <a:spcPct val="110000"/>
              </a:lnSpc>
              <a:spcBef>
                <a:spcPct val="20000"/>
              </a:spcBef>
              <a:buClr>
                <a:schemeClr val="accent1"/>
              </a:buClr>
              <a:buFont typeface="Arial"/>
              <a:buChar char="•"/>
              <a:defRPr kumimoji="1" sz="1600" kern="1200">
                <a:solidFill>
                  <a:srgbClr val="4F4F4F"/>
                </a:solidFill>
                <a:latin typeface="ヒラギノ丸ゴ Pro W4"/>
                <a:ea typeface="ヒラギノ丸ゴ Pro W4"/>
                <a:cs typeface="ヒラギノ丸ゴ Pro W4"/>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a:lstStyle>
          <a:p>
            <a:pPr marL="154800" lvl="1" indent="0">
              <a:lnSpc>
                <a:spcPct val="100000"/>
              </a:lnSpc>
              <a:buNone/>
            </a:pPr>
            <a:r>
              <a:rPr lang="ja-JP" altLang="en-US" sz="1400" dirty="0" smtClean="0">
                <a:latin typeface="ヒラギノ角ゴ ProN W3"/>
                <a:ea typeface="ヒラギノ角ゴ ProN W3"/>
                <a:cs typeface="ヒラギノ角ゴ ProN W3"/>
              </a:rPr>
              <a:t>行列積</a:t>
            </a:r>
            <a:endParaRPr lang="en-US" altLang="ja-JP" sz="1400" dirty="0" smtClean="0">
              <a:latin typeface="ヒラギノ角ゴ ProN W3"/>
              <a:ea typeface="ヒラギノ角ゴ ProN W3"/>
              <a:cs typeface="ヒラギノ角ゴ ProN W3"/>
            </a:endParaRPr>
          </a:p>
          <a:p>
            <a:pPr marL="154800" lvl="1" indent="0">
              <a:lnSpc>
                <a:spcPct val="100000"/>
              </a:lnSpc>
              <a:buNone/>
            </a:pPr>
            <a:r>
              <a:rPr lang="ja-JP" altLang="en-US" sz="1400" dirty="0" smtClean="0">
                <a:latin typeface="ヒラギノ角ゴ ProN W3"/>
                <a:ea typeface="ヒラギノ角ゴ ProN W3"/>
                <a:cs typeface="ヒラギノ角ゴ ProN W3"/>
              </a:rPr>
              <a:t>行列ベクトル積</a:t>
            </a:r>
            <a:endParaRPr lang="en-US" altLang="ja-JP" sz="1400" dirty="0" smtClean="0">
              <a:latin typeface="ヒラギノ角ゴ ProN W3"/>
              <a:ea typeface="ヒラギノ角ゴ ProN W3"/>
              <a:cs typeface="ヒラギノ角ゴ ProN W3"/>
            </a:endParaRPr>
          </a:p>
          <a:p>
            <a:pPr lvl="2">
              <a:lnSpc>
                <a:spcPct val="150000"/>
              </a:lnSpc>
            </a:pPr>
            <a:endParaRPr lang="en-US" altLang="ja-JP" sz="1400" dirty="0" smtClean="0">
              <a:latin typeface="ヒラギノ角ゴ ProN W3"/>
              <a:ea typeface="ヒラギノ角ゴ ProN W3"/>
              <a:cs typeface="ヒラギノ角ゴ ProN W3"/>
            </a:endParaRPr>
          </a:p>
          <a:p>
            <a:pPr lvl="2">
              <a:lnSpc>
                <a:spcPct val="150000"/>
              </a:lnSpc>
            </a:pPr>
            <a:endParaRPr lang="en-US" altLang="ja-JP" sz="1400" dirty="0" smtClean="0">
              <a:latin typeface="ヒラギノ角ゴ ProN W3"/>
              <a:ea typeface="ヒラギノ角ゴ ProN W3"/>
              <a:cs typeface="ヒラギノ角ゴ ProN W3"/>
            </a:endParaRPr>
          </a:p>
          <a:p>
            <a:pPr lvl="2">
              <a:lnSpc>
                <a:spcPct val="150000"/>
              </a:lnSpc>
            </a:pPr>
            <a:endParaRPr lang="ja-JP" altLang="en-US" sz="1400" dirty="0">
              <a:latin typeface="ヒラギノ角ゴ ProN W3"/>
              <a:ea typeface="ヒラギノ角ゴ ProN W3"/>
              <a:cs typeface="ヒラギノ角ゴ ProN W3"/>
            </a:endParaRPr>
          </a:p>
        </p:txBody>
      </p:sp>
      <p:sp>
        <p:nvSpPr>
          <p:cNvPr id="79" name="正方形/長方形 78"/>
          <p:cNvSpPr/>
          <p:nvPr/>
        </p:nvSpPr>
        <p:spPr>
          <a:xfrm>
            <a:off x="7382922" y="3548661"/>
            <a:ext cx="159188" cy="175549"/>
          </a:xfrm>
          <a:prstGeom prst="rect">
            <a:avLst/>
          </a:prstGeom>
          <a:pattFill prst="wdUpDiag">
            <a:fgClr>
              <a:schemeClr val="tx2"/>
            </a:fgClr>
            <a:bgClr>
              <a:prstClr val="white"/>
            </a:bgClr>
          </a:pattFill>
          <a:ln w="28575" cmpd="sng">
            <a:solidFill>
              <a:schemeClr val="accent1">
                <a:shade val="95000"/>
                <a:satMod val="10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dirty="0">
              <a:solidFill>
                <a:srgbClr val="000000"/>
              </a:solidFill>
              <a:uFill>
                <a:solidFill>
                  <a:srgbClr val="000090"/>
                </a:solidFill>
              </a:uFill>
              <a:latin typeface="ヒラギノ角ゴ ProN W3"/>
              <a:ea typeface="ヒラギノ角ゴ ProN W3"/>
              <a:cs typeface="ヒラギノ角ゴ ProN W3"/>
            </a:endParaRPr>
          </a:p>
        </p:txBody>
      </p:sp>
      <p:cxnSp>
        <p:nvCxnSpPr>
          <p:cNvPr id="80" name="直線矢印コネクタ 79"/>
          <p:cNvCxnSpPr/>
          <p:nvPr/>
        </p:nvCxnSpPr>
        <p:spPr>
          <a:xfrm>
            <a:off x="5963436" y="5457202"/>
            <a:ext cx="1312884" cy="167498"/>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1" name="直線矢印コネクタ 80"/>
          <p:cNvCxnSpPr/>
          <p:nvPr/>
        </p:nvCxnSpPr>
        <p:spPr>
          <a:xfrm>
            <a:off x="5799570" y="3958475"/>
            <a:ext cx="0" cy="1299857"/>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82" name="正方形/長方形 81"/>
          <p:cNvSpPr/>
          <p:nvPr/>
        </p:nvSpPr>
        <p:spPr>
          <a:xfrm>
            <a:off x="5501519" y="4402254"/>
            <a:ext cx="231397" cy="257263"/>
          </a:xfrm>
          <a:prstGeom prst="rect">
            <a:avLst/>
          </a:prstGeom>
          <a:solidFill>
            <a:schemeClr val="bg1"/>
          </a:solidFill>
          <a:ln w="28575"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err="1" smtClean="0">
                <a:solidFill>
                  <a:srgbClr val="42568D"/>
                </a:solidFill>
                <a:latin typeface="Consolas"/>
                <a:ea typeface="ヒラギノ角ゴ ProN W3"/>
                <a:cs typeface="Consolas"/>
              </a:rPr>
              <a:t>i</a:t>
            </a:r>
            <a:endParaRPr kumimoji="1" lang="ja-JP" altLang="en-US" sz="2400" dirty="0">
              <a:solidFill>
                <a:schemeClr val="tx2"/>
              </a:solidFill>
              <a:latin typeface="Consolas"/>
              <a:ea typeface="ヒラギノ角ゴ ProN W3"/>
              <a:cs typeface="Consolas"/>
            </a:endParaRPr>
          </a:p>
        </p:txBody>
      </p:sp>
      <p:sp>
        <p:nvSpPr>
          <p:cNvPr id="84" name="正方形/長方形 83"/>
          <p:cNvSpPr/>
          <p:nvPr/>
        </p:nvSpPr>
        <p:spPr>
          <a:xfrm>
            <a:off x="6424103" y="5556777"/>
            <a:ext cx="235155" cy="257263"/>
          </a:xfrm>
          <a:prstGeom prst="rect">
            <a:avLst/>
          </a:prstGeom>
          <a:solidFill>
            <a:schemeClr val="bg1"/>
          </a:solidFill>
          <a:ln w="28575"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err="1">
                <a:solidFill>
                  <a:srgbClr val="42568D"/>
                </a:solidFill>
                <a:latin typeface="Consolas"/>
                <a:ea typeface="ヒラギノ角ゴ ProN W3"/>
                <a:cs typeface="Consolas"/>
              </a:rPr>
              <a:t>j</a:t>
            </a:r>
            <a:endParaRPr kumimoji="1" lang="ja-JP" altLang="en-US" sz="2400" dirty="0">
              <a:solidFill>
                <a:srgbClr val="42568D"/>
              </a:solidFill>
              <a:latin typeface="Consolas"/>
              <a:ea typeface="ヒラギノ角ゴ ProN W3"/>
              <a:cs typeface="Consolas"/>
            </a:endParaRPr>
          </a:p>
        </p:txBody>
      </p:sp>
      <p:grpSp>
        <p:nvGrpSpPr>
          <p:cNvPr id="85" name="図形グループ 84"/>
          <p:cNvGrpSpPr/>
          <p:nvPr/>
        </p:nvGrpSpPr>
        <p:grpSpPr>
          <a:xfrm>
            <a:off x="5852437" y="3314741"/>
            <a:ext cx="312906" cy="403209"/>
            <a:chOff x="6387589" y="3762671"/>
            <a:chExt cx="312906" cy="403209"/>
          </a:xfrm>
        </p:grpSpPr>
        <p:cxnSp>
          <p:nvCxnSpPr>
            <p:cNvPr id="86" name="直線矢印コネクタ 85"/>
            <p:cNvCxnSpPr/>
            <p:nvPr/>
          </p:nvCxnSpPr>
          <p:spPr>
            <a:xfrm flipV="1">
              <a:off x="6443191" y="4077770"/>
              <a:ext cx="222098" cy="88110"/>
            </a:xfrm>
            <a:prstGeom prst="straightConnector1">
              <a:avLst/>
            </a:prstGeom>
            <a:ln>
              <a:solidFill>
                <a:srgbClr val="2F5897"/>
              </a:solidFill>
              <a:tailEnd type="arrow"/>
            </a:ln>
            <a:effectLst/>
          </p:spPr>
          <p:style>
            <a:lnRef idx="2">
              <a:schemeClr val="accent1"/>
            </a:lnRef>
            <a:fillRef idx="0">
              <a:schemeClr val="accent1"/>
            </a:fillRef>
            <a:effectRef idx="1">
              <a:schemeClr val="accent1"/>
            </a:effectRef>
            <a:fontRef idx="minor">
              <a:schemeClr val="tx1"/>
            </a:fontRef>
          </p:style>
        </p:cxnSp>
        <p:sp>
          <p:nvSpPr>
            <p:cNvPr id="87" name="テキスト ボックス 86"/>
            <p:cNvSpPr txBox="1"/>
            <p:nvPr/>
          </p:nvSpPr>
          <p:spPr>
            <a:xfrm>
              <a:off x="6387589" y="3762671"/>
              <a:ext cx="312906" cy="369332"/>
            </a:xfrm>
            <a:prstGeom prst="rect">
              <a:avLst/>
            </a:prstGeom>
            <a:noFill/>
          </p:spPr>
          <p:txBody>
            <a:bodyPr wrap="none" rtlCol="0">
              <a:spAutoFit/>
            </a:bodyPr>
            <a:lstStyle/>
            <a:p>
              <a:r>
                <a:rPr kumimoji="1" lang="en-US" altLang="ja-JP" dirty="0" smtClean="0">
                  <a:solidFill>
                    <a:schemeClr val="tx2"/>
                  </a:solidFill>
                  <a:latin typeface="Consolas"/>
                  <a:ea typeface="ヒラギノ角ゴ ProN W3"/>
                  <a:cs typeface="Consolas"/>
                </a:rPr>
                <a:t>k</a:t>
              </a:r>
              <a:endParaRPr kumimoji="1" lang="ja-JP" altLang="en-US" dirty="0" smtClean="0">
                <a:solidFill>
                  <a:schemeClr val="tx2"/>
                </a:solidFill>
                <a:latin typeface="Consolas"/>
                <a:ea typeface="ヒラギノ角ゴ ProN W3"/>
                <a:cs typeface="Consolas"/>
              </a:endParaRPr>
            </a:p>
          </p:txBody>
        </p:sp>
      </p:grpSp>
      <p:grpSp>
        <p:nvGrpSpPr>
          <p:cNvPr id="88" name="図形グループ 87"/>
          <p:cNvGrpSpPr/>
          <p:nvPr/>
        </p:nvGrpSpPr>
        <p:grpSpPr>
          <a:xfrm>
            <a:off x="6445862" y="3694649"/>
            <a:ext cx="1615181" cy="1491637"/>
            <a:chOff x="2160000" y="3960000"/>
            <a:chExt cx="1439325" cy="1440000"/>
          </a:xfrm>
          <a:scene3d>
            <a:camera prst="orthographicFront">
              <a:rot lat="900000" lon="1800000" rev="0"/>
            </a:camera>
            <a:lightRig rig="threePt" dir="t">
              <a:rot lat="0" lon="0" rev="13500000"/>
            </a:lightRig>
          </a:scene3d>
        </p:grpSpPr>
        <p:sp>
          <p:nvSpPr>
            <p:cNvPr id="89" name="正方形/長方形 88"/>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90" name="正方形/長方形 89"/>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91" name="正方形/長方形 90"/>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92" name="直角三角形 91"/>
            <p:cNvSpPr/>
            <p:nvPr/>
          </p:nvSpPr>
          <p:spPr>
            <a:xfrm>
              <a:off x="2520000" y="432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93" name="直角三角形 92"/>
            <p:cNvSpPr/>
            <p:nvPr/>
          </p:nvSpPr>
          <p:spPr>
            <a:xfrm>
              <a:off x="2880000" y="468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94" name="直角三角形 93"/>
            <p:cNvSpPr/>
            <p:nvPr/>
          </p:nvSpPr>
          <p:spPr>
            <a:xfrm>
              <a:off x="3240000" y="504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95" name="直角三角形 94"/>
            <p:cNvSpPr/>
            <p:nvPr/>
          </p:nvSpPr>
          <p:spPr>
            <a:xfrm>
              <a:off x="2160000" y="396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grpSp>
      <p:grpSp>
        <p:nvGrpSpPr>
          <p:cNvPr id="96" name="図形グループ 95"/>
          <p:cNvGrpSpPr/>
          <p:nvPr/>
        </p:nvGrpSpPr>
        <p:grpSpPr>
          <a:xfrm>
            <a:off x="6136173" y="3820381"/>
            <a:ext cx="1615181" cy="1491637"/>
            <a:chOff x="2160000" y="3960000"/>
            <a:chExt cx="1439325" cy="1440000"/>
          </a:xfrm>
          <a:scene3d>
            <a:camera prst="orthographicFront">
              <a:rot lat="900000" lon="1800000" rev="0"/>
            </a:camera>
            <a:lightRig rig="threePt" dir="t">
              <a:rot lat="0" lon="0" rev="13500000"/>
            </a:lightRig>
          </a:scene3d>
        </p:grpSpPr>
        <p:sp>
          <p:nvSpPr>
            <p:cNvPr id="97" name="正方形/長方形 96"/>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98" name="正方形/長方形 97"/>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99" name="正方形/長方形 98"/>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100" name="直角三角形 99"/>
            <p:cNvSpPr/>
            <p:nvPr/>
          </p:nvSpPr>
          <p:spPr>
            <a:xfrm>
              <a:off x="2520000" y="432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101" name="直角三角形 100"/>
            <p:cNvSpPr/>
            <p:nvPr/>
          </p:nvSpPr>
          <p:spPr>
            <a:xfrm>
              <a:off x="2880000" y="468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102" name="直角三角形 101"/>
            <p:cNvSpPr/>
            <p:nvPr/>
          </p:nvSpPr>
          <p:spPr>
            <a:xfrm>
              <a:off x="3240000" y="504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103" name="直角三角形 102"/>
            <p:cNvSpPr/>
            <p:nvPr/>
          </p:nvSpPr>
          <p:spPr>
            <a:xfrm>
              <a:off x="2160000" y="396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grpSp>
      <p:grpSp>
        <p:nvGrpSpPr>
          <p:cNvPr id="104" name="図形グループ 103"/>
          <p:cNvGrpSpPr/>
          <p:nvPr/>
        </p:nvGrpSpPr>
        <p:grpSpPr>
          <a:xfrm>
            <a:off x="5826480" y="3946114"/>
            <a:ext cx="1615181" cy="1491637"/>
            <a:chOff x="2160000" y="3960000"/>
            <a:chExt cx="1439325" cy="1440000"/>
          </a:xfrm>
          <a:scene3d>
            <a:camera prst="orthographicFront">
              <a:rot lat="900000" lon="1800000" rev="0"/>
            </a:camera>
            <a:lightRig rig="threePt" dir="t">
              <a:rot lat="0" lon="0" rev="13500000"/>
            </a:lightRig>
          </a:scene3d>
        </p:grpSpPr>
        <p:sp>
          <p:nvSpPr>
            <p:cNvPr id="105" name="正方形/長方形 104"/>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106" name="正方形/長方形 105"/>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107" name="正方形/長方形 106"/>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108" name="直角三角形 107"/>
            <p:cNvSpPr/>
            <p:nvPr/>
          </p:nvSpPr>
          <p:spPr>
            <a:xfrm>
              <a:off x="2520000" y="432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109" name="直角三角形 108"/>
            <p:cNvSpPr/>
            <p:nvPr/>
          </p:nvSpPr>
          <p:spPr>
            <a:xfrm>
              <a:off x="2880000" y="468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110" name="直角三角形 109"/>
            <p:cNvSpPr/>
            <p:nvPr/>
          </p:nvSpPr>
          <p:spPr>
            <a:xfrm>
              <a:off x="3240000" y="504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111" name="直角三角形 110"/>
            <p:cNvSpPr/>
            <p:nvPr/>
          </p:nvSpPr>
          <p:spPr>
            <a:xfrm>
              <a:off x="2160000" y="396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grpSp>
      <p:grpSp>
        <p:nvGrpSpPr>
          <p:cNvPr id="112" name="図形グループ 111"/>
          <p:cNvGrpSpPr/>
          <p:nvPr/>
        </p:nvGrpSpPr>
        <p:grpSpPr>
          <a:xfrm>
            <a:off x="6438441" y="3098489"/>
            <a:ext cx="312906" cy="403210"/>
            <a:chOff x="6344155" y="3715921"/>
            <a:chExt cx="337161" cy="434464"/>
          </a:xfrm>
        </p:grpSpPr>
        <p:cxnSp>
          <p:nvCxnSpPr>
            <p:cNvPr id="113" name="直線矢印コネクタ 112"/>
            <p:cNvCxnSpPr/>
            <p:nvPr/>
          </p:nvCxnSpPr>
          <p:spPr>
            <a:xfrm flipV="1">
              <a:off x="6404067" y="4055445"/>
              <a:ext cx="239314" cy="94940"/>
            </a:xfrm>
            <a:prstGeom prst="straightConnector1">
              <a:avLst/>
            </a:prstGeom>
            <a:ln>
              <a:solidFill>
                <a:srgbClr val="2F5897"/>
              </a:solidFill>
              <a:tailEnd type="arrow"/>
            </a:ln>
            <a:effectLst/>
          </p:spPr>
          <p:style>
            <a:lnRef idx="2">
              <a:schemeClr val="accent1"/>
            </a:lnRef>
            <a:fillRef idx="0">
              <a:schemeClr val="accent1"/>
            </a:fillRef>
            <a:effectRef idx="1">
              <a:schemeClr val="accent1"/>
            </a:effectRef>
            <a:fontRef idx="minor">
              <a:schemeClr val="tx1"/>
            </a:fontRef>
          </p:style>
        </p:cxnSp>
        <p:sp>
          <p:nvSpPr>
            <p:cNvPr id="114" name="テキスト ボックス 113"/>
            <p:cNvSpPr txBox="1"/>
            <p:nvPr/>
          </p:nvSpPr>
          <p:spPr>
            <a:xfrm>
              <a:off x="6344155" y="3715921"/>
              <a:ext cx="337161" cy="397960"/>
            </a:xfrm>
            <a:prstGeom prst="rect">
              <a:avLst/>
            </a:prstGeom>
            <a:noFill/>
          </p:spPr>
          <p:txBody>
            <a:bodyPr wrap="none" rtlCol="0">
              <a:spAutoFit/>
            </a:bodyPr>
            <a:lstStyle/>
            <a:p>
              <a:r>
                <a:rPr kumimoji="1" lang="en-US" altLang="ja-JP" dirty="0" smtClean="0">
                  <a:solidFill>
                    <a:schemeClr val="tx2"/>
                  </a:solidFill>
                  <a:latin typeface="Consolas"/>
                  <a:ea typeface="ヒラギノ角ゴ ProN W3"/>
                  <a:cs typeface="Consolas"/>
                </a:rPr>
                <a:t>k</a:t>
              </a:r>
              <a:endParaRPr kumimoji="1" lang="ja-JP" altLang="en-US" dirty="0" smtClean="0">
                <a:solidFill>
                  <a:schemeClr val="tx2"/>
                </a:solidFill>
                <a:latin typeface="Consolas"/>
                <a:ea typeface="ヒラギノ角ゴ ProN W3"/>
                <a:cs typeface="Consolas"/>
              </a:endParaRPr>
            </a:p>
          </p:txBody>
        </p:sp>
      </p:grpSp>
      <p:grpSp>
        <p:nvGrpSpPr>
          <p:cNvPr id="115" name="図形グループ 114"/>
          <p:cNvGrpSpPr/>
          <p:nvPr/>
        </p:nvGrpSpPr>
        <p:grpSpPr>
          <a:xfrm>
            <a:off x="6151266" y="3194965"/>
            <a:ext cx="312906" cy="403209"/>
            <a:chOff x="6387589" y="3762671"/>
            <a:chExt cx="312906" cy="403209"/>
          </a:xfrm>
        </p:grpSpPr>
        <p:cxnSp>
          <p:nvCxnSpPr>
            <p:cNvPr id="116" name="直線矢印コネクタ 115"/>
            <p:cNvCxnSpPr/>
            <p:nvPr/>
          </p:nvCxnSpPr>
          <p:spPr>
            <a:xfrm flipV="1">
              <a:off x="6443191" y="4077770"/>
              <a:ext cx="222098" cy="88110"/>
            </a:xfrm>
            <a:prstGeom prst="straightConnector1">
              <a:avLst/>
            </a:prstGeom>
            <a:ln>
              <a:solidFill>
                <a:srgbClr val="2F5897"/>
              </a:solidFill>
              <a:tailEnd type="arrow"/>
            </a:ln>
            <a:effectLst/>
          </p:spPr>
          <p:style>
            <a:lnRef idx="2">
              <a:schemeClr val="accent1"/>
            </a:lnRef>
            <a:fillRef idx="0">
              <a:schemeClr val="accent1"/>
            </a:fillRef>
            <a:effectRef idx="1">
              <a:schemeClr val="accent1"/>
            </a:effectRef>
            <a:fontRef idx="minor">
              <a:schemeClr val="tx1"/>
            </a:fontRef>
          </p:style>
        </p:cxnSp>
        <p:sp>
          <p:nvSpPr>
            <p:cNvPr id="117" name="テキスト ボックス 116"/>
            <p:cNvSpPr txBox="1"/>
            <p:nvPr/>
          </p:nvSpPr>
          <p:spPr>
            <a:xfrm>
              <a:off x="6387589" y="3762671"/>
              <a:ext cx="312906" cy="369332"/>
            </a:xfrm>
            <a:prstGeom prst="rect">
              <a:avLst/>
            </a:prstGeom>
            <a:noFill/>
          </p:spPr>
          <p:txBody>
            <a:bodyPr wrap="none" rtlCol="0">
              <a:spAutoFit/>
            </a:bodyPr>
            <a:lstStyle/>
            <a:p>
              <a:r>
                <a:rPr kumimoji="1" lang="en-US" altLang="ja-JP" dirty="0" smtClean="0">
                  <a:solidFill>
                    <a:schemeClr val="tx2"/>
                  </a:solidFill>
                  <a:latin typeface="Consolas"/>
                  <a:ea typeface="ヒラギノ角ゴ ProN W3"/>
                  <a:cs typeface="Consolas"/>
                </a:rPr>
                <a:t>k</a:t>
              </a:r>
              <a:endParaRPr kumimoji="1" lang="ja-JP" altLang="en-US" dirty="0" smtClean="0">
                <a:solidFill>
                  <a:schemeClr val="tx2"/>
                </a:solidFill>
                <a:latin typeface="Consolas"/>
                <a:ea typeface="ヒラギノ角ゴ ProN W3"/>
                <a:cs typeface="Consolas"/>
              </a:endParaRPr>
            </a:p>
          </p:txBody>
        </p:sp>
      </p:grpSp>
      <p:grpSp>
        <p:nvGrpSpPr>
          <p:cNvPr id="118" name="図形グループ 117"/>
          <p:cNvGrpSpPr/>
          <p:nvPr/>
        </p:nvGrpSpPr>
        <p:grpSpPr>
          <a:xfrm>
            <a:off x="7441662" y="4277354"/>
            <a:ext cx="1535051" cy="326225"/>
            <a:chOff x="6865097" y="2015601"/>
            <a:chExt cx="1535051" cy="326225"/>
          </a:xfrm>
        </p:grpSpPr>
        <p:sp>
          <p:nvSpPr>
            <p:cNvPr id="119" name="正方形/長方形 118"/>
            <p:cNvSpPr/>
            <p:nvPr/>
          </p:nvSpPr>
          <p:spPr>
            <a:xfrm>
              <a:off x="7292329" y="2015601"/>
              <a:ext cx="1107819" cy="326225"/>
            </a:xfrm>
            <a:prstGeom prst="rect">
              <a:avLst/>
            </a:prstGeom>
            <a:solidFill>
              <a:schemeClr val="bg1"/>
            </a:solidFill>
            <a:ln w="38100"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ja-JP" altLang="en-US" dirty="0" smtClean="0">
                  <a:solidFill>
                    <a:schemeClr val="accent6">
                      <a:lumMod val="50000"/>
                    </a:schemeClr>
                  </a:solidFill>
                  <a:uFill>
                    <a:solidFill>
                      <a:srgbClr val="000090"/>
                    </a:solidFill>
                  </a:uFill>
                  <a:latin typeface="ヒラギノ角ゴ ProN W3"/>
                  <a:ea typeface="ヒラギノ角ゴ ProN W3"/>
                  <a:cs typeface="ヒラギノ角ゴ ProN W3"/>
                </a:rPr>
                <a:t>ランク</a:t>
              </a:r>
              <a:r>
                <a:rPr kumimoji="1" lang="en-US" altLang="ja-JP" dirty="0" smtClean="0">
                  <a:solidFill>
                    <a:schemeClr val="accent6">
                      <a:lumMod val="50000"/>
                    </a:schemeClr>
                  </a:solidFill>
                  <a:uFill>
                    <a:solidFill>
                      <a:srgbClr val="000090"/>
                    </a:solidFill>
                  </a:uFill>
                  <a:latin typeface="ヒラギノ角ゴ ProN W3"/>
                  <a:ea typeface="ヒラギノ角ゴ ProN W3"/>
                  <a:cs typeface="ヒラギノ角ゴ ProN W3"/>
                </a:rPr>
                <a:t> 2</a:t>
              </a:r>
              <a:endParaRPr kumimoji="1" lang="ja-JP" altLang="en-US" dirty="0" smtClean="0">
                <a:solidFill>
                  <a:schemeClr val="accent6">
                    <a:lumMod val="50000"/>
                  </a:schemeClr>
                </a:solidFill>
                <a:uFill>
                  <a:solidFill>
                    <a:srgbClr val="000090"/>
                  </a:solidFill>
                </a:uFill>
                <a:latin typeface="ヒラギノ角ゴ ProN W3"/>
                <a:ea typeface="ヒラギノ角ゴ ProN W3"/>
                <a:cs typeface="ヒラギノ角ゴ ProN W3"/>
              </a:endParaRPr>
            </a:p>
          </p:txBody>
        </p:sp>
        <p:cxnSp>
          <p:nvCxnSpPr>
            <p:cNvPr id="120" name="直線コネクタ 119"/>
            <p:cNvCxnSpPr>
              <a:stCxn id="119" idx="1"/>
            </p:cNvCxnSpPr>
            <p:nvPr/>
          </p:nvCxnSpPr>
          <p:spPr>
            <a:xfrm flipH="1">
              <a:off x="6865097" y="2178714"/>
              <a:ext cx="427232" cy="0"/>
            </a:xfrm>
            <a:prstGeom prst="line">
              <a:avLst/>
            </a:prstGeom>
            <a:ln w="38100" cmpd="sng">
              <a:solidFill>
                <a:schemeClr val="accent6">
                  <a:lumMod val="75000"/>
                </a:schemeClr>
              </a:solidFill>
              <a:headEnd type="none"/>
              <a:tailEnd type="none" w="lg" len="lg"/>
            </a:ln>
            <a:effectLst/>
          </p:spPr>
          <p:style>
            <a:lnRef idx="2">
              <a:schemeClr val="accent1"/>
            </a:lnRef>
            <a:fillRef idx="0">
              <a:schemeClr val="accent1"/>
            </a:fillRef>
            <a:effectRef idx="1">
              <a:schemeClr val="accent1"/>
            </a:effectRef>
            <a:fontRef idx="minor">
              <a:schemeClr val="tx1"/>
            </a:fontRef>
          </p:style>
        </p:cxnSp>
      </p:grpSp>
      <p:grpSp>
        <p:nvGrpSpPr>
          <p:cNvPr id="121" name="図形グループ 120"/>
          <p:cNvGrpSpPr/>
          <p:nvPr/>
        </p:nvGrpSpPr>
        <p:grpSpPr>
          <a:xfrm>
            <a:off x="7317879" y="4667740"/>
            <a:ext cx="1535051" cy="326225"/>
            <a:chOff x="6865097" y="2015601"/>
            <a:chExt cx="1535051" cy="326225"/>
          </a:xfrm>
        </p:grpSpPr>
        <p:sp>
          <p:nvSpPr>
            <p:cNvPr id="122" name="正方形/長方形 121"/>
            <p:cNvSpPr/>
            <p:nvPr/>
          </p:nvSpPr>
          <p:spPr>
            <a:xfrm>
              <a:off x="7292329" y="2015601"/>
              <a:ext cx="1107819" cy="326225"/>
            </a:xfrm>
            <a:prstGeom prst="rect">
              <a:avLst/>
            </a:prstGeom>
            <a:solidFill>
              <a:schemeClr val="bg1"/>
            </a:solidFill>
            <a:ln w="38100"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ja-JP" altLang="en-US" dirty="0" smtClean="0">
                  <a:solidFill>
                    <a:srgbClr val="3B4042"/>
                  </a:solidFill>
                  <a:uFill>
                    <a:solidFill>
                      <a:srgbClr val="000090"/>
                    </a:solidFill>
                  </a:uFill>
                  <a:latin typeface="ヒラギノ角ゴ ProN W3"/>
                  <a:ea typeface="ヒラギノ角ゴ ProN W3"/>
                  <a:cs typeface="ヒラギノ角ゴ ProN W3"/>
                </a:rPr>
                <a:t>ランク</a:t>
              </a:r>
              <a:r>
                <a:rPr kumimoji="1" lang="en-US" altLang="ja-JP" dirty="0" smtClean="0">
                  <a:solidFill>
                    <a:srgbClr val="3B4042"/>
                  </a:solidFill>
                  <a:uFill>
                    <a:solidFill>
                      <a:srgbClr val="000090"/>
                    </a:solidFill>
                  </a:uFill>
                  <a:latin typeface="ヒラギノ角ゴ ProN W3"/>
                  <a:ea typeface="ヒラギノ角ゴ ProN W3"/>
                  <a:cs typeface="ヒラギノ角ゴ ProN W3"/>
                </a:rPr>
                <a:t> 1</a:t>
              </a:r>
              <a:endParaRPr kumimoji="1" lang="ja-JP" altLang="en-US" dirty="0" smtClean="0">
                <a:solidFill>
                  <a:srgbClr val="3B4042"/>
                </a:solidFill>
                <a:uFill>
                  <a:solidFill>
                    <a:srgbClr val="000090"/>
                  </a:solidFill>
                </a:uFill>
                <a:latin typeface="ヒラギノ角ゴ ProN W3"/>
                <a:ea typeface="ヒラギノ角ゴ ProN W3"/>
                <a:cs typeface="ヒラギノ角ゴ ProN W3"/>
              </a:endParaRPr>
            </a:p>
          </p:txBody>
        </p:sp>
        <p:cxnSp>
          <p:nvCxnSpPr>
            <p:cNvPr id="123" name="直線コネクタ 122"/>
            <p:cNvCxnSpPr>
              <a:stCxn id="122" idx="1"/>
            </p:cNvCxnSpPr>
            <p:nvPr/>
          </p:nvCxnSpPr>
          <p:spPr>
            <a:xfrm flipH="1">
              <a:off x="6865097" y="2178714"/>
              <a:ext cx="427232" cy="0"/>
            </a:xfrm>
            <a:prstGeom prst="line">
              <a:avLst/>
            </a:prstGeom>
            <a:ln w="38100" cmpd="sng">
              <a:solidFill>
                <a:schemeClr val="accent6">
                  <a:lumMod val="75000"/>
                </a:schemeClr>
              </a:solidFill>
              <a:headEnd type="none"/>
              <a:tailEnd type="none" w="lg" len="lg"/>
            </a:ln>
            <a:effectLst/>
          </p:spPr>
          <p:style>
            <a:lnRef idx="2">
              <a:schemeClr val="accent1"/>
            </a:lnRef>
            <a:fillRef idx="0">
              <a:schemeClr val="accent1"/>
            </a:fillRef>
            <a:effectRef idx="1">
              <a:schemeClr val="accent1"/>
            </a:effectRef>
            <a:fontRef idx="minor">
              <a:schemeClr val="tx1"/>
            </a:fontRef>
          </p:style>
        </p:cxnSp>
      </p:grpSp>
      <p:grpSp>
        <p:nvGrpSpPr>
          <p:cNvPr id="124" name="図形グループ 123"/>
          <p:cNvGrpSpPr/>
          <p:nvPr/>
        </p:nvGrpSpPr>
        <p:grpSpPr>
          <a:xfrm>
            <a:off x="7194098" y="5058126"/>
            <a:ext cx="1535051" cy="326225"/>
            <a:chOff x="6865097" y="2015601"/>
            <a:chExt cx="1535051" cy="326225"/>
          </a:xfrm>
        </p:grpSpPr>
        <p:sp>
          <p:nvSpPr>
            <p:cNvPr id="125" name="正方形/長方形 124"/>
            <p:cNvSpPr/>
            <p:nvPr/>
          </p:nvSpPr>
          <p:spPr>
            <a:xfrm>
              <a:off x="7292329" y="2015601"/>
              <a:ext cx="1107819" cy="326225"/>
            </a:xfrm>
            <a:prstGeom prst="rect">
              <a:avLst/>
            </a:prstGeom>
            <a:solidFill>
              <a:schemeClr val="bg1"/>
            </a:solidFill>
            <a:ln w="38100" cmpd="sng">
              <a:solidFill>
                <a:srgbClr val="586064"/>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ja-JP" altLang="en-US" dirty="0" smtClean="0">
                  <a:solidFill>
                    <a:srgbClr val="3B4042"/>
                  </a:solidFill>
                  <a:uFill>
                    <a:solidFill>
                      <a:srgbClr val="000090"/>
                    </a:solidFill>
                  </a:uFill>
                  <a:latin typeface="ヒラギノ角ゴ ProN W3"/>
                  <a:ea typeface="ヒラギノ角ゴ ProN W3"/>
                  <a:cs typeface="ヒラギノ角ゴ ProN W3"/>
                </a:rPr>
                <a:t>ランク</a:t>
              </a:r>
              <a:r>
                <a:rPr kumimoji="1" lang="en-US" altLang="ja-JP" dirty="0" smtClean="0">
                  <a:solidFill>
                    <a:srgbClr val="3B4042"/>
                  </a:solidFill>
                  <a:uFill>
                    <a:solidFill>
                      <a:srgbClr val="000090"/>
                    </a:solidFill>
                  </a:uFill>
                  <a:latin typeface="ヒラギノ角ゴ ProN W3"/>
                  <a:ea typeface="ヒラギノ角ゴ ProN W3"/>
                  <a:cs typeface="ヒラギノ角ゴ ProN W3"/>
                </a:rPr>
                <a:t> 0</a:t>
              </a:r>
              <a:endParaRPr kumimoji="1" lang="ja-JP" altLang="en-US" dirty="0" smtClean="0">
                <a:solidFill>
                  <a:srgbClr val="3B4042"/>
                </a:solidFill>
                <a:uFill>
                  <a:solidFill>
                    <a:srgbClr val="000090"/>
                  </a:solidFill>
                </a:uFill>
                <a:latin typeface="ヒラギノ角ゴ ProN W3"/>
                <a:ea typeface="ヒラギノ角ゴ ProN W3"/>
                <a:cs typeface="ヒラギノ角ゴ ProN W3"/>
              </a:endParaRPr>
            </a:p>
          </p:txBody>
        </p:sp>
        <p:cxnSp>
          <p:nvCxnSpPr>
            <p:cNvPr id="126" name="直線コネクタ 125"/>
            <p:cNvCxnSpPr>
              <a:stCxn id="125" idx="1"/>
            </p:cNvCxnSpPr>
            <p:nvPr/>
          </p:nvCxnSpPr>
          <p:spPr>
            <a:xfrm flipH="1">
              <a:off x="6865097" y="2178714"/>
              <a:ext cx="427232" cy="0"/>
            </a:xfrm>
            <a:prstGeom prst="line">
              <a:avLst/>
            </a:prstGeom>
            <a:ln w="38100" cmpd="sng">
              <a:solidFill>
                <a:srgbClr val="586064"/>
              </a:solidFill>
              <a:headEnd type="none"/>
              <a:tailEnd type="none" w="lg" len="lg"/>
            </a:ln>
            <a:effectLst/>
          </p:spPr>
          <p:style>
            <a:lnRef idx="2">
              <a:schemeClr val="accent1"/>
            </a:lnRef>
            <a:fillRef idx="0">
              <a:schemeClr val="accent1"/>
            </a:fillRef>
            <a:effectRef idx="1">
              <a:schemeClr val="accent1"/>
            </a:effectRef>
            <a:fontRef idx="minor">
              <a:schemeClr val="tx1"/>
            </a:fontRef>
          </p:style>
        </p:cxnSp>
      </p:grpSp>
      <p:sp>
        <p:nvSpPr>
          <p:cNvPr id="127" name="正方形/長方形 126"/>
          <p:cNvSpPr/>
          <p:nvPr/>
        </p:nvSpPr>
        <p:spPr>
          <a:xfrm>
            <a:off x="7382922" y="3815363"/>
            <a:ext cx="159188" cy="175549"/>
          </a:xfrm>
          <a:prstGeom prst="rect">
            <a:avLst/>
          </a:prstGeom>
          <a:solidFill>
            <a:schemeClr val="bg1"/>
          </a:solidFill>
          <a:ln w="28575" cmpd="sng">
            <a:solidFill>
              <a:schemeClr val="accent1">
                <a:shade val="95000"/>
                <a:satMod val="10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dirty="0">
              <a:solidFill>
                <a:srgbClr val="000000"/>
              </a:solidFill>
              <a:uFill>
                <a:solidFill>
                  <a:srgbClr val="000090"/>
                </a:solidFill>
              </a:uFill>
              <a:latin typeface="ヒラギノ角ゴ ProN W3"/>
              <a:ea typeface="ヒラギノ角ゴ ProN W3"/>
              <a:cs typeface="ヒラギノ角ゴ ProN W3"/>
            </a:endParaRPr>
          </a:p>
        </p:txBody>
      </p:sp>
    </p:spTree>
    <p:extLst>
      <p:ext uri="{BB962C8B-B14F-4D97-AF65-F5344CB8AC3E}">
        <p14:creationId xmlns:p14="http://schemas.microsoft.com/office/powerpoint/2010/main" val="221382145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sz="2400" dirty="0" smtClean="0">
                <a:solidFill>
                  <a:srgbClr val="000000"/>
                </a:solidFill>
              </a:rPr>
              <a:t>可読性や保守性が低下</a:t>
            </a:r>
            <a:endParaRPr lang="en-US" altLang="ja-JP" sz="2400" dirty="0" smtClean="0">
              <a:solidFill>
                <a:srgbClr val="000000"/>
              </a:solidFill>
            </a:endParaRPr>
          </a:p>
          <a:p>
            <a:pPr lvl="1"/>
            <a:r>
              <a:rPr lang="ja-JP" altLang="en-US" sz="2000" dirty="0" smtClean="0">
                <a:solidFill>
                  <a:srgbClr val="000000"/>
                </a:solidFill>
              </a:rPr>
              <a:t>部分空間の大きさを決定するコードの追加</a:t>
            </a:r>
            <a:endParaRPr lang="en-US" altLang="ja-JP" sz="2000" dirty="0" smtClean="0">
              <a:solidFill>
                <a:srgbClr val="000000"/>
              </a:solidFill>
            </a:endParaRPr>
          </a:p>
          <a:p>
            <a:pPr lvl="1"/>
            <a:r>
              <a:rPr lang="ja-JP" altLang="en-US" sz="2000" dirty="0" smtClean="0">
                <a:solidFill>
                  <a:srgbClr val="000000"/>
                </a:solidFill>
              </a:rPr>
              <a:t>境界判定コードの追加</a:t>
            </a:r>
            <a:endParaRPr lang="en-US" altLang="ja-JP" sz="2000" dirty="0">
              <a:solidFill>
                <a:srgbClr val="000000"/>
              </a:solidFill>
            </a:endParaRPr>
          </a:p>
          <a:p>
            <a:pPr lvl="1"/>
            <a:endParaRPr lang="en-US" altLang="ja-JP" sz="2000" dirty="0">
              <a:solidFill>
                <a:srgbClr val="586064"/>
              </a:solidFill>
            </a:endParaRPr>
          </a:p>
        </p:txBody>
      </p:sp>
      <p:sp>
        <p:nvSpPr>
          <p:cNvPr id="4" name="スライド番号プレースホルダー 3"/>
          <p:cNvSpPr>
            <a:spLocks noGrp="1"/>
          </p:cNvSpPr>
          <p:nvPr>
            <p:ph type="sldNum" sz="quarter" idx="12"/>
          </p:nvPr>
        </p:nvSpPr>
        <p:spPr/>
        <p:txBody>
          <a:bodyPr/>
          <a:lstStyle/>
          <a:p>
            <a:fld id="{BA9B540C-44DA-4F69-89C9-7C84606640D3}" type="slidenum">
              <a:rPr lang="en-US" smtClean="0">
                <a:ea typeface="ヒラギノ角ゴ ProN W3"/>
              </a:rPr>
              <a:pPr/>
              <a:t>7</a:t>
            </a:fld>
            <a:endParaRPr lang="en-US" dirty="0">
              <a:ea typeface="ヒラギノ角ゴ ProN W3"/>
            </a:endParaRPr>
          </a:p>
        </p:txBody>
      </p:sp>
      <p:sp>
        <p:nvSpPr>
          <p:cNvPr id="83" name="タイトル 1"/>
          <p:cNvSpPr>
            <a:spLocks noGrp="1"/>
          </p:cNvSpPr>
          <p:nvPr>
            <p:ph type="title"/>
          </p:nvPr>
        </p:nvSpPr>
        <p:spPr>
          <a:xfrm>
            <a:off x="314095" y="315003"/>
            <a:ext cx="9277815" cy="713746"/>
          </a:xfrm>
        </p:spPr>
        <p:txBody>
          <a:bodyPr/>
          <a:lstStyle/>
          <a:p>
            <a:r>
              <a:rPr lang="ja-JP" altLang="en-US" sz="3200" dirty="0" smtClean="0"/>
              <a:t>計算空間の分割が及ぼすプログラムへの悪影響</a:t>
            </a:r>
            <a:endParaRPr kumimoji="1" lang="ja-JP" altLang="en-US" sz="3200" dirty="0"/>
          </a:p>
        </p:txBody>
      </p:sp>
      <p:sp>
        <p:nvSpPr>
          <p:cNvPr id="2" name="フッター プレースホルダー 1"/>
          <p:cNvSpPr>
            <a:spLocks noGrp="1"/>
          </p:cNvSpPr>
          <p:nvPr>
            <p:ph type="ftr" sz="quarter" idx="11"/>
          </p:nvPr>
        </p:nvSpPr>
        <p:spPr/>
        <p:txBody>
          <a:bodyPr/>
          <a:lstStyle/>
          <a:p>
            <a:r>
              <a:rPr kumimoji="0" lang="en-US" smtClean="0"/>
              <a:t>Shumpei Hozumi</a:t>
            </a:r>
            <a:endParaRPr kumimoji="0" lang="en-US" dirty="0"/>
          </a:p>
        </p:txBody>
      </p:sp>
      <p:grpSp>
        <p:nvGrpSpPr>
          <p:cNvPr id="63" name="図形グループ 62"/>
          <p:cNvGrpSpPr/>
          <p:nvPr/>
        </p:nvGrpSpPr>
        <p:grpSpPr>
          <a:xfrm>
            <a:off x="5170335" y="2755852"/>
            <a:ext cx="4155125" cy="3158851"/>
            <a:chOff x="741748" y="2803811"/>
            <a:chExt cx="3835500" cy="3158851"/>
          </a:xfrm>
        </p:grpSpPr>
        <p:sp>
          <p:nvSpPr>
            <p:cNvPr id="64" name="正方形/長方形 63"/>
            <p:cNvSpPr/>
            <p:nvPr/>
          </p:nvSpPr>
          <p:spPr>
            <a:xfrm>
              <a:off x="741748" y="3175997"/>
              <a:ext cx="3835500" cy="2786665"/>
            </a:xfrm>
            <a:prstGeom prst="rect">
              <a:avLst/>
            </a:prstGeom>
            <a:solidFill>
              <a:schemeClr val="bg1"/>
            </a:solidFill>
            <a:ln w="19050" cmpd="sng">
              <a:solidFill>
                <a:srgbClr val="586064"/>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110000"/>
                </a:lnSpc>
              </a:pPr>
              <a:endParaRPr kumimoji="1" lang="en-US" altLang="ja-JP" dirty="0">
                <a:solidFill>
                  <a:srgbClr val="000000"/>
                </a:solidFill>
                <a:uFill>
                  <a:solidFill>
                    <a:srgbClr val="000090"/>
                  </a:solidFill>
                </a:uFill>
                <a:latin typeface="Consolas"/>
                <a:ea typeface="ヒラギノ丸ゴ ProN W4"/>
                <a:cs typeface="Consolas"/>
              </a:endParaRPr>
            </a:p>
          </p:txBody>
        </p:sp>
        <p:sp>
          <p:nvSpPr>
            <p:cNvPr id="65" name="テキスト ボックス 64"/>
            <p:cNvSpPr txBox="1"/>
            <p:nvPr/>
          </p:nvSpPr>
          <p:spPr>
            <a:xfrm>
              <a:off x="745836" y="2803811"/>
              <a:ext cx="3831412" cy="369332"/>
            </a:xfrm>
            <a:prstGeom prst="rect">
              <a:avLst/>
            </a:prstGeom>
            <a:solidFill>
              <a:srgbClr val="586064"/>
            </a:solidFill>
            <a:ln w="19050" cmpd="sng">
              <a:solidFill>
                <a:srgbClr val="586064"/>
              </a:solidFill>
            </a:ln>
          </p:spPr>
          <p:txBody>
            <a:bodyPr wrap="square" rtlCol="0">
              <a:spAutoFit/>
            </a:bodyPr>
            <a:lstStyle/>
            <a:p>
              <a:pPr algn="ctr"/>
              <a:r>
                <a:rPr kumimoji="1" lang="ja-JP" altLang="en-US" dirty="0" smtClean="0">
                  <a:solidFill>
                    <a:schemeClr val="bg1"/>
                  </a:solidFill>
                  <a:uFill>
                    <a:solidFill>
                      <a:schemeClr val="tx2"/>
                    </a:solidFill>
                  </a:uFill>
                  <a:latin typeface="ヒラギノ角ゴ ProN W3"/>
                  <a:ea typeface="ヒラギノ角ゴ ProN W3"/>
                  <a:cs typeface="ヒラギノ角ゴ ProN W3"/>
                </a:rPr>
                <a:t>計算空間</a:t>
              </a:r>
              <a:endParaRPr kumimoji="1" lang="ja-JP" altLang="en-US" dirty="0">
                <a:solidFill>
                  <a:schemeClr val="bg1"/>
                </a:solidFill>
                <a:uFill>
                  <a:solidFill>
                    <a:schemeClr val="tx2"/>
                  </a:solidFill>
                </a:uFill>
                <a:latin typeface="ヒラギノ角ゴ ProN W3"/>
                <a:ea typeface="ヒラギノ角ゴ ProN W3"/>
                <a:cs typeface="ヒラギノ角ゴ ProN W3"/>
              </a:endParaRPr>
            </a:p>
          </p:txBody>
        </p:sp>
      </p:grpSp>
      <p:grpSp>
        <p:nvGrpSpPr>
          <p:cNvPr id="61" name="図形グループ 60"/>
          <p:cNvGrpSpPr/>
          <p:nvPr/>
        </p:nvGrpSpPr>
        <p:grpSpPr>
          <a:xfrm>
            <a:off x="580539" y="2758706"/>
            <a:ext cx="4155125" cy="5140863"/>
            <a:chOff x="741748" y="2806665"/>
            <a:chExt cx="3835500" cy="5140863"/>
          </a:xfrm>
        </p:grpSpPr>
        <p:sp>
          <p:nvSpPr>
            <p:cNvPr id="66" name="正方形/長方形 65"/>
            <p:cNvSpPr/>
            <p:nvPr/>
          </p:nvSpPr>
          <p:spPr>
            <a:xfrm>
              <a:off x="741748" y="3175997"/>
              <a:ext cx="3835500" cy="4771531"/>
            </a:xfrm>
            <a:prstGeom prst="rect">
              <a:avLst/>
            </a:prstGeom>
            <a:solidFill>
              <a:schemeClr val="bg1"/>
            </a:solidFill>
            <a:ln w="19050" cmpd="sng">
              <a:solidFill>
                <a:srgbClr val="586064"/>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110000"/>
                </a:lnSpc>
              </a:pPr>
              <a:endParaRPr kumimoji="1" lang="en-US" altLang="ja-JP" sz="1600" dirty="0">
                <a:solidFill>
                  <a:schemeClr val="tx1"/>
                </a:solidFill>
                <a:uFill>
                  <a:solidFill>
                    <a:srgbClr val="000090"/>
                  </a:solidFill>
                </a:uFill>
                <a:latin typeface="Consolas"/>
                <a:ea typeface="ヒラギノ丸ゴ ProN W4"/>
                <a:cs typeface="Consolas"/>
              </a:endParaRPr>
            </a:p>
          </p:txBody>
        </p:sp>
        <p:sp>
          <p:nvSpPr>
            <p:cNvPr id="67" name="テキスト ボックス 66"/>
            <p:cNvSpPr txBox="1"/>
            <p:nvPr/>
          </p:nvSpPr>
          <p:spPr>
            <a:xfrm>
              <a:off x="745835" y="2806665"/>
              <a:ext cx="3831412" cy="369332"/>
            </a:xfrm>
            <a:prstGeom prst="rect">
              <a:avLst/>
            </a:prstGeom>
            <a:solidFill>
              <a:srgbClr val="586064"/>
            </a:solidFill>
            <a:ln w="19050" cmpd="sng">
              <a:solidFill>
                <a:srgbClr val="586064"/>
              </a:solidFill>
            </a:ln>
          </p:spPr>
          <p:txBody>
            <a:bodyPr wrap="square" rtlCol="0">
              <a:spAutoFit/>
            </a:bodyPr>
            <a:lstStyle/>
            <a:p>
              <a:pPr algn="ctr"/>
              <a:r>
                <a:rPr kumimoji="1" lang="ja-JP" altLang="en-US" dirty="0" smtClean="0">
                  <a:solidFill>
                    <a:schemeClr val="bg1"/>
                  </a:solidFill>
                  <a:latin typeface="ヒラギノ角ゴ ProN W3"/>
                  <a:ea typeface="ヒラギノ角ゴ ProN W3"/>
                  <a:cs typeface="ヒラギノ角ゴ ProN W3"/>
                </a:rPr>
                <a:t>プログラム</a:t>
              </a:r>
              <a:endParaRPr kumimoji="1" lang="ja-JP" altLang="en-US" dirty="0">
                <a:solidFill>
                  <a:schemeClr val="bg1"/>
                </a:solidFill>
                <a:latin typeface="ヒラギノ角ゴ ProN W3"/>
                <a:ea typeface="ヒラギノ角ゴ ProN W3"/>
                <a:cs typeface="ヒラギノ角ゴ ProN W3"/>
              </a:endParaRPr>
            </a:p>
          </p:txBody>
        </p:sp>
      </p:grpSp>
      <p:sp>
        <p:nvSpPr>
          <p:cNvPr id="68" name="テキスト ボックス 67"/>
          <p:cNvSpPr txBox="1"/>
          <p:nvPr/>
        </p:nvSpPr>
        <p:spPr>
          <a:xfrm>
            <a:off x="580540" y="3128038"/>
            <a:ext cx="4302330" cy="4354524"/>
          </a:xfrm>
          <a:prstGeom prst="rect">
            <a:avLst/>
          </a:prstGeom>
          <a:noFill/>
          <a:ln>
            <a:noFill/>
          </a:ln>
        </p:spPr>
        <p:txBody>
          <a:bodyPr wrap="square" rtlCol="0">
            <a:spAutoFit/>
          </a:bodyPr>
          <a:lstStyle/>
          <a:p>
            <a:pPr>
              <a:lnSpc>
                <a:spcPct val="110000"/>
              </a:lnSpc>
            </a:pPr>
            <a:r>
              <a:rPr lang="da-DK" altLang="ja-JP" sz="1400" dirty="0" smtClean="0">
                <a:latin typeface="Consolas"/>
                <a:cs typeface="Consolas"/>
              </a:rPr>
              <a:t>for (</a:t>
            </a:r>
            <a:r>
              <a:rPr lang="da-DK" altLang="ja-JP" sz="1400" dirty="0" err="1" smtClean="0">
                <a:latin typeface="Consolas"/>
                <a:cs typeface="Consolas"/>
              </a:rPr>
              <a:t>int</a:t>
            </a:r>
            <a:r>
              <a:rPr lang="da-DK" altLang="ja-JP" sz="1400" dirty="0" smtClean="0">
                <a:latin typeface="Consolas"/>
                <a:cs typeface="Consolas"/>
              </a:rPr>
              <a:t> is=</a:t>
            </a:r>
            <a:r>
              <a:rPr lang="da-DK" altLang="ja-JP" sz="1400" dirty="0" err="1" smtClean="0">
                <a:latin typeface="Consolas"/>
                <a:cs typeface="Consolas"/>
              </a:rPr>
              <a:t>istart</a:t>
            </a:r>
            <a:r>
              <a:rPr lang="da-DK" altLang="ja-JP" sz="1400" dirty="0" smtClean="0">
                <a:latin typeface="Consolas"/>
                <a:cs typeface="Consolas"/>
              </a:rPr>
              <a:t>; is&lt;=</a:t>
            </a:r>
            <a:r>
              <a:rPr lang="da-DK" altLang="ja-JP" sz="1400" dirty="0" err="1" smtClean="0">
                <a:latin typeface="Consolas"/>
                <a:cs typeface="Consolas"/>
              </a:rPr>
              <a:t>iend</a:t>
            </a:r>
            <a:r>
              <a:rPr lang="da-DK" altLang="ja-JP" sz="1400" dirty="0" smtClean="0">
                <a:latin typeface="Consolas"/>
                <a:cs typeface="Consolas"/>
              </a:rPr>
              <a:t>; is+=L1) {</a:t>
            </a:r>
          </a:p>
          <a:p>
            <a:pPr>
              <a:lnSpc>
                <a:spcPct val="110000"/>
              </a:lnSpc>
            </a:pPr>
            <a:r>
              <a:rPr lang="en-US" altLang="ja-JP" sz="1400" dirty="0" smtClean="0">
                <a:latin typeface="Consolas"/>
                <a:cs typeface="Consolas"/>
              </a:rPr>
              <a:t>  </a:t>
            </a:r>
            <a:r>
              <a:rPr lang="en-US" altLang="ja-JP" sz="1400" dirty="0" err="1" smtClean="0">
                <a:latin typeface="Consolas"/>
                <a:cs typeface="Consolas"/>
              </a:rPr>
              <a:t>ie</a:t>
            </a:r>
            <a:r>
              <a:rPr lang="en-US" altLang="ja-JP" sz="1400" dirty="0" smtClean="0">
                <a:latin typeface="Consolas"/>
                <a:cs typeface="Consolas"/>
              </a:rPr>
              <a:t> = min(is+L1-1, </a:t>
            </a:r>
            <a:r>
              <a:rPr lang="en-US" altLang="ja-JP" sz="1400" dirty="0" err="1" smtClean="0">
                <a:latin typeface="Consolas"/>
                <a:cs typeface="Consolas"/>
              </a:rPr>
              <a:t>iend</a:t>
            </a:r>
            <a:r>
              <a:rPr lang="en-US" altLang="ja-JP" sz="1400" dirty="0" smtClean="0">
                <a:latin typeface="Consolas"/>
                <a:cs typeface="Consolas"/>
              </a:rPr>
              <a:t>); </a:t>
            </a:r>
          </a:p>
          <a:p>
            <a:pPr>
              <a:lnSpc>
                <a:spcPct val="110000"/>
              </a:lnSpc>
            </a:pPr>
            <a:r>
              <a:rPr lang="en-US" altLang="ja-JP" sz="1400" dirty="0" smtClean="0">
                <a:latin typeface="Consolas"/>
                <a:cs typeface="Consolas"/>
              </a:rPr>
              <a:t>  </a:t>
            </a:r>
            <a:r>
              <a:rPr lang="en-US" altLang="ja-JP" sz="1400" dirty="0" err="1" smtClean="0">
                <a:latin typeface="Consolas"/>
                <a:cs typeface="Consolas"/>
              </a:rPr>
              <a:t>il</a:t>
            </a:r>
            <a:r>
              <a:rPr lang="en-US" altLang="ja-JP" sz="1400" dirty="0" smtClean="0">
                <a:latin typeface="Consolas"/>
                <a:cs typeface="Consolas"/>
              </a:rPr>
              <a:t> = ie-is+1;</a:t>
            </a:r>
          </a:p>
          <a:p>
            <a:pPr>
              <a:lnSpc>
                <a:spcPct val="110000"/>
              </a:lnSpc>
            </a:pPr>
            <a:r>
              <a:rPr lang="da-DK" altLang="ja-JP" sz="1400" dirty="0" smtClean="0">
                <a:latin typeface="Consolas"/>
                <a:cs typeface="Consolas"/>
              </a:rPr>
              <a:t>  for (</a:t>
            </a:r>
            <a:r>
              <a:rPr lang="da-DK" altLang="ja-JP" sz="1400" dirty="0" err="1" smtClean="0">
                <a:latin typeface="Consolas"/>
                <a:cs typeface="Consolas"/>
              </a:rPr>
              <a:t>int</a:t>
            </a:r>
            <a:r>
              <a:rPr lang="da-DK" altLang="ja-JP" sz="1400" dirty="0" smtClean="0">
                <a:latin typeface="Consolas"/>
                <a:cs typeface="Consolas"/>
              </a:rPr>
              <a:t> </a:t>
            </a:r>
            <a:r>
              <a:rPr lang="da-DK" altLang="ja-JP" sz="1400" dirty="0" err="1" smtClean="0">
                <a:latin typeface="Consolas"/>
                <a:cs typeface="Consolas"/>
              </a:rPr>
              <a:t>js</a:t>
            </a:r>
            <a:r>
              <a:rPr lang="da-DK" altLang="ja-JP" sz="1400" dirty="0" smtClean="0">
                <a:latin typeface="Consolas"/>
                <a:cs typeface="Consolas"/>
              </a:rPr>
              <a:t>=</a:t>
            </a:r>
            <a:r>
              <a:rPr lang="da-DK" altLang="ja-JP" sz="1400" dirty="0" err="1" smtClean="0">
                <a:latin typeface="Consolas"/>
                <a:cs typeface="Consolas"/>
              </a:rPr>
              <a:t>jstart</a:t>
            </a:r>
            <a:r>
              <a:rPr lang="da-DK" altLang="ja-JP" sz="1400" dirty="0" smtClean="0">
                <a:latin typeface="Consolas"/>
                <a:cs typeface="Consolas"/>
              </a:rPr>
              <a:t>; </a:t>
            </a:r>
            <a:r>
              <a:rPr lang="da-DK" altLang="ja-JP" sz="1400" dirty="0" err="1" smtClean="0">
                <a:latin typeface="Consolas"/>
                <a:cs typeface="Consolas"/>
              </a:rPr>
              <a:t>js</a:t>
            </a:r>
            <a:r>
              <a:rPr lang="da-DK" altLang="ja-JP" sz="1400" dirty="0" smtClean="0">
                <a:latin typeface="Consolas"/>
                <a:cs typeface="Consolas"/>
              </a:rPr>
              <a:t>&lt;=</a:t>
            </a:r>
            <a:r>
              <a:rPr lang="da-DK" altLang="ja-JP" sz="1400" dirty="0" err="1" smtClean="0">
                <a:latin typeface="Consolas"/>
                <a:cs typeface="Consolas"/>
              </a:rPr>
              <a:t>jend</a:t>
            </a:r>
            <a:r>
              <a:rPr lang="da-DK" altLang="ja-JP" sz="1400" dirty="0" smtClean="0">
                <a:latin typeface="Consolas"/>
                <a:cs typeface="Consolas"/>
              </a:rPr>
              <a:t>; </a:t>
            </a:r>
            <a:r>
              <a:rPr lang="da-DK" altLang="ja-JP" sz="1400" dirty="0" err="1" smtClean="0">
                <a:latin typeface="Consolas"/>
                <a:cs typeface="Consolas"/>
              </a:rPr>
              <a:t>js</a:t>
            </a:r>
            <a:r>
              <a:rPr lang="da-DK" altLang="ja-JP" sz="1400" dirty="0" smtClean="0">
                <a:latin typeface="Consolas"/>
                <a:cs typeface="Consolas"/>
              </a:rPr>
              <a:t>+=L1) {</a:t>
            </a:r>
          </a:p>
          <a:p>
            <a:pPr>
              <a:lnSpc>
                <a:spcPct val="110000"/>
              </a:lnSpc>
            </a:pPr>
            <a:r>
              <a:rPr lang="en-US" altLang="ja-JP" sz="1400" dirty="0" smtClean="0">
                <a:latin typeface="Consolas"/>
                <a:cs typeface="Consolas"/>
              </a:rPr>
              <a:t>    je = min(js+L1-1, </a:t>
            </a:r>
            <a:r>
              <a:rPr lang="en-US" altLang="ja-JP" sz="1400" dirty="0" err="1" smtClean="0">
                <a:latin typeface="Consolas"/>
                <a:cs typeface="Consolas"/>
              </a:rPr>
              <a:t>jend</a:t>
            </a:r>
            <a:r>
              <a:rPr lang="en-US" altLang="ja-JP" sz="1400" dirty="0" smtClean="0">
                <a:latin typeface="Consolas"/>
                <a:cs typeface="Consolas"/>
              </a:rPr>
              <a:t>);</a:t>
            </a:r>
            <a:endParaRPr lang="ja-JP" altLang="en-US" sz="1400" dirty="0" smtClean="0">
              <a:latin typeface="Consolas"/>
              <a:cs typeface="Consolas"/>
            </a:endParaRPr>
          </a:p>
          <a:p>
            <a:pPr>
              <a:lnSpc>
                <a:spcPct val="110000"/>
              </a:lnSpc>
            </a:pPr>
            <a:r>
              <a:rPr lang="en-US" altLang="ja-JP" sz="1400" dirty="0" smtClean="0">
                <a:latin typeface="Consolas"/>
                <a:cs typeface="Consolas"/>
              </a:rPr>
              <a:t>    je = min(je, je-1);</a:t>
            </a:r>
          </a:p>
          <a:p>
            <a:pPr>
              <a:lnSpc>
                <a:spcPct val="110000"/>
              </a:lnSpc>
            </a:pPr>
            <a:r>
              <a:rPr lang="is-IS" altLang="ja-JP" sz="1400" dirty="0" smtClean="0">
                <a:latin typeface="Consolas"/>
                <a:cs typeface="Consolas"/>
              </a:rPr>
              <a:t>    jl = je-js+1;</a:t>
            </a:r>
          </a:p>
          <a:p>
            <a:pPr>
              <a:lnSpc>
                <a:spcPct val="110000"/>
              </a:lnSpc>
            </a:pPr>
            <a:r>
              <a:rPr lang="is-IS" altLang="ja-JP" sz="1400" dirty="0" smtClean="0">
                <a:latin typeface="Consolas"/>
                <a:cs typeface="Consolas"/>
              </a:rPr>
              <a:t>    </a:t>
            </a:r>
            <a:r>
              <a:rPr lang="is-IS" altLang="ja-JP" sz="1400" dirty="0" smtClean="0">
                <a:uFill>
                  <a:solidFill>
                    <a:schemeClr val="accent5"/>
                  </a:solidFill>
                </a:uFill>
                <a:latin typeface="Consolas"/>
                <a:cs typeface="Consolas"/>
              </a:rPr>
              <a:t>if (jl &lt;= 0)</a:t>
            </a:r>
            <a:r>
              <a:rPr lang="is-IS" altLang="ja-JP" sz="1400" dirty="0" smtClean="0">
                <a:latin typeface="Consolas"/>
                <a:cs typeface="Consolas"/>
              </a:rPr>
              <a:t> </a:t>
            </a:r>
            <a:r>
              <a:rPr lang="en-US" altLang="ja-JP" sz="1400" dirty="0" smtClean="0">
                <a:latin typeface="Consolas"/>
                <a:cs typeface="Consolas"/>
              </a:rPr>
              <a:t>continue;</a:t>
            </a:r>
          </a:p>
          <a:p>
            <a:pPr>
              <a:lnSpc>
                <a:spcPct val="110000"/>
              </a:lnSpc>
            </a:pPr>
            <a:r>
              <a:rPr lang="en-US" altLang="ja-JP" sz="1400" dirty="0" smtClean="0">
                <a:latin typeface="Consolas"/>
                <a:cs typeface="Consolas"/>
              </a:rPr>
              <a:t>    </a:t>
            </a:r>
            <a:r>
              <a:rPr lang="en-US" altLang="ja-JP" sz="1400" dirty="0" smtClean="0">
                <a:uFill>
                  <a:solidFill>
                    <a:schemeClr val="accent5"/>
                  </a:solidFill>
                </a:uFill>
                <a:latin typeface="Consolas"/>
                <a:cs typeface="Consolas"/>
              </a:rPr>
              <a:t>if</a:t>
            </a:r>
            <a:r>
              <a:rPr lang="ja-JP" altLang="en-US" sz="1400" dirty="0" smtClean="0">
                <a:uFill>
                  <a:solidFill>
                    <a:schemeClr val="accent5"/>
                  </a:solidFill>
                </a:uFill>
                <a:latin typeface="Consolas"/>
                <a:cs typeface="Consolas"/>
              </a:rPr>
              <a:t> </a:t>
            </a:r>
            <a:r>
              <a:rPr lang="en-US" altLang="ja-JP" sz="1400" dirty="0" smtClean="0">
                <a:uFill>
                  <a:solidFill>
                    <a:schemeClr val="accent5"/>
                  </a:solidFill>
                </a:uFill>
                <a:latin typeface="Consolas"/>
                <a:cs typeface="Consolas"/>
              </a:rPr>
              <a:t>(is &gt;= je+1)</a:t>
            </a:r>
            <a:r>
              <a:rPr lang="en-US" altLang="ja-JP" sz="1400" dirty="0" smtClean="0">
                <a:latin typeface="Consolas"/>
                <a:cs typeface="Consolas"/>
              </a:rPr>
              <a:t> </a:t>
            </a:r>
          </a:p>
          <a:p>
            <a:pPr>
              <a:lnSpc>
                <a:spcPct val="110000"/>
              </a:lnSpc>
            </a:pPr>
            <a:r>
              <a:rPr lang="en-US" altLang="ja-JP" sz="1400" dirty="0" smtClean="0">
                <a:latin typeface="Consolas"/>
                <a:cs typeface="Consolas"/>
              </a:rPr>
              <a:t>      </a:t>
            </a:r>
            <a:r>
              <a:rPr lang="de-DE" altLang="ja-JP" sz="1400" dirty="0" err="1" smtClean="0">
                <a:latin typeface="Consolas"/>
                <a:cs typeface="Consolas"/>
              </a:rPr>
              <a:t>gsGemm</a:t>
            </a:r>
            <a:r>
              <a:rPr lang="de-DE" altLang="ja-JP" sz="1400" dirty="0" smtClean="0">
                <a:latin typeface="Consolas"/>
                <a:cs typeface="Consolas"/>
              </a:rPr>
              <a:t>(</a:t>
            </a:r>
            <a:r>
              <a:rPr lang="de-DE" altLang="ja-JP" sz="1400" dirty="0" err="1" smtClean="0">
                <a:uFill>
                  <a:solidFill>
                    <a:schemeClr val="accent5"/>
                  </a:solidFill>
                </a:uFill>
                <a:latin typeface="Consolas"/>
                <a:cs typeface="Consolas"/>
              </a:rPr>
              <a:t>is</a:t>
            </a:r>
            <a:r>
              <a:rPr lang="de-DE" altLang="ja-JP" sz="1400" dirty="0" smtClean="0">
                <a:uFill>
                  <a:solidFill>
                    <a:schemeClr val="accent5"/>
                  </a:solidFill>
                </a:uFill>
                <a:latin typeface="Consolas"/>
                <a:cs typeface="Consolas"/>
              </a:rPr>
              <a:t>, </a:t>
            </a:r>
            <a:r>
              <a:rPr lang="de-DE" altLang="ja-JP" sz="1400" dirty="0" err="1" smtClean="0">
                <a:uFill>
                  <a:solidFill>
                    <a:schemeClr val="accent5"/>
                  </a:solidFill>
                </a:uFill>
                <a:latin typeface="Consolas"/>
                <a:cs typeface="Consolas"/>
              </a:rPr>
              <a:t>ie</a:t>
            </a:r>
            <a:r>
              <a:rPr lang="de-DE" altLang="ja-JP" sz="1400" dirty="0" smtClean="0">
                <a:uFill>
                  <a:solidFill>
                    <a:schemeClr val="accent5"/>
                  </a:solidFill>
                </a:uFill>
                <a:latin typeface="Consolas"/>
                <a:cs typeface="Consolas"/>
              </a:rPr>
              <a:t>, </a:t>
            </a:r>
            <a:r>
              <a:rPr lang="de-DE" altLang="ja-JP" sz="1400" dirty="0" err="1" smtClean="0">
                <a:uFill>
                  <a:solidFill>
                    <a:schemeClr val="accent5"/>
                  </a:solidFill>
                </a:uFill>
                <a:latin typeface="Consolas"/>
                <a:cs typeface="Consolas"/>
              </a:rPr>
              <a:t>js</a:t>
            </a:r>
            <a:r>
              <a:rPr lang="de-DE" altLang="ja-JP" sz="1400" dirty="0" smtClean="0">
                <a:uFill>
                  <a:solidFill>
                    <a:schemeClr val="accent5"/>
                  </a:solidFill>
                </a:uFill>
                <a:latin typeface="Consolas"/>
                <a:cs typeface="Consolas"/>
              </a:rPr>
              <a:t>, je</a:t>
            </a:r>
            <a:r>
              <a:rPr lang="de-DE" altLang="ja-JP" sz="1400" dirty="0" smtClean="0">
                <a:latin typeface="Consolas"/>
                <a:cs typeface="Consolas"/>
              </a:rPr>
              <a:t>);</a:t>
            </a:r>
          </a:p>
          <a:p>
            <a:pPr>
              <a:lnSpc>
                <a:spcPct val="110000"/>
              </a:lnSpc>
            </a:pPr>
            <a:r>
              <a:rPr lang="de-DE" altLang="ja-JP" sz="1400" dirty="0" smtClean="0">
                <a:latin typeface="Consolas"/>
                <a:cs typeface="Consolas"/>
              </a:rPr>
              <a:t>    </a:t>
            </a:r>
            <a:r>
              <a:rPr lang="en-US" altLang="ja-JP" sz="1400" dirty="0" smtClean="0">
                <a:uFill>
                  <a:solidFill>
                    <a:schemeClr val="accent5"/>
                  </a:solidFill>
                </a:uFill>
                <a:latin typeface="Consolas"/>
                <a:cs typeface="Consolas"/>
              </a:rPr>
              <a:t>else</a:t>
            </a:r>
            <a:r>
              <a:rPr lang="ja-JP" altLang="en-US" sz="1400" dirty="0" smtClean="0">
                <a:uFill>
                  <a:solidFill>
                    <a:schemeClr val="accent5"/>
                  </a:solidFill>
                </a:uFill>
                <a:latin typeface="Consolas"/>
                <a:cs typeface="Consolas"/>
              </a:rPr>
              <a:t> </a:t>
            </a:r>
            <a:r>
              <a:rPr lang="en-US" altLang="ja-JP" sz="1400" dirty="0" smtClean="0">
                <a:uFill>
                  <a:solidFill>
                    <a:schemeClr val="accent5"/>
                  </a:solidFill>
                </a:uFill>
                <a:latin typeface="Consolas"/>
                <a:cs typeface="Consolas"/>
              </a:rPr>
              <a:t>if</a:t>
            </a:r>
            <a:r>
              <a:rPr lang="ja-JP" altLang="en-US" sz="1400" dirty="0" smtClean="0">
                <a:uFill>
                  <a:solidFill>
                    <a:schemeClr val="accent5"/>
                  </a:solidFill>
                </a:uFill>
                <a:latin typeface="Consolas"/>
                <a:cs typeface="Consolas"/>
              </a:rPr>
              <a:t> </a:t>
            </a:r>
            <a:r>
              <a:rPr lang="en-US" altLang="ja-JP" sz="1400" dirty="0" smtClean="0">
                <a:uFill>
                  <a:solidFill>
                    <a:schemeClr val="accent5"/>
                  </a:solidFill>
                </a:uFill>
                <a:latin typeface="Consolas"/>
                <a:cs typeface="Consolas"/>
              </a:rPr>
              <a:t>(</a:t>
            </a:r>
            <a:r>
              <a:rPr lang="en-US" altLang="ja-JP" sz="1400" dirty="0" err="1" smtClean="0">
                <a:uFill>
                  <a:solidFill>
                    <a:schemeClr val="accent5"/>
                  </a:solidFill>
                </a:uFill>
                <a:latin typeface="Consolas"/>
                <a:cs typeface="Consolas"/>
              </a:rPr>
              <a:t>il</a:t>
            </a:r>
            <a:r>
              <a:rPr lang="en-US" altLang="ja-JP" sz="1400" dirty="0" smtClean="0">
                <a:uFill>
                  <a:solidFill>
                    <a:schemeClr val="accent5"/>
                  </a:solidFill>
                </a:uFill>
                <a:latin typeface="Consolas"/>
                <a:cs typeface="Consolas"/>
              </a:rPr>
              <a:t> &lt;= L2)</a:t>
            </a:r>
          </a:p>
          <a:p>
            <a:pPr>
              <a:lnSpc>
                <a:spcPct val="110000"/>
              </a:lnSpc>
            </a:pPr>
            <a:r>
              <a:rPr lang="en-US" altLang="ja-JP" sz="1400" dirty="0" smtClean="0">
                <a:latin typeface="Consolas"/>
                <a:cs typeface="Consolas"/>
              </a:rPr>
              <a:t>      </a:t>
            </a:r>
            <a:r>
              <a:rPr lang="de-DE" altLang="ja-JP" sz="1400" dirty="0" err="1" smtClean="0">
                <a:latin typeface="Consolas"/>
                <a:cs typeface="Consolas"/>
              </a:rPr>
              <a:t>gsGemv</a:t>
            </a:r>
            <a:r>
              <a:rPr lang="de-DE" altLang="ja-JP" sz="1400" dirty="0" smtClean="0">
                <a:latin typeface="Consolas"/>
                <a:cs typeface="Consolas"/>
              </a:rPr>
              <a:t>(</a:t>
            </a:r>
            <a:r>
              <a:rPr lang="de-DE" altLang="ja-JP" sz="1400" dirty="0" err="1" smtClean="0">
                <a:solidFill>
                  <a:srgbClr val="000000"/>
                </a:solidFill>
                <a:uFill>
                  <a:solidFill>
                    <a:schemeClr val="accent5"/>
                  </a:solidFill>
                </a:uFill>
                <a:latin typeface="Consolas"/>
                <a:cs typeface="Consolas"/>
              </a:rPr>
              <a:t>is</a:t>
            </a:r>
            <a:r>
              <a:rPr lang="de-DE" altLang="ja-JP" sz="1400" dirty="0" smtClean="0">
                <a:solidFill>
                  <a:srgbClr val="000000"/>
                </a:solidFill>
                <a:uFill>
                  <a:solidFill>
                    <a:schemeClr val="accent5"/>
                  </a:solidFill>
                </a:uFill>
                <a:latin typeface="Consolas"/>
                <a:cs typeface="Consolas"/>
              </a:rPr>
              <a:t>, </a:t>
            </a:r>
            <a:r>
              <a:rPr lang="de-DE" altLang="ja-JP" sz="1400" dirty="0" err="1" smtClean="0">
                <a:solidFill>
                  <a:srgbClr val="000000"/>
                </a:solidFill>
                <a:uFill>
                  <a:solidFill>
                    <a:schemeClr val="accent5"/>
                  </a:solidFill>
                </a:uFill>
                <a:latin typeface="Consolas"/>
                <a:cs typeface="Consolas"/>
              </a:rPr>
              <a:t>ie</a:t>
            </a:r>
            <a:r>
              <a:rPr lang="de-DE" altLang="ja-JP" sz="1400" dirty="0" smtClean="0">
                <a:solidFill>
                  <a:srgbClr val="000000"/>
                </a:solidFill>
                <a:uFill>
                  <a:solidFill>
                    <a:schemeClr val="accent5"/>
                  </a:solidFill>
                </a:uFill>
                <a:latin typeface="Consolas"/>
                <a:cs typeface="Consolas"/>
              </a:rPr>
              <a:t>, </a:t>
            </a:r>
            <a:r>
              <a:rPr lang="de-DE" altLang="ja-JP" sz="1400" dirty="0" err="1" smtClean="0">
                <a:solidFill>
                  <a:srgbClr val="000000"/>
                </a:solidFill>
                <a:uFill>
                  <a:solidFill>
                    <a:schemeClr val="accent5"/>
                  </a:solidFill>
                </a:uFill>
                <a:latin typeface="Consolas"/>
                <a:cs typeface="Consolas"/>
              </a:rPr>
              <a:t>js</a:t>
            </a:r>
            <a:r>
              <a:rPr lang="de-DE" altLang="ja-JP" sz="1400" dirty="0" smtClean="0">
                <a:latin typeface="Consolas"/>
                <a:cs typeface="Consolas"/>
              </a:rPr>
              <a:t>);</a:t>
            </a:r>
          </a:p>
          <a:p>
            <a:pPr>
              <a:lnSpc>
                <a:spcPct val="110000"/>
              </a:lnSpc>
            </a:pPr>
            <a:r>
              <a:rPr lang="da-DK" altLang="ja-JP" sz="1400" dirty="0" smtClean="0">
                <a:latin typeface="Consolas"/>
                <a:cs typeface="Consolas"/>
              </a:rPr>
              <a:t>    </a:t>
            </a:r>
            <a:r>
              <a:rPr lang="da-DK" altLang="ja-JP" sz="1400" dirty="0" err="1" smtClean="0">
                <a:uFill>
                  <a:solidFill>
                    <a:schemeClr val="accent5"/>
                  </a:solidFill>
                </a:uFill>
                <a:latin typeface="Consolas"/>
                <a:cs typeface="Consolas"/>
              </a:rPr>
              <a:t>else</a:t>
            </a:r>
            <a:r>
              <a:rPr lang="da-DK" altLang="ja-JP" sz="1400" dirty="0" smtClean="0">
                <a:latin typeface="Consolas"/>
                <a:cs typeface="Consolas"/>
              </a:rPr>
              <a:t> {</a:t>
            </a:r>
          </a:p>
          <a:p>
            <a:pPr>
              <a:lnSpc>
                <a:spcPct val="110000"/>
              </a:lnSpc>
            </a:pPr>
            <a:r>
              <a:rPr lang="da-DK" altLang="ja-JP" sz="1400" dirty="0" smtClean="0">
                <a:latin typeface="Consolas"/>
                <a:cs typeface="Consolas"/>
              </a:rPr>
              <a:t>      </a:t>
            </a:r>
            <a:r>
              <a:rPr lang="en-US" altLang="ja-JP" sz="1400" dirty="0" err="1" smtClean="0">
                <a:latin typeface="Consolas"/>
                <a:cs typeface="Consolas"/>
              </a:rPr>
              <a:t>gs</a:t>
            </a:r>
            <a:r>
              <a:rPr lang="en-US" altLang="ja-JP" sz="1400" dirty="0" smtClean="0">
                <a:latin typeface="Consolas"/>
                <a:cs typeface="Consolas"/>
              </a:rPr>
              <a:t>(</a:t>
            </a:r>
            <a:r>
              <a:rPr lang="en-US" altLang="ja-JP" sz="1400" dirty="0" smtClean="0">
                <a:solidFill>
                  <a:srgbClr val="000000"/>
                </a:solidFill>
                <a:uFill>
                  <a:solidFill>
                    <a:schemeClr val="accent5"/>
                  </a:solidFill>
                </a:uFill>
                <a:latin typeface="Consolas"/>
                <a:cs typeface="Consolas"/>
              </a:rPr>
              <a:t>is, </a:t>
            </a:r>
            <a:r>
              <a:rPr lang="en-US" altLang="ja-JP" sz="1400" dirty="0" err="1" smtClean="0">
                <a:solidFill>
                  <a:srgbClr val="000000"/>
                </a:solidFill>
                <a:uFill>
                  <a:solidFill>
                    <a:schemeClr val="accent5"/>
                  </a:solidFill>
                </a:uFill>
                <a:latin typeface="Consolas"/>
                <a:cs typeface="Consolas"/>
              </a:rPr>
              <a:t>ie</a:t>
            </a:r>
            <a:r>
              <a:rPr lang="en-US" altLang="ja-JP" sz="1400" dirty="0" smtClean="0">
                <a:solidFill>
                  <a:srgbClr val="000000"/>
                </a:solidFill>
                <a:uFill>
                  <a:solidFill>
                    <a:schemeClr val="accent5"/>
                  </a:solidFill>
                </a:uFill>
                <a:latin typeface="Consolas"/>
                <a:cs typeface="Consolas"/>
              </a:rPr>
              <a:t>, </a:t>
            </a:r>
            <a:r>
              <a:rPr lang="en-US" altLang="ja-JP" sz="1400" dirty="0" err="1" smtClean="0">
                <a:solidFill>
                  <a:srgbClr val="000000"/>
                </a:solidFill>
                <a:uFill>
                  <a:solidFill>
                    <a:schemeClr val="accent5"/>
                  </a:solidFill>
                </a:uFill>
                <a:latin typeface="Consolas"/>
                <a:cs typeface="Consolas"/>
              </a:rPr>
              <a:t>js</a:t>
            </a:r>
            <a:r>
              <a:rPr lang="en-US" altLang="ja-JP" sz="1400" dirty="0" smtClean="0">
                <a:solidFill>
                  <a:srgbClr val="000000"/>
                </a:solidFill>
                <a:uFill>
                  <a:solidFill>
                    <a:schemeClr val="accent5"/>
                  </a:solidFill>
                </a:uFill>
                <a:latin typeface="Consolas"/>
                <a:cs typeface="Consolas"/>
              </a:rPr>
              <a:t>, je, max(L2/2, L1)</a:t>
            </a:r>
            <a:r>
              <a:rPr lang="en-US" altLang="ja-JP" sz="1400" dirty="0" smtClean="0">
                <a:latin typeface="Consolas"/>
                <a:cs typeface="Consolas"/>
              </a:rPr>
              <a:t>);</a:t>
            </a:r>
          </a:p>
          <a:p>
            <a:pPr>
              <a:lnSpc>
                <a:spcPct val="110000"/>
              </a:lnSpc>
            </a:pPr>
            <a:r>
              <a:rPr lang="en-US" altLang="ja-JP" sz="1400" dirty="0" smtClean="0">
                <a:latin typeface="Consolas"/>
                <a:cs typeface="Consolas"/>
              </a:rPr>
              <a:t>    }</a:t>
            </a:r>
          </a:p>
          <a:p>
            <a:pPr>
              <a:lnSpc>
                <a:spcPct val="110000"/>
              </a:lnSpc>
            </a:pPr>
            <a:r>
              <a:rPr lang="en-US" altLang="ja-JP" sz="1400" dirty="0" smtClean="0">
                <a:latin typeface="Consolas"/>
                <a:cs typeface="Consolas"/>
              </a:rPr>
              <a:t>  }</a:t>
            </a:r>
          </a:p>
          <a:p>
            <a:pPr>
              <a:lnSpc>
                <a:spcPct val="110000"/>
              </a:lnSpc>
            </a:pPr>
            <a:r>
              <a:rPr lang="en-US" altLang="ja-JP" sz="1400" dirty="0" smtClean="0">
                <a:latin typeface="Consolas"/>
                <a:cs typeface="Consolas"/>
              </a:rPr>
              <a:t>}</a:t>
            </a:r>
          </a:p>
          <a:p>
            <a:pPr>
              <a:lnSpc>
                <a:spcPct val="110000"/>
              </a:lnSpc>
            </a:pPr>
            <a:r>
              <a:rPr kumimoji="1" lang="en-US" altLang="ja-JP" sz="1400" dirty="0" smtClean="0">
                <a:latin typeface="Consolas"/>
                <a:ea typeface="ヒラギノ角ゴ ProN W3"/>
                <a:cs typeface="Consolas"/>
              </a:rPr>
              <a:t>..</a:t>
            </a:r>
            <a:endParaRPr kumimoji="1" lang="ja-JP" altLang="en-US" sz="1400" dirty="0" smtClean="0">
              <a:latin typeface="Consolas"/>
              <a:ea typeface="ヒラギノ角ゴ ProN W3"/>
              <a:cs typeface="Consolas"/>
            </a:endParaRPr>
          </a:p>
        </p:txBody>
      </p:sp>
      <p:sp>
        <p:nvSpPr>
          <p:cNvPr id="5" name="角丸四角形 4"/>
          <p:cNvSpPr/>
          <p:nvPr/>
        </p:nvSpPr>
        <p:spPr>
          <a:xfrm>
            <a:off x="750436" y="3415771"/>
            <a:ext cx="2482213" cy="500337"/>
          </a:xfrm>
          <a:prstGeom prst="roundRect">
            <a:avLst/>
          </a:prstGeom>
          <a:noFill/>
          <a:ln w="28575" cmpd="sng">
            <a:solidFill>
              <a:schemeClr val="accent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69" name="角丸四角形 68"/>
          <p:cNvSpPr/>
          <p:nvPr/>
        </p:nvSpPr>
        <p:spPr>
          <a:xfrm>
            <a:off x="979804" y="4118167"/>
            <a:ext cx="2482213" cy="721641"/>
          </a:xfrm>
          <a:prstGeom prst="roundRect">
            <a:avLst/>
          </a:prstGeom>
          <a:noFill/>
          <a:ln w="28575" cmpd="sng">
            <a:solidFill>
              <a:schemeClr val="accent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15" name="コンテンツ プレースホルダー 2"/>
          <p:cNvSpPr txBox="1">
            <a:spLocks/>
          </p:cNvSpPr>
          <p:nvPr/>
        </p:nvSpPr>
        <p:spPr>
          <a:xfrm>
            <a:off x="7371624" y="3477029"/>
            <a:ext cx="1975619" cy="639904"/>
          </a:xfrm>
          <a:prstGeom prst="rect">
            <a:avLst/>
          </a:prstGeom>
        </p:spPr>
        <p:txBody>
          <a:bodyPr vert="horz" lIns="91440" tIns="45720" rIns="91440" bIns="45720" rtlCol="0">
            <a:normAutofit/>
          </a:bodyPr>
          <a:lstStyle>
            <a:lvl1pPr marL="108000" indent="-205200" algn="l" defTabSz="914400" rtl="0" eaLnBrk="1" latinLnBrk="0" hangingPunct="1">
              <a:lnSpc>
                <a:spcPct val="110000"/>
              </a:lnSpc>
              <a:spcBef>
                <a:spcPct val="20000"/>
              </a:spcBef>
              <a:buClr>
                <a:schemeClr val="accent1"/>
              </a:buClr>
              <a:buFont typeface="Arial"/>
              <a:buChar char="•"/>
              <a:defRPr kumimoji="1" sz="2800" kern="1200">
                <a:solidFill>
                  <a:schemeClr val="tx1"/>
                </a:solidFill>
                <a:latin typeface="ヒラギノ丸ゴ Pro W4"/>
                <a:ea typeface="ヒラギノ丸ゴ Pro W4"/>
                <a:cs typeface="ヒラギノ丸ゴ Pro W4"/>
              </a:defRPr>
            </a:lvl1pPr>
            <a:lvl2pPr marL="360000" indent="-205200" algn="l" defTabSz="914400" rtl="0" eaLnBrk="1" latinLnBrk="0" hangingPunct="1">
              <a:lnSpc>
                <a:spcPct val="110000"/>
              </a:lnSpc>
              <a:spcBef>
                <a:spcPct val="20000"/>
              </a:spcBef>
              <a:buClr>
                <a:schemeClr val="accent1"/>
              </a:buClr>
              <a:buFont typeface="ヒラギノ角ゴ ProN W3"/>
              <a:buChar char="-"/>
              <a:defRPr kumimoji="1" sz="2400" kern="1200">
                <a:solidFill>
                  <a:srgbClr val="4F4F4F"/>
                </a:solidFill>
                <a:latin typeface="ヒラギノ丸ゴ Pro W4"/>
                <a:ea typeface="ヒラギノ丸ゴ Pro W4"/>
                <a:cs typeface="ヒラギノ丸ゴ Pro W4"/>
              </a:defRPr>
            </a:lvl2pPr>
            <a:lvl3pPr marL="720000" indent="-205200" algn="l" defTabSz="914400" rtl="0" eaLnBrk="1" latinLnBrk="0" hangingPunct="1">
              <a:lnSpc>
                <a:spcPct val="110000"/>
              </a:lnSpc>
              <a:spcBef>
                <a:spcPct val="20000"/>
              </a:spcBef>
              <a:buClr>
                <a:schemeClr val="accent1"/>
              </a:buClr>
              <a:buFont typeface="Arial"/>
              <a:buChar char="•"/>
              <a:defRPr kumimoji="1" sz="2000" kern="1200">
                <a:solidFill>
                  <a:srgbClr val="4F4F4F"/>
                </a:solidFill>
                <a:latin typeface="ヒラギノ丸ゴ Pro W4"/>
                <a:ea typeface="ヒラギノ丸ゴ Pro W4"/>
                <a:cs typeface="ヒラギノ丸ゴ Pro W4"/>
              </a:defRPr>
            </a:lvl3pPr>
            <a:lvl4pPr marL="1080000" indent="-205200" algn="l" defTabSz="914400" rtl="0" eaLnBrk="1" latinLnBrk="0" hangingPunct="1">
              <a:lnSpc>
                <a:spcPct val="110000"/>
              </a:lnSpc>
              <a:spcBef>
                <a:spcPct val="20000"/>
              </a:spcBef>
              <a:buClr>
                <a:schemeClr val="accent1"/>
              </a:buClr>
              <a:buFont typeface="ヒラギノ角ゴ ProN W3"/>
              <a:buChar char="-"/>
              <a:defRPr kumimoji="1" sz="1600" kern="1200">
                <a:solidFill>
                  <a:srgbClr val="4F4F4F"/>
                </a:solidFill>
                <a:latin typeface="ヒラギノ丸ゴ Pro W4"/>
                <a:ea typeface="ヒラギノ丸ゴ Pro W4"/>
                <a:cs typeface="ヒラギノ丸ゴ Pro W4"/>
              </a:defRPr>
            </a:lvl4pPr>
            <a:lvl5pPr marL="1440000" indent="-205200" algn="l" defTabSz="914400" rtl="0" eaLnBrk="1" latinLnBrk="0" hangingPunct="1">
              <a:lnSpc>
                <a:spcPct val="110000"/>
              </a:lnSpc>
              <a:spcBef>
                <a:spcPct val="20000"/>
              </a:spcBef>
              <a:buClr>
                <a:schemeClr val="accent1"/>
              </a:buClr>
              <a:buFont typeface="Arial"/>
              <a:buChar char="•"/>
              <a:defRPr kumimoji="1" sz="1600" kern="1200">
                <a:solidFill>
                  <a:srgbClr val="4F4F4F"/>
                </a:solidFill>
                <a:latin typeface="ヒラギノ丸ゴ Pro W4"/>
                <a:ea typeface="ヒラギノ丸ゴ Pro W4"/>
                <a:cs typeface="ヒラギノ丸ゴ Pro W4"/>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a:lstStyle>
          <a:p>
            <a:pPr marL="154800" lvl="1" indent="0">
              <a:lnSpc>
                <a:spcPct val="100000"/>
              </a:lnSpc>
              <a:buNone/>
            </a:pPr>
            <a:r>
              <a:rPr lang="ja-JP" altLang="en-US" sz="1400" dirty="0" smtClean="0">
                <a:latin typeface="ヒラギノ角ゴ ProN W3"/>
                <a:ea typeface="ヒラギノ角ゴ ProN W3"/>
                <a:cs typeface="ヒラギノ角ゴ ProN W3"/>
              </a:rPr>
              <a:t>行列積</a:t>
            </a:r>
            <a:endParaRPr lang="en-US" altLang="ja-JP" sz="1400" dirty="0" smtClean="0">
              <a:latin typeface="ヒラギノ角ゴ ProN W3"/>
              <a:ea typeface="ヒラギノ角ゴ ProN W3"/>
              <a:cs typeface="ヒラギノ角ゴ ProN W3"/>
            </a:endParaRPr>
          </a:p>
          <a:p>
            <a:pPr marL="154800" lvl="1" indent="0">
              <a:lnSpc>
                <a:spcPct val="100000"/>
              </a:lnSpc>
              <a:buNone/>
            </a:pPr>
            <a:r>
              <a:rPr lang="ja-JP" altLang="en-US" sz="1400" dirty="0" smtClean="0">
                <a:latin typeface="ヒラギノ角ゴ ProN W3"/>
                <a:ea typeface="ヒラギノ角ゴ ProN W3"/>
                <a:cs typeface="ヒラギノ角ゴ ProN W3"/>
              </a:rPr>
              <a:t>行列ベクトル積</a:t>
            </a:r>
            <a:endParaRPr lang="en-US" altLang="ja-JP" sz="1400" dirty="0" smtClean="0">
              <a:latin typeface="ヒラギノ角ゴ ProN W3"/>
              <a:ea typeface="ヒラギノ角ゴ ProN W3"/>
              <a:cs typeface="ヒラギノ角ゴ ProN W3"/>
            </a:endParaRPr>
          </a:p>
          <a:p>
            <a:pPr lvl="2">
              <a:lnSpc>
                <a:spcPct val="150000"/>
              </a:lnSpc>
            </a:pPr>
            <a:endParaRPr lang="en-US" altLang="ja-JP" sz="1400" dirty="0" smtClean="0">
              <a:latin typeface="ヒラギノ角ゴ ProN W3"/>
              <a:ea typeface="ヒラギノ角ゴ ProN W3"/>
              <a:cs typeface="ヒラギノ角ゴ ProN W3"/>
            </a:endParaRPr>
          </a:p>
          <a:p>
            <a:pPr lvl="2">
              <a:lnSpc>
                <a:spcPct val="150000"/>
              </a:lnSpc>
            </a:pPr>
            <a:endParaRPr lang="en-US" altLang="ja-JP" sz="1400" dirty="0" smtClean="0">
              <a:latin typeface="ヒラギノ角ゴ ProN W3"/>
              <a:ea typeface="ヒラギノ角ゴ ProN W3"/>
              <a:cs typeface="ヒラギノ角ゴ ProN W3"/>
            </a:endParaRPr>
          </a:p>
          <a:p>
            <a:pPr lvl="2">
              <a:lnSpc>
                <a:spcPct val="150000"/>
              </a:lnSpc>
            </a:pPr>
            <a:endParaRPr lang="ja-JP" altLang="en-US" sz="1400" dirty="0">
              <a:latin typeface="ヒラギノ角ゴ ProN W3"/>
              <a:ea typeface="ヒラギノ角ゴ ProN W3"/>
              <a:cs typeface="ヒラギノ角ゴ ProN W3"/>
            </a:endParaRPr>
          </a:p>
        </p:txBody>
      </p:sp>
      <p:sp>
        <p:nvSpPr>
          <p:cNvPr id="16" name="正方形/長方形 15"/>
          <p:cNvSpPr/>
          <p:nvPr/>
        </p:nvSpPr>
        <p:spPr>
          <a:xfrm>
            <a:off x="7382922" y="3548661"/>
            <a:ext cx="159188" cy="175549"/>
          </a:xfrm>
          <a:prstGeom prst="rect">
            <a:avLst/>
          </a:prstGeom>
          <a:pattFill prst="wdUpDiag">
            <a:fgClr>
              <a:schemeClr val="tx2"/>
            </a:fgClr>
            <a:bgClr>
              <a:prstClr val="white"/>
            </a:bgClr>
          </a:pattFill>
          <a:ln w="28575" cmpd="sng">
            <a:solidFill>
              <a:schemeClr val="accent1">
                <a:shade val="95000"/>
                <a:satMod val="10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dirty="0">
              <a:solidFill>
                <a:srgbClr val="000000"/>
              </a:solidFill>
              <a:uFill>
                <a:solidFill>
                  <a:srgbClr val="000090"/>
                </a:solidFill>
              </a:uFill>
              <a:latin typeface="ヒラギノ角ゴ ProN W3"/>
              <a:ea typeface="ヒラギノ角ゴ ProN W3"/>
              <a:cs typeface="ヒラギノ角ゴ ProN W3"/>
            </a:endParaRPr>
          </a:p>
        </p:txBody>
      </p:sp>
      <p:cxnSp>
        <p:nvCxnSpPr>
          <p:cNvPr id="17" name="直線矢印コネクタ 16"/>
          <p:cNvCxnSpPr/>
          <p:nvPr/>
        </p:nvCxnSpPr>
        <p:spPr>
          <a:xfrm>
            <a:off x="5963436" y="5457202"/>
            <a:ext cx="1312884" cy="167498"/>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 name="直線矢印コネクタ 17"/>
          <p:cNvCxnSpPr/>
          <p:nvPr/>
        </p:nvCxnSpPr>
        <p:spPr>
          <a:xfrm>
            <a:off x="5799570" y="3958475"/>
            <a:ext cx="0" cy="1299857"/>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19" name="正方形/長方形 18"/>
          <p:cNvSpPr/>
          <p:nvPr/>
        </p:nvSpPr>
        <p:spPr>
          <a:xfrm>
            <a:off x="5501519" y="4402254"/>
            <a:ext cx="231397" cy="257263"/>
          </a:xfrm>
          <a:prstGeom prst="rect">
            <a:avLst/>
          </a:prstGeom>
          <a:solidFill>
            <a:schemeClr val="bg1"/>
          </a:solidFill>
          <a:ln w="28575"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err="1" smtClean="0">
                <a:solidFill>
                  <a:srgbClr val="42568D"/>
                </a:solidFill>
                <a:latin typeface="Consolas"/>
                <a:ea typeface="ヒラギノ角ゴ ProN W3"/>
                <a:cs typeface="Consolas"/>
              </a:rPr>
              <a:t>i</a:t>
            </a:r>
            <a:endParaRPr kumimoji="1" lang="ja-JP" altLang="en-US" sz="2400" dirty="0">
              <a:solidFill>
                <a:schemeClr val="tx2"/>
              </a:solidFill>
              <a:latin typeface="Consolas"/>
              <a:ea typeface="ヒラギノ角ゴ ProN W3"/>
              <a:cs typeface="Consolas"/>
            </a:endParaRPr>
          </a:p>
        </p:txBody>
      </p:sp>
      <p:sp>
        <p:nvSpPr>
          <p:cNvPr id="20" name="正方形/長方形 19"/>
          <p:cNvSpPr/>
          <p:nvPr/>
        </p:nvSpPr>
        <p:spPr>
          <a:xfrm>
            <a:off x="6424103" y="5556777"/>
            <a:ext cx="235155" cy="257263"/>
          </a:xfrm>
          <a:prstGeom prst="rect">
            <a:avLst/>
          </a:prstGeom>
          <a:solidFill>
            <a:schemeClr val="bg1"/>
          </a:solidFill>
          <a:ln w="28575"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err="1">
                <a:solidFill>
                  <a:srgbClr val="42568D"/>
                </a:solidFill>
                <a:latin typeface="Consolas"/>
                <a:ea typeface="ヒラギノ角ゴ ProN W3"/>
                <a:cs typeface="Consolas"/>
              </a:rPr>
              <a:t>j</a:t>
            </a:r>
            <a:endParaRPr kumimoji="1" lang="ja-JP" altLang="en-US" sz="2400" dirty="0">
              <a:solidFill>
                <a:srgbClr val="42568D"/>
              </a:solidFill>
              <a:latin typeface="Consolas"/>
              <a:ea typeface="ヒラギノ角ゴ ProN W3"/>
              <a:cs typeface="Consolas"/>
            </a:endParaRPr>
          </a:p>
        </p:txBody>
      </p:sp>
      <p:grpSp>
        <p:nvGrpSpPr>
          <p:cNvPr id="21" name="図形グループ 20"/>
          <p:cNvGrpSpPr/>
          <p:nvPr/>
        </p:nvGrpSpPr>
        <p:grpSpPr>
          <a:xfrm>
            <a:off x="5852437" y="3314741"/>
            <a:ext cx="312906" cy="403209"/>
            <a:chOff x="6387589" y="3762671"/>
            <a:chExt cx="312906" cy="403209"/>
          </a:xfrm>
        </p:grpSpPr>
        <p:cxnSp>
          <p:nvCxnSpPr>
            <p:cNvPr id="22" name="直線矢印コネクタ 21"/>
            <p:cNvCxnSpPr/>
            <p:nvPr/>
          </p:nvCxnSpPr>
          <p:spPr>
            <a:xfrm flipV="1">
              <a:off x="6443191" y="4077770"/>
              <a:ext cx="222098" cy="88110"/>
            </a:xfrm>
            <a:prstGeom prst="straightConnector1">
              <a:avLst/>
            </a:prstGeom>
            <a:ln>
              <a:solidFill>
                <a:srgbClr val="2F5897"/>
              </a:solidFill>
              <a:tailEnd type="arrow"/>
            </a:ln>
            <a:effectLst/>
          </p:spPr>
          <p:style>
            <a:lnRef idx="2">
              <a:schemeClr val="accent1"/>
            </a:lnRef>
            <a:fillRef idx="0">
              <a:schemeClr val="accent1"/>
            </a:fillRef>
            <a:effectRef idx="1">
              <a:schemeClr val="accent1"/>
            </a:effectRef>
            <a:fontRef idx="minor">
              <a:schemeClr val="tx1"/>
            </a:fontRef>
          </p:style>
        </p:cxnSp>
        <p:sp>
          <p:nvSpPr>
            <p:cNvPr id="23" name="テキスト ボックス 22"/>
            <p:cNvSpPr txBox="1"/>
            <p:nvPr/>
          </p:nvSpPr>
          <p:spPr>
            <a:xfrm>
              <a:off x="6387589" y="3762671"/>
              <a:ext cx="312906" cy="369332"/>
            </a:xfrm>
            <a:prstGeom prst="rect">
              <a:avLst/>
            </a:prstGeom>
            <a:noFill/>
          </p:spPr>
          <p:txBody>
            <a:bodyPr wrap="none" rtlCol="0">
              <a:spAutoFit/>
            </a:bodyPr>
            <a:lstStyle/>
            <a:p>
              <a:r>
                <a:rPr kumimoji="1" lang="en-US" altLang="ja-JP" dirty="0" smtClean="0">
                  <a:solidFill>
                    <a:schemeClr val="tx2"/>
                  </a:solidFill>
                  <a:latin typeface="Consolas"/>
                  <a:ea typeface="ヒラギノ角ゴ ProN W3"/>
                  <a:cs typeface="Consolas"/>
                </a:rPr>
                <a:t>k</a:t>
              </a:r>
              <a:endParaRPr kumimoji="1" lang="ja-JP" altLang="en-US" dirty="0" smtClean="0">
                <a:solidFill>
                  <a:schemeClr val="tx2"/>
                </a:solidFill>
                <a:latin typeface="Consolas"/>
                <a:ea typeface="ヒラギノ角ゴ ProN W3"/>
                <a:cs typeface="Consolas"/>
              </a:endParaRPr>
            </a:p>
          </p:txBody>
        </p:sp>
      </p:grpSp>
      <p:grpSp>
        <p:nvGrpSpPr>
          <p:cNvPr id="24" name="図形グループ 23"/>
          <p:cNvGrpSpPr/>
          <p:nvPr/>
        </p:nvGrpSpPr>
        <p:grpSpPr>
          <a:xfrm>
            <a:off x="6445862" y="3694649"/>
            <a:ext cx="1615181" cy="1491637"/>
            <a:chOff x="2160000" y="3960000"/>
            <a:chExt cx="1439325" cy="1440000"/>
          </a:xfrm>
          <a:scene3d>
            <a:camera prst="orthographicFront">
              <a:rot lat="900000" lon="1800000" rev="0"/>
            </a:camera>
            <a:lightRig rig="threePt" dir="t">
              <a:rot lat="0" lon="0" rev="13500000"/>
            </a:lightRig>
          </a:scene3d>
        </p:grpSpPr>
        <p:sp>
          <p:nvSpPr>
            <p:cNvPr id="25" name="正方形/長方形 24"/>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26" name="正方形/長方形 25"/>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27" name="正方形/長方形 26"/>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28" name="直角三角形 27"/>
            <p:cNvSpPr/>
            <p:nvPr/>
          </p:nvSpPr>
          <p:spPr>
            <a:xfrm>
              <a:off x="2520000" y="432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29" name="直角三角形 28"/>
            <p:cNvSpPr/>
            <p:nvPr/>
          </p:nvSpPr>
          <p:spPr>
            <a:xfrm>
              <a:off x="2880000" y="468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30" name="直角三角形 29"/>
            <p:cNvSpPr/>
            <p:nvPr/>
          </p:nvSpPr>
          <p:spPr>
            <a:xfrm>
              <a:off x="3240000" y="504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31" name="直角三角形 30"/>
            <p:cNvSpPr/>
            <p:nvPr/>
          </p:nvSpPr>
          <p:spPr>
            <a:xfrm>
              <a:off x="2160000" y="396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grpSp>
      <p:grpSp>
        <p:nvGrpSpPr>
          <p:cNvPr id="32" name="図形グループ 31"/>
          <p:cNvGrpSpPr/>
          <p:nvPr/>
        </p:nvGrpSpPr>
        <p:grpSpPr>
          <a:xfrm>
            <a:off x="6136173" y="3820381"/>
            <a:ext cx="1615181" cy="1491637"/>
            <a:chOff x="2160000" y="3960000"/>
            <a:chExt cx="1439325" cy="1440000"/>
          </a:xfrm>
          <a:scene3d>
            <a:camera prst="orthographicFront">
              <a:rot lat="900000" lon="1800000" rev="0"/>
            </a:camera>
            <a:lightRig rig="threePt" dir="t">
              <a:rot lat="0" lon="0" rev="13500000"/>
            </a:lightRig>
          </a:scene3d>
        </p:grpSpPr>
        <p:sp>
          <p:nvSpPr>
            <p:cNvPr id="33" name="正方形/長方形 32"/>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34" name="正方形/長方形 33"/>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35" name="正方形/長方形 34"/>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36" name="直角三角形 35"/>
            <p:cNvSpPr/>
            <p:nvPr/>
          </p:nvSpPr>
          <p:spPr>
            <a:xfrm>
              <a:off x="2520000" y="432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37" name="直角三角形 36"/>
            <p:cNvSpPr/>
            <p:nvPr/>
          </p:nvSpPr>
          <p:spPr>
            <a:xfrm>
              <a:off x="2880000" y="468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38" name="直角三角形 37"/>
            <p:cNvSpPr/>
            <p:nvPr/>
          </p:nvSpPr>
          <p:spPr>
            <a:xfrm>
              <a:off x="3240000" y="504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39" name="直角三角形 38"/>
            <p:cNvSpPr/>
            <p:nvPr/>
          </p:nvSpPr>
          <p:spPr>
            <a:xfrm>
              <a:off x="2160000" y="396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grpSp>
      <p:grpSp>
        <p:nvGrpSpPr>
          <p:cNvPr id="40" name="図形グループ 39"/>
          <p:cNvGrpSpPr/>
          <p:nvPr/>
        </p:nvGrpSpPr>
        <p:grpSpPr>
          <a:xfrm>
            <a:off x="5826480" y="3946114"/>
            <a:ext cx="1615181" cy="1491637"/>
            <a:chOff x="2160000" y="3960000"/>
            <a:chExt cx="1439325" cy="1440000"/>
          </a:xfrm>
          <a:scene3d>
            <a:camera prst="orthographicFront">
              <a:rot lat="900000" lon="1800000" rev="0"/>
            </a:camera>
            <a:lightRig rig="threePt" dir="t">
              <a:rot lat="0" lon="0" rev="13500000"/>
            </a:lightRig>
          </a:scene3d>
        </p:grpSpPr>
        <p:sp>
          <p:nvSpPr>
            <p:cNvPr id="41" name="正方形/長方形 40"/>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42" name="正方形/長方形 41"/>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43" name="正方形/長方形 42"/>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44" name="直角三角形 43"/>
            <p:cNvSpPr/>
            <p:nvPr/>
          </p:nvSpPr>
          <p:spPr>
            <a:xfrm>
              <a:off x="2520000" y="432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45" name="直角三角形 44"/>
            <p:cNvSpPr/>
            <p:nvPr/>
          </p:nvSpPr>
          <p:spPr>
            <a:xfrm>
              <a:off x="2880000" y="468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46" name="直角三角形 45"/>
            <p:cNvSpPr/>
            <p:nvPr/>
          </p:nvSpPr>
          <p:spPr>
            <a:xfrm>
              <a:off x="3240000" y="504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47" name="直角三角形 46"/>
            <p:cNvSpPr/>
            <p:nvPr/>
          </p:nvSpPr>
          <p:spPr>
            <a:xfrm>
              <a:off x="2160000" y="396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grpSp>
      <p:grpSp>
        <p:nvGrpSpPr>
          <p:cNvPr id="48" name="図形グループ 47"/>
          <p:cNvGrpSpPr/>
          <p:nvPr/>
        </p:nvGrpSpPr>
        <p:grpSpPr>
          <a:xfrm>
            <a:off x="6151266" y="3194965"/>
            <a:ext cx="312906" cy="403209"/>
            <a:chOff x="6387589" y="3762671"/>
            <a:chExt cx="312906" cy="403209"/>
          </a:xfrm>
        </p:grpSpPr>
        <p:cxnSp>
          <p:nvCxnSpPr>
            <p:cNvPr id="49" name="直線矢印コネクタ 48"/>
            <p:cNvCxnSpPr/>
            <p:nvPr/>
          </p:nvCxnSpPr>
          <p:spPr>
            <a:xfrm flipV="1">
              <a:off x="6443191" y="4077770"/>
              <a:ext cx="222098" cy="88110"/>
            </a:xfrm>
            <a:prstGeom prst="straightConnector1">
              <a:avLst/>
            </a:prstGeom>
            <a:ln>
              <a:solidFill>
                <a:srgbClr val="2F5897"/>
              </a:solidFill>
              <a:tailEnd type="arrow"/>
            </a:ln>
            <a:effectLst/>
          </p:spPr>
          <p:style>
            <a:lnRef idx="2">
              <a:schemeClr val="accent1"/>
            </a:lnRef>
            <a:fillRef idx="0">
              <a:schemeClr val="accent1"/>
            </a:fillRef>
            <a:effectRef idx="1">
              <a:schemeClr val="accent1"/>
            </a:effectRef>
            <a:fontRef idx="minor">
              <a:schemeClr val="tx1"/>
            </a:fontRef>
          </p:style>
        </p:cxnSp>
        <p:sp>
          <p:nvSpPr>
            <p:cNvPr id="50" name="テキスト ボックス 49"/>
            <p:cNvSpPr txBox="1"/>
            <p:nvPr/>
          </p:nvSpPr>
          <p:spPr>
            <a:xfrm>
              <a:off x="6387589" y="3762671"/>
              <a:ext cx="312906" cy="369332"/>
            </a:xfrm>
            <a:prstGeom prst="rect">
              <a:avLst/>
            </a:prstGeom>
            <a:noFill/>
          </p:spPr>
          <p:txBody>
            <a:bodyPr wrap="none" rtlCol="0">
              <a:spAutoFit/>
            </a:bodyPr>
            <a:lstStyle/>
            <a:p>
              <a:r>
                <a:rPr kumimoji="1" lang="en-US" altLang="ja-JP" dirty="0" smtClean="0">
                  <a:solidFill>
                    <a:schemeClr val="tx2"/>
                  </a:solidFill>
                  <a:latin typeface="Consolas"/>
                  <a:ea typeface="ヒラギノ角ゴ ProN W3"/>
                  <a:cs typeface="Consolas"/>
                </a:rPr>
                <a:t>k</a:t>
              </a:r>
              <a:endParaRPr kumimoji="1" lang="ja-JP" altLang="en-US" dirty="0" smtClean="0">
                <a:solidFill>
                  <a:schemeClr val="tx2"/>
                </a:solidFill>
                <a:latin typeface="Consolas"/>
                <a:ea typeface="ヒラギノ角ゴ ProN W3"/>
                <a:cs typeface="Consolas"/>
              </a:endParaRPr>
            </a:p>
          </p:txBody>
        </p:sp>
      </p:grpSp>
      <p:grpSp>
        <p:nvGrpSpPr>
          <p:cNvPr id="51" name="図形グループ 50"/>
          <p:cNvGrpSpPr/>
          <p:nvPr/>
        </p:nvGrpSpPr>
        <p:grpSpPr>
          <a:xfrm>
            <a:off x="7441662" y="4277354"/>
            <a:ext cx="1535051" cy="326225"/>
            <a:chOff x="6865097" y="2015601"/>
            <a:chExt cx="1535051" cy="326225"/>
          </a:xfrm>
        </p:grpSpPr>
        <p:sp>
          <p:nvSpPr>
            <p:cNvPr id="52" name="正方形/長方形 51"/>
            <p:cNvSpPr/>
            <p:nvPr/>
          </p:nvSpPr>
          <p:spPr>
            <a:xfrm>
              <a:off x="7292329" y="2015601"/>
              <a:ext cx="1107819" cy="326225"/>
            </a:xfrm>
            <a:prstGeom prst="rect">
              <a:avLst/>
            </a:prstGeom>
            <a:solidFill>
              <a:schemeClr val="bg1"/>
            </a:solidFill>
            <a:ln w="38100"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ja-JP" altLang="en-US" dirty="0" smtClean="0">
                  <a:solidFill>
                    <a:schemeClr val="accent6">
                      <a:lumMod val="50000"/>
                    </a:schemeClr>
                  </a:solidFill>
                  <a:uFill>
                    <a:solidFill>
                      <a:srgbClr val="000090"/>
                    </a:solidFill>
                  </a:uFill>
                  <a:latin typeface="ヒラギノ角ゴ ProN W3"/>
                  <a:ea typeface="ヒラギノ角ゴ ProN W3"/>
                  <a:cs typeface="ヒラギノ角ゴ ProN W3"/>
                </a:rPr>
                <a:t>ランク</a:t>
              </a:r>
              <a:r>
                <a:rPr kumimoji="1" lang="en-US" altLang="ja-JP" dirty="0" smtClean="0">
                  <a:solidFill>
                    <a:schemeClr val="accent6">
                      <a:lumMod val="50000"/>
                    </a:schemeClr>
                  </a:solidFill>
                  <a:uFill>
                    <a:solidFill>
                      <a:srgbClr val="000090"/>
                    </a:solidFill>
                  </a:uFill>
                  <a:latin typeface="ヒラギノ角ゴ ProN W3"/>
                  <a:ea typeface="ヒラギノ角ゴ ProN W3"/>
                  <a:cs typeface="ヒラギノ角ゴ ProN W3"/>
                </a:rPr>
                <a:t> 2</a:t>
              </a:r>
              <a:endParaRPr kumimoji="1" lang="ja-JP" altLang="en-US" dirty="0" smtClean="0">
                <a:solidFill>
                  <a:schemeClr val="accent6">
                    <a:lumMod val="50000"/>
                  </a:schemeClr>
                </a:solidFill>
                <a:uFill>
                  <a:solidFill>
                    <a:srgbClr val="000090"/>
                  </a:solidFill>
                </a:uFill>
                <a:latin typeface="ヒラギノ角ゴ ProN W3"/>
                <a:ea typeface="ヒラギノ角ゴ ProN W3"/>
                <a:cs typeface="ヒラギノ角ゴ ProN W3"/>
              </a:endParaRPr>
            </a:p>
          </p:txBody>
        </p:sp>
        <p:cxnSp>
          <p:nvCxnSpPr>
            <p:cNvPr id="53" name="直線コネクタ 52"/>
            <p:cNvCxnSpPr>
              <a:stCxn id="52" idx="1"/>
            </p:cNvCxnSpPr>
            <p:nvPr/>
          </p:nvCxnSpPr>
          <p:spPr>
            <a:xfrm flipH="1">
              <a:off x="6865097" y="2178714"/>
              <a:ext cx="427232" cy="0"/>
            </a:xfrm>
            <a:prstGeom prst="line">
              <a:avLst/>
            </a:prstGeom>
            <a:ln w="38100" cmpd="sng">
              <a:solidFill>
                <a:schemeClr val="accent6">
                  <a:lumMod val="75000"/>
                </a:schemeClr>
              </a:solidFill>
              <a:headEnd type="none"/>
              <a:tailEnd type="none" w="lg" len="lg"/>
            </a:ln>
            <a:effectLst/>
          </p:spPr>
          <p:style>
            <a:lnRef idx="2">
              <a:schemeClr val="accent1"/>
            </a:lnRef>
            <a:fillRef idx="0">
              <a:schemeClr val="accent1"/>
            </a:fillRef>
            <a:effectRef idx="1">
              <a:schemeClr val="accent1"/>
            </a:effectRef>
            <a:fontRef idx="minor">
              <a:schemeClr val="tx1"/>
            </a:fontRef>
          </p:style>
        </p:cxnSp>
      </p:grpSp>
      <p:grpSp>
        <p:nvGrpSpPr>
          <p:cNvPr id="54" name="図形グループ 53"/>
          <p:cNvGrpSpPr/>
          <p:nvPr/>
        </p:nvGrpSpPr>
        <p:grpSpPr>
          <a:xfrm>
            <a:off x="7317879" y="4667740"/>
            <a:ext cx="1535051" cy="326225"/>
            <a:chOff x="6865097" y="2015601"/>
            <a:chExt cx="1535051" cy="326225"/>
          </a:xfrm>
        </p:grpSpPr>
        <p:sp>
          <p:nvSpPr>
            <p:cNvPr id="55" name="正方形/長方形 54"/>
            <p:cNvSpPr/>
            <p:nvPr/>
          </p:nvSpPr>
          <p:spPr>
            <a:xfrm>
              <a:off x="7292329" y="2015601"/>
              <a:ext cx="1107819" cy="326225"/>
            </a:xfrm>
            <a:prstGeom prst="rect">
              <a:avLst/>
            </a:prstGeom>
            <a:solidFill>
              <a:schemeClr val="bg1"/>
            </a:solidFill>
            <a:ln w="38100"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ja-JP" altLang="en-US" dirty="0" smtClean="0">
                  <a:solidFill>
                    <a:srgbClr val="3B4042"/>
                  </a:solidFill>
                  <a:uFill>
                    <a:solidFill>
                      <a:srgbClr val="000090"/>
                    </a:solidFill>
                  </a:uFill>
                  <a:latin typeface="ヒラギノ角ゴ ProN W3"/>
                  <a:ea typeface="ヒラギノ角ゴ ProN W3"/>
                  <a:cs typeface="ヒラギノ角ゴ ProN W3"/>
                </a:rPr>
                <a:t>ランク</a:t>
              </a:r>
              <a:r>
                <a:rPr kumimoji="1" lang="en-US" altLang="ja-JP" dirty="0" smtClean="0">
                  <a:solidFill>
                    <a:srgbClr val="3B4042"/>
                  </a:solidFill>
                  <a:uFill>
                    <a:solidFill>
                      <a:srgbClr val="000090"/>
                    </a:solidFill>
                  </a:uFill>
                  <a:latin typeface="ヒラギノ角ゴ ProN W3"/>
                  <a:ea typeface="ヒラギノ角ゴ ProN W3"/>
                  <a:cs typeface="ヒラギノ角ゴ ProN W3"/>
                </a:rPr>
                <a:t> 1</a:t>
              </a:r>
              <a:endParaRPr kumimoji="1" lang="ja-JP" altLang="en-US" dirty="0" smtClean="0">
                <a:solidFill>
                  <a:srgbClr val="3B4042"/>
                </a:solidFill>
                <a:uFill>
                  <a:solidFill>
                    <a:srgbClr val="000090"/>
                  </a:solidFill>
                </a:uFill>
                <a:latin typeface="ヒラギノ角ゴ ProN W3"/>
                <a:ea typeface="ヒラギノ角ゴ ProN W3"/>
                <a:cs typeface="ヒラギノ角ゴ ProN W3"/>
              </a:endParaRPr>
            </a:p>
          </p:txBody>
        </p:sp>
        <p:cxnSp>
          <p:nvCxnSpPr>
            <p:cNvPr id="56" name="直線コネクタ 55"/>
            <p:cNvCxnSpPr>
              <a:stCxn id="55" idx="1"/>
            </p:cNvCxnSpPr>
            <p:nvPr/>
          </p:nvCxnSpPr>
          <p:spPr>
            <a:xfrm flipH="1">
              <a:off x="6865097" y="2178714"/>
              <a:ext cx="427232" cy="0"/>
            </a:xfrm>
            <a:prstGeom prst="line">
              <a:avLst/>
            </a:prstGeom>
            <a:ln w="38100" cmpd="sng">
              <a:solidFill>
                <a:schemeClr val="accent6">
                  <a:lumMod val="75000"/>
                </a:schemeClr>
              </a:solidFill>
              <a:headEnd type="none"/>
              <a:tailEnd type="none" w="lg" len="lg"/>
            </a:ln>
            <a:effectLst/>
          </p:spPr>
          <p:style>
            <a:lnRef idx="2">
              <a:schemeClr val="accent1"/>
            </a:lnRef>
            <a:fillRef idx="0">
              <a:schemeClr val="accent1"/>
            </a:fillRef>
            <a:effectRef idx="1">
              <a:schemeClr val="accent1"/>
            </a:effectRef>
            <a:fontRef idx="minor">
              <a:schemeClr val="tx1"/>
            </a:fontRef>
          </p:style>
        </p:cxnSp>
      </p:grpSp>
      <p:grpSp>
        <p:nvGrpSpPr>
          <p:cNvPr id="57" name="図形グループ 56"/>
          <p:cNvGrpSpPr/>
          <p:nvPr/>
        </p:nvGrpSpPr>
        <p:grpSpPr>
          <a:xfrm>
            <a:off x="7194098" y="5058126"/>
            <a:ext cx="1535051" cy="326225"/>
            <a:chOff x="6865097" y="2015601"/>
            <a:chExt cx="1535051" cy="326225"/>
          </a:xfrm>
        </p:grpSpPr>
        <p:sp>
          <p:nvSpPr>
            <p:cNvPr id="58" name="正方形/長方形 57"/>
            <p:cNvSpPr/>
            <p:nvPr/>
          </p:nvSpPr>
          <p:spPr>
            <a:xfrm>
              <a:off x="7292329" y="2015601"/>
              <a:ext cx="1107819" cy="326225"/>
            </a:xfrm>
            <a:prstGeom prst="rect">
              <a:avLst/>
            </a:prstGeom>
            <a:solidFill>
              <a:schemeClr val="bg1"/>
            </a:solidFill>
            <a:ln w="38100" cmpd="sng">
              <a:solidFill>
                <a:srgbClr val="586064"/>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ja-JP" altLang="en-US" dirty="0" smtClean="0">
                  <a:solidFill>
                    <a:srgbClr val="3B4042"/>
                  </a:solidFill>
                  <a:uFill>
                    <a:solidFill>
                      <a:srgbClr val="000090"/>
                    </a:solidFill>
                  </a:uFill>
                  <a:latin typeface="ヒラギノ角ゴ ProN W3"/>
                  <a:ea typeface="ヒラギノ角ゴ ProN W3"/>
                  <a:cs typeface="ヒラギノ角ゴ ProN W3"/>
                </a:rPr>
                <a:t>ランク</a:t>
              </a:r>
              <a:r>
                <a:rPr kumimoji="1" lang="en-US" altLang="ja-JP" dirty="0" smtClean="0">
                  <a:solidFill>
                    <a:srgbClr val="3B4042"/>
                  </a:solidFill>
                  <a:uFill>
                    <a:solidFill>
                      <a:srgbClr val="000090"/>
                    </a:solidFill>
                  </a:uFill>
                  <a:latin typeface="ヒラギノ角ゴ ProN W3"/>
                  <a:ea typeface="ヒラギノ角ゴ ProN W3"/>
                  <a:cs typeface="ヒラギノ角ゴ ProN W3"/>
                </a:rPr>
                <a:t> 0</a:t>
              </a:r>
              <a:endParaRPr kumimoji="1" lang="ja-JP" altLang="en-US" dirty="0" smtClean="0">
                <a:solidFill>
                  <a:srgbClr val="3B4042"/>
                </a:solidFill>
                <a:uFill>
                  <a:solidFill>
                    <a:srgbClr val="000090"/>
                  </a:solidFill>
                </a:uFill>
                <a:latin typeface="ヒラギノ角ゴ ProN W3"/>
                <a:ea typeface="ヒラギノ角ゴ ProN W3"/>
                <a:cs typeface="ヒラギノ角ゴ ProN W3"/>
              </a:endParaRPr>
            </a:p>
          </p:txBody>
        </p:sp>
        <p:cxnSp>
          <p:nvCxnSpPr>
            <p:cNvPr id="59" name="直線コネクタ 58"/>
            <p:cNvCxnSpPr>
              <a:stCxn id="58" idx="1"/>
            </p:cNvCxnSpPr>
            <p:nvPr/>
          </p:nvCxnSpPr>
          <p:spPr>
            <a:xfrm flipH="1">
              <a:off x="6865097" y="2178714"/>
              <a:ext cx="427232" cy="0"/>
            </a:xfrm>
            <a:prstGeom prst="line">
              <a:avLst/>
            </a:prstGeom>
            <a:ln w="38100" cmpd="sng">
              <a:solidFill>
                <a:srgbClr val="586064"/>
              </a:solidFill>
              <a:headEnd type="none"/>
              <a:tailEnd type="none" w="lg" len="lg"/>
            </a:ln>
            <a:effectLst/>
          </p:spPr>
          <p:style>
            <a:lnRef idx="2">
              <a:schemeClr val="accent1"/>
            </a:lnRef>
            <a:fillRef idx="0">
              <a:schemeClr val="accent1"/>
            </a:fillRef>
            <a:effectRef idx="1">
              <a:schemeClr val="accent1"/>
            </a:effectRef>
            <a:fontRef idx="minor">
              <a:schemeClr val="tx1"/>
            </a:fontRef>
          </p:style>
        </p:cxnSp>
      </p:grpSp>
      <p:sp>
        <p:nvSpPr>
          <p:cNvPr id="60" name="正方形/長方形 59"/>
          <p:cNvSpPr/>
          <p:nvPr/>
        </p:nvSpPr>
        <p:spPr>
          <a:xfrm>
            <a:off x="7382922" y="3815363"/>
            <a:ext cx="159188" cy="175549"/>
          </a:xfrm>
          <a:prstGeom prst="rect">
            <a:avLst/>
          </a:prstGeom>
          <a:solidFill>
            <a:schemeClr val="bg1"/>
          </a:solidFill>
          <a:ln w="28575" cmpd="sng">
            <a:solidFill>
              <a:schemeClr val="accent1">
                <a:shade val="95000"/>
                <a:satMod val="10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dirty="0">
              <a:solidFill>
                <a:srgbClr val="000000"/>
              </a:solidFill>
              <a:uFill>
                <a:solidFill>
                  <a:srgbClr val="000090"/>
                </a:solidFill>
              </a:uFill>
              <a:latin typeface="ヒラギノ角ゴ ProN W3"/>
              <a:ea typeface="ヒラギノ角ゴ ProN W3"/>
              <a:cs typeface="ヒラギノ角ゴ ProN W3"/>
            </a:endParaRPr>
          </a:p>
        </p:txBody>
      </p:sp>
    </p:spTree>
    <p:extLst>
      <p:ext uri="{BB962C8B-B14F-4D97-AF65-F5344CB8AC3E}">
        <p14:creationId xmlns:p14="http://schemas.microsoft.com/office/powerpoint/2010/main" val="2596334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sz="2400" dirty="0" smtClean="0">
                <a:solidFill>
                  <a:srgbClr val="000000"/>
                </a:solidFill>
              </a:rPr>
              <a:t>可読性や保守性が低下</a:t>
            </a:r>
            <a:endParaRPr lang="en-US" altLang="ja-JP" sz="2400" dirty="0" smtClean="0">
              <a:solidFill>
                <a:srgbClr val="000000"/>
              </a:solidFill>
            </a:endParaRPr>
          </a:p>
          <a:p>
            <a:pPr lvl="1"/>
            <a:r>
              <a:rPr lang="ja-JP" altLang="en-US" sz="2000" dirty="0" smtClean="0">
                <a:solidFill>
                  <a:srgbClr val="000000"/>
                </a:solidFill>
              </a:rPr>
              <a:t>部分空間の大きさを決定するコードの追加</a:t>
            </a:r>
            <a:endParaRPr lang="en-US" altLang="ja-JP" sz="2000" dirty="0" smtClean="0">
              <a:solidFill>
                <a:srgbClr val="000000"/>
              </a:solidFill>
            </a:endParaRPr>
          </a:p>
          <a:p>
            <a:pPr lvl="1"/>
            <a:r>
              <a:rPr lang="ja-JP" altLang="en-US" sz="2000" dirty="0" smtClean="0">
                <a:solidFill>
                  <a:srgbClr val="000000"/>
                </a:solidFill>
              </a:rPr>
              <a:t>境界判定コードの追加</a:t>
            </a:r>
            <a:endParaRPr lang="en-US" altLang="ja-JP" sz="2000" dirty="0">
              <a:solidFill>
                <a:srgbClr val="000000"/>
              </a:solidFill>
            </a:endParaRPr>
          </a:p>
          <a:p>
            <a:pPr lvl="1"/>
            <a:endParaRPr lang="en-US" altLang="ja-JP" sz="2000" dirty="0">
              <a:solidFill>
                <a:srgbClr val="586064"/>
              </a:solidFill>
            </a:endParaRPr>
          </a:p>
        </p:txBody>
      </p:sp>
      <p:sp>
        <p:nvSpPr>
          <p:cNvPr id="4" name="スライド番号プレースホルダー 3"/>
          <p:cNvSpPr>
            <a:spLocks noGrp="1"/>
          </p:cNvSpPr>
          <p:nvPr>
            <p:ph type="sldNum" sz="quarter" idx="12"/>
          </p:nvPr>
        </p:nvSpPr>
        <p:spPr/>
        <p:txBody>
          <a:bodyPr/>
          <a:lstStyle/>
          <a:p>
            <a:fld id="{BA9B540C-44DA-4F69-89C9-7C84606640D3}" type="slidenum">
              <a:rPr lang="en-US" smtClean="0">
                <a:ea typeface="ヒラギノ角ゴ ProN W3"/>
              </a:rPr>
              <a:pPr/>
              <a:t>8</a:t>
            </a:fld>
            <a:endParaRPr lang="en-US" dirty="0">
              <a:ea typeface="ヒラギノ角ゴ ProN W3"/>
            </a:endParaRPr>
          </a:p>
        </p:txBody>
      </p:sp>
      <p:sp>
        <p:nvSpPr>
          <p:cNvPr id="83" name="タイトル 1"/>
          <p:cNvSpPr>
            <a:spLocks noGrp="1"/>
          </p:cNvSpPr>
          <p:nvPr>
            <p:ph type="title"/>
          </p:nvPr>
        </p:nvSpPr>
        <p:spPr>
          <a:xfrm>
            <a:off x="314095" y="315003"/>
            <a:ext cx="9277815" cy="713746"/>
          </a:xfrm>
        </p:spPr>
        <p:txBody>
          <a:bodyPr/>
          <a:lstStyle/>
          <a:p>
            <a:r>
              <a:rPr lang="ja-JP" altLang="en-US" sz="3200" dirty="0" smtClean="0"/>
              <a:t>計算空間の分割が及ぼすプログラムへの悪影響</a:t>
            </a:r>
            <a:endParaRPr kumimoji="1" lang="ja-JP" altLang="en-US" sz="3200" dirty="0"/>
          </a:p>
        </p:txBody>
      </p:sp>
      <p:sp>
        <p:nvSpPr>
          <p:cNvPr id="2" name="フッター プレースホルダー 1"/>
          <p:cNvSpPr>
            <a:spLocks noGrp="1"/>
          </p:cNvSpPr>
          <p:nvPr>
            <p:ph type="ftr" sz="quarter" idx="11"/>
          </p:nvPr>
        </p:nvSpPr>
        <p:spPr/>
        <p:txBody>
          <a:bodyPr/>
          <a:lstStyle/>
          <a:p>
            <a:r>
              <a:rPr kumimoji="0" lang="en-US" smtClean="0"/>
              <a:t>Shumpei Hozumi</a:t>
            </a:r>
            <a:endParaRPr kumimoji="0" lang="en-US" dirty="0"/>
          </a:p>
        </p:txBody>
      </p:sp>
      <p:grpSp>
        <p:nvGrpSpPr>
          <p:cNvPr id="63" name="図形グループ 62"/>
          <p:cNvGrpSpPr/>
          <p:nvPr/>
        </p:nvGrpSpPr>
        <p:grpSpPr>
          <a:xfrm>
            <a:off x="5170335" y="2755852"/>
            <a:ext cx="4155125" cy="3158851"/>
            <a:chOff x="741748" y="2803811"/>
            <a:chExt cx="3835500" cy="3158851"/>
          </a:xfrm>
        </p:grpSpPr>
        <p:sp>
          <p:nvSpPr>
            <p:cNvPr id="64" name="正方形/長方形 63"/>
            <p:cNvSpPr/>
            <p:nvPr/>
          </p:nvSpPr>
          <p:spPr>
            <a:xfrm>
              <a:off x="741748" y="3175997"/>
              <a:ext cx="3835500" cy="2786665"/>
            </a:xfrm>
            <a:prstGeom prst="rect">
              <a:avLst/>
            </a:prstGeom>
            <a:solidFill>
              <a:schemeClr val="bg1"/>
            </a:solidFill>
            <a:ln w="19050" cmpd="sng">
              <a:solidFill>
                <a:srgbClr val="586064"/>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110000"/>
                </a:lnSpc>
              </a:pPr>
              <a:endParaRPr kumimoji="1" lang="en-US" altLang="ja-JP" dirty="0">
                <a:solidFill>
                  <a:srgbClr val="000000"/>
                </a:solidFill>
                <a:uFill>
                  <a:solidFill>
                    <a:srgbClr val="000090"/>
                  </a:solidFill>
                </a:uFill>
                <a:latin typeface="Consolas"/>
                <a:ea typeface="ヒラギノ丸ゴ ProN W4"/>
                <a:cs typeface="Consolas"/>
              </a:endParaRPr>
            </a:p>
          </p:txBody>
        </p:sp>
        <p:sp>
          <p:nvSpPr>
            <p:cNvPr id="65" name="テキスト ボックス 64"/>
            <p:cNvSpPr txBox="1"/>
            <p:nvPr/>
          </p:nvSpPr>
          <p:spPr>
            <a:xfrm>
              <a:off x="745836" y="2803811"/>
              <a:ext cx="3831412" cy="369332"/>
            </a:xfrm>
            <a:prstGeom prst="rect">
              <a:avLst/>
            </a:prstGeom>
            <a:solidFill>
              <a:srgbClr val="586064"/>
            </a:solidFill>
            <a:ln w="19050" cmpd="sng">
              <a:solidFill>
                <a:srgbClr val="586064"/>
              </a:solidFill>
            </a:ln>
          </p:spPr>
          <p:txBody>
            <a:bodyPr wrap="square" rtlCol="0">
              <a:spAutoFit/>
            </a:bodyPr>
            <a:lstStyle/>
            <a:p>
              <a:pPr algn="ctr"/>
              <a:r>
                <a:rPr kumimoji="1" lang="ja-JP" altLang="en-US" dirty="0" smtClean="0">
                  <a:solidFill>
                    <a:schemeClr val="bg1"/>
                  </a:solidFill>
                  <a:uFill>
                    <a:solidFill>
                      <a:schemeClr val="tx2"/>
                    </a:solidFill>
                  </a:uFill>
                  <a:latin typeface="ヒラギノ角ゴ ProN W3"/>
                  <a:ea typeface="ヒラギノ角ゴ ProN W3"/>
                  <a:cs typeface="ヒラギノ角ゴ ProN W3"/>
                </a:rPr>
                <a:t>計算空間</a:t>
              </a:r>
              <a:endParaRPr kumimoji="1" lang="ja-JP" altLang="en-US" dirty="0">
                <a:solidFill>
                  <a:schemeClr val="bg1"/>
                </a:solidFill>
                <a:uFill>
                  <a:solidFill>
                    <a:schemeClr val="tx2"/>
                  </a:solidFill>
                </a:uFill>
                <a:latin typeface="ヒラギノ角ゴ ProN W3"/>
                <a:ea typeface="ヒラギノ角ゴ ProN W3"/>
                <a:cs typeface="ヒラギノ角ゴ ProN W3"/>
              </a:endParaRPr>
            </a:p>
          </p:txBody>
        </p:sp>
      </p:grpSp>
      <p:grpSp>
        <p:nvGrpSpPr>
          <p:cNvPr id="61" name="図形グループ 60"/>
          <p:cNvGrpSpPr/>
          <p:nvPr/>
        </p:nvGrpSpPr>
        <p:grpSpPr>
          <a:xfrm>
            <a:off x="580539" y="2758706"/>
            <a:ext cx="4155125" cy="5140863"/>
            <a:chOff x="741748" y="2806665"/>
            <a:chExt cx="3835500" cy="5140863"/>
          </a:xfrm>
        </p:grpSpPr>
        <p:sp>
          <p:nvSpPr>
            <p:cNvPr id="66" name="正方形/長方形 65"/>
            <p:cNvSpPr/>
            <p:nvPr/>
          </p:nvSpPr>
          <p:spPr>
            <a:xfrm>
              <a:off x="741748" y="3175997"/>
              <a:ext cx="3835500" cy="4771531"/>
            </a:xfrm>
            <a:prstGeom prst="rect">
              <a:avLst/>
            </a:prstGeom>
            <a:solidFill>
              <a:schemeClr val="bg1"/>
            </a:solidFill>
            <a:ln w="19050" cmpd="sng">
              <a:solidFill>
                <a:srgbClr val="586064"/>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110000"/>
                </a:lnSpc>
              </a:pPr>
              <a:endParaRPr kumimoji="1" lang="en-US" altLang="ja-JP" sz="1600" dirty="0">
                <a:solidFill>
                  <a:schemeClr val="tx1"/>
                </a:solidFill>
                <a:uFill>
                  <a:solidFill>
                    <a:srgbClr val="000090"/>
                  </a:solidFill>
                </a:uFill>
                <a:latin typeface="Consolas"/>
                <a:ea typeface="ヒラギノ丸ゴ ProN W4"/>
                <a:cs typeface="Consolas"/>
              </a:endParaRPr>
            </a:p>
          </p:txBody>
        </p:sp>
        <p:sp>
          <p:nvSpPr>
            <p:cNvPr id="67" name="テキスト ボックス 66"/>
            <p:cNvSpPr txBox="1"/>
            <p:nvPr/>
          </p:nvSpPr>
          <p:spPr>
            <a:xfrm>
              <a:off x="745835" y="2806665"/>
              <a:ext cx="3831412" cy="369332"/>
            </a:xfrm>
            <a:prstGeom prst="rect">
              <a:avLst/>
            </a:prstGeom>
            <a:solidFill>
              <a:srgbClr val="586064"/>
            </a:solidFill>
            <a:ln w="19050" cmpd="sng">
              <a:solidFill>
                <a:srgbClr val="586064"/>
              </a:solidFill>
            </a:ln>
          </p:spPr>
          <p:txBody>
            <a:bodyPr wrap="square" rtlCol="0">
              <a:spAutoFit/>
            </a:bodyPr>
            <a:lstStyle/>
            <a:p>
              <a:pPr algn="ctr"/>
              <a:r>
                <a:rPr kumimoji="1" lang="ja-JP" altLang="en-US" dirty="0" smtClean="0">
                  <a:solidFill>
                    <a:schemeClr val="bg1"/>
                  </a:solidFill>
                  <a:latin typeface="ヒラギノ角ゴ ProN W3"/>
                  <a:ea typeface="ヒラギノ角ゴ ProN W3"/>
                  <a:cs typeface="ヒラギノ角ゴ ProN W3"/>
                </a:rPr>
                <a:t>プログラム</a:t>
              </a:r>
              <a:endParaRPr kumimoji="1" lang="ja-JP" altLang="en-US" dirty="0">
                <a:solidFill>
                  <a:schemeClr val="bg1"/>
                </a:solidFill>
                <a:latin typeface="ヒラギノ角ゴ ProN W3"/>
                <a:ea typeface="ヒラギノ角ゴ ProN W3"/>
                <a:cs typeface="ヒラギノ角ゴ ProN W3"/>
              </a:endParaRPr>
            </a:p>
          </p:txBody>
        </p:sp>
      </p:grpSp>
      <p:sp>
        <p:nvSpPr>
          <p:cNvPr id="68" name="テキスト ボックス 67"/>
          <p:cNvSpPr txBox="1"/>
          <p:nvPr/>
        </p:nvSpPr>
        <p:spPr>
          <a:xfrm>
            <a:off x="580539" y="3128038"/>
            <a:ext cx="4326991" cy="4354524"/>
          </a:xfrm>
          <a:prstGeom prst="rect">
            <a:avLst/>
          </a:prstGeom>
          <a:noFill/>
        </p:spPr>
        <p:txBody>
          <a:bodyPr wrap="square" rtlCol="0">
            <a:spAutoFit/>
          </a:bodyPr>
          <a:lstStyle/>
          <a:p>
            <a:pPr>
              <a:lnSpc>
                <a:spcPct val="110000"/>
              </a:lnSpc>
            </a:pPr>
            <a:r>
              <a:rPr lang="da-DK" altLang="ja-JP" sz="1400" dirty="0" smtClean="0">
                <a:latin typeface="Consolas"/>
                <a:cs typeface="Consolas"/>
              </a:rPr>
              <a:t>for (</a:t>
            </a:r>
            <a:r>
              <a:rPr lang="da-DK" altLang="ja-JP" sz="1400" dirty="0" err="1" smtClean="0">
                <a:latin typeface="Consolas"/>
                <a:cs typeface="Consolas"/>
              </a:rPr>
              <a:t>int</a:t>
            </a:r>
            <a:r>
              <a:rPr lang="da-DK" altLang="ja-JP" sz="1400" dirty="0" smtClean="0">
                <a:latin typeface="Consolas"/>
                <a:cs typeface="Consolas"/>
              </a:rPr>
              <a:t> is=</a:t>
            </a:r>
            <a:r>
              <a:rPr lang="da-DK" altLang="ja-JP" sz="1400" dirty="0" err="1" smtClean="0">
                <a:latin typeface="Consolas"/>
                <a:cs typeface="Consolas"/>
              </a:rPr>
              <a:t>istart</a:t>
            </a:r>
            <a:r>
              <a:rPr lang="da-DK" altLang="ja-JP" sz="1400" dirty="0" smtClean="0">
                <a:latin typeface="Consolas"/>
                <a:cs typeface="Consolas"/>
              </a:rPr>
              <a:t>; is&lt;=</a:t>
            </a:r>
            <a:r>
              <a:rPr lang="da-DK" altLang="ja-JP" sz="1400" dirty="0" err="1" smtClean="0">
                <a:latin typeface="Consolas"/>
                <a:cs typeface="Consolas"/>
              </a:rPr>
              <a:t>iend</a:t>
            </a:r>
            <a:r>
              <a:rPr lang="da-DK" altLang="ja-JP" sz="1400" dirty="0" smtClean="0">
                <a:latin typeface="Consolas"/>
                <a:cs typeface="Consolas"/>
              </a:rPr>
              <a:t>; is+=L1) {</a:t>
            </a:r>
          </a:p>
          <a:p>
            <a:pPr>
              <a:lnSpc>
                <a:spcPct val="110000"/>
              </a:lnSpc>
            </a:pPr>
            <a:r>
              <a:rPr lang="en-US" altLang="ja-JP" sz="1400" dirty="0" smtClean="0">
                <a:latin typeface="Consolas"/>
                <a:cs typeface="Consolas"/>
              </a:rPr>
              <a:t>  </a:t>
            </a:r>
            <a:r>
              <a:rPr lang="en-US" altLang="ja-JP" sz="1400" dirty="0" err="1" smtClean="0">
                <a:latin typeface="Consolas"/>
                <a:cs typeface="Consolas"/>
              </a:rPr>
              <a:t>ie</a:t>
            </a:r>
            <a:r>
              <a:rPr lang="en-US" altLang="ja-JP" sz="1400" dirty="0" smtClean="0">
                <a:latin typeface="Consolas"/>
                <a:cs typeface="Consolas"/>
              </a:rPr>
              <a:t> = min(is+L1-1, </a:t>
            </a:r>
            <a:r>
              <a:rPr lang="en-US" altLang="ja-JP" sz="1400" dirty="0" err="1" smtClean="0">
                <a:latin typeface="Consolas"/>
                <a:cs typeface="Consolas"/>
              </a:rPr>
              <a:t>iend</a:t>
            </a:r>
            <a:r>
              <a:rPr lang="en-US" altLang="ja-JP" sz="1400" dirty="0" smtClean="0">
                <a:latin typeface="Consolas"/>
                <a:cs typeface="Consolas"/>
              </a:rPr>
              <a:t>); </a:t>
            </a:r>
          </a:p>
          <a:p>
            <a:pPr>
              <a:lnSpc>
                <a:spcPct val="110000"/>
              </a:lnSpc>
            </a:pPr>
            <a:r>
              <a:rPr lang="en-US" altLang="ja-JP" sz="1400" dirty="0" smtClean="0">
                <a:latin typeface="Consolas"/>
                <a:cs typeface="Consolas"/>
              </a:rPr>
              <a:t>  </a:t>
            </a:r>
            <a:r>
              <a:rPr lang="en-US" altLang="ja-JP" sz="1400" dirty="0" err="1" smtClean="0">
                <a:latin typeface="Consolas"/>
                <a:cs typeface="Consolas"/>
              </a:rPr>
              <a:t>il</a:t>
            </a:r>
            <a:r>
              <a:rPr lang="en-US" altLang="ja-JP" sz="1400" dirty="0" smtClean="0">
                <a:latin typeface="Consolas"/>
                <a:cs typeface="Consolas"/>
              </a:rPr>
              <a:t> = ie-is+1;</a:t>
            </a:r>
          </a:p>
          <a:p>
            <a:pPr>
              <a:lnSpc>
                <a:spcPct val="110000"/>
              </a:lnSpc>
            </a:pPr>
            <a:r>
              <a:rPr lang="da-DK" altLang="ja-JP" sz="1400" dirty="0" smtClean="0">
                <a:latin typeface="Consolas"/>
                <a:cs typeface="Consolas"/>
              </a:rPr>
              <a:t>  for (</a:t>
            </a:r>
            <a:r>
              <a:rPr lang="da-DK" altLang="ja-JP" sz="1400" dirty="0" err="1" smtClean="0">
                <a:latin typeface="Consolas"/>
                <a:cs typeface="Consolas"/>
              </a:rPr>
              <a:t>int</a:t>
            </a:r>
            <a:r>
              <a:rPr lang="da-DK" altLang="ja-JP" sz="1400" dirty="0" smtClean="0">
                <a:latin typeface="Consolas"/>
                <a:cs typeface="Consolas"/>
              </a:rPr>
              <a:t> </a:t>
            </a:r>
            <a:r>
              <a:rPr lang="da-DK" altLang="ja-JP" sz="1400" dirty="0" err="1" smtClean="0">
                <a:latin typeface="Consolas"/>
                <a:cs typeface="Consolas"/>
              </a:rPr>
              <a:t>js</a:t>
            </a:r>
            <a:r>
              <a:rPr lang="da-DK" altLang="ja-JP" sz="1400" dirty="0" smtClean="0">
                <a:latin typeface="Consolas"/>
                <a:cs typeface="Consolas"/>
              </a:rPr>
              <a:t>=</a:t>
            </a:r>
            <a:r>
              <a:rPr lang="da-DK" altLang="ja-JP" sz="1400" dirty="0" err="1" smtClean="0">
                <a:latin typeface="Consolas"/>
                <a:cs typeface="Consolas"/>
              </a:rPr>
              <a:t>jstart</a:t>
            </a:r>
            <a:r>
              <a:rPr lang="da-DK" altLang="ja-JP" sz="1400" dirty="0" smtClean="0">
                <a:latin typeface="Consolas"/>
                <a:cs typeface="Consolas"/>
              </a:rPr>
              <a:t>; </a:t>
            </a:r>
            <a:r>
              <a:rPr lang="da-DK" altLang="ja-JP" sz="1400" dirty="0" err="1" smtClean="0">
                <a:latin typeface="Consolas"/>
                <a:cs typeface="Consolas"/>
              </a:rPr>
              <a:t>js</a:t>
            </a:r>
            <a:r>
              <a:rPr lang="da-DK" altLang="ja-JP" sz="1400" dirty="0" smtClean="0">
                <a:latin typeface="Consolas"/>
                <a:cs typeface="Consolas"/>
              </a:rPr>
              <a:t>&lt;=</a:t>
            </a:r>
            <a:r>
              <a:rPr lang="da-DK" altLang="ja-JP" sz="1400" dirty="0" err="1" smtClean="0">
                <a:latin typeface="Consolas"/>
                <a:cs typeface="Consolas"/>
              </a:rPr>
              <a:t>jend</a:t>
            </a:r>
            <a:r>
              <a:rPr lang="da-DK" altLang="ja-JP" sz="1400" dirty="0" smtClean="0">
                <a:latin typeface="Consolas"/>
                <a:cs typeface="Consolas"/>
              </a:rPr>
              <a:t>; </a:t>
            </a:r>
            <a:r>
              <a:rPr lang="da-DK" altLang="ja-JP" sz="1400" dirty="0" err="1" smtClean="0">
                <a:latin typeface="Consolas"/>
                <a:cs typeface="Consolas"/>
              </a:rPr>
              <a:t>js</a:t>
            </a:r>
            <a:r>
              <a:rPr lang="da-DK" altLang="ja-JP" sz="1400" dirty="0" smtClean="0">
                <a:latin typeface="Consolas"/>
                <a:cs typeface="Consolas"/>
              </a:rPr>
              <a:t>+=L1) {</a:t>
            </a:r>
          </a:p>
          <a:p>
            <a:pPr>
              <a:lnSpc>
                <a:spcPct val="110000"/>
              </a:lnSpc>
            </a:pPr>
            <a:r>
              <a:rPr lang="en-US" altLang="ja-JP" sz="1400" dirty="0" smtClean="0">
                <a:latin typeface="Consolas"/>
                <a:cs typeface="Consolas"/>
              </a:rPr>
              <a:t>    je = min(js+L1-1, </a:t>
            </a:r>
            <a:r>
              <a:rPr lang="en-US" altLang="ja-JP" sz="1400" dirty="0" err="1" smtClean="0">
                <a:latin typeface="Consolas"/>
                <a:cs typeface="Consolas"/>
              </a:rPr>
              <a:t>jend</a:t>
            </a:r>
            <a:r>
              <a:rPr lang="en-US" altLang="ja-JP" sz="1400" dirty="0" smtClean="0">
                <a:latin typeface="Consolas"/>
                <a:cs typeface="Consolas"/>
              </a:rPr>
              <a:t>);</a:t>
            </a:r>
            <a:endParaRPr lang="ja-JP" altLang="en-US" sz="1400" dirty="0" smtClean="0">
              <a:latin typeface="Consolas"/>
              <a:cs typeface="Consolas"/>
            </a:endParaRPr>
          </a:p>
          <a:p>
            <a:pPr>
              <a:lnSpc>
                <a:spcPct val="110000"/>
              </a:lnSpc>
            </a:pPr>
            <a:r>
              <a:rPr lang="en-US" altLang="ja-JP" sz="1400" dirty="0" smtClean="0">
                <a:latin typeface="Consolas"/>
                <a:cs typeface="Consolas"/>
              </a:rPr>
              <a:t>    je = min(je, je-1);</a:t>
            </a:r>
          </a:p>
          <a:p>
            <a:pPr>
              <a:lnSpc>
                <a:spcPct val="110000"/>
              </a:lnSpc>
            </a:pPr>
            <a:r>
              <a:rPr lang="is-IS" altLang="ja-JP" sz="1400" dirty="0" smtClean="0">
                <a:latin typeface="Consolas"/>
                <a:cs typeface="Consolas"/>
              </a:rPr>
              <a:t>    jl = je-js+1;</a:t>
            </a:r>
          </a:p>
          <a:p>
            <a:pPr>
              <a:lnSpc>
                <a:spcPct val="110000"/>
              </a:lnSpc>
            </a:pPr>
            <a:r>
              <a:rPr lang="is-IS" altLang="ja-JP" sz="1400" dirty="0" smtClean="0">
                <a:latin typeface="Consolas"/>
                <a:cs typeface="Consolas"/>
              </a:rPr>
              <a:t>    </a:t>
            </a:r>
            <a:r>
              <a:rPr lang="is-IS" altLang="ja-JP" sz="1400" dirty="0" smtClean="0">
                <a:uFill>
                  <a:solidFill>
                    <a:schemeClr val="accent5"/>
                  </a:solidFill>
                </a:uFill>
                <a:latin typeface="Consolas"/>
                <a:cs typeface="Consolas"/>
              </a:rPr>
              <a:t>if (jl &lt;= 0)</a:t>
            </a:r>
            <a:r>
              <a:rPr lang="is-IS" altLang="ja-JP" sz="1400" dirty="0" smtClean="0">
                <a:latin typeface="Consolas"/>
                <a:cs typeface="Consolas"/>
              </a:rPr>
              <a:t> </a:t>
            </a:r>
            <a:r>
              <a:rPr lang="en-US" altLang="ja-JP" sz="1400" dirty="0" smtClean="0">
                <a:latin typeface="Consolas"/>
                <a:cs typeface="Consolas"/>
              </a:rPr>
              <a:t>continue;</a:t>
            </a:r>
          </a:p>
          <a:p>
            <a:pPr>
              <a:lnSpc>
                <a:spcPct val="110000"/>
              </a:lnSpc>
            </a:pPr>
            <a:r>
              <a:rPr lang="en-US" altLang="ja-JP" sz="1400" dirty="0" smtClean="0">
                <a:latin typeface="Consolas"/>
                <a:cs typeface="Consolas"/>
              </a:rPr>
              <a:t>    </a:t>
            </a:r>
            <a:r>
              <a:rPr lang="en-US" altLang="ja-JP" sz="1400" dirty="0" smtClean="0">
                <a:uFill>
                  <a:solidFill>
                    <a:schemeClr val="accent5"/>
                  </a:solidFill>
                </a:uFill>
                <a:latin typeface="Consolas"/>
                <a:cs typeface="Consolas"/>
              </a:rPr>
              <a:t>if</a:t>
            </a:r>
            <a:r>
              <a:rPr lang="ja-JP" altLang="en-US" sz="1400" dirty="0" smtClean="0">
                <a:uFill>
                  <a:solidFill>
                    <a:schemeClr val="accent5"/>
                  </a:solidFill>
                </a:uFill>
                <a:latin typeface="Consolas"/>
                <a:cs typeface="Consolas"/>
              </a:rPr>
              <a:t> </a:t>
            </a:r>
            <a:r>
              <a:rPr lang="en-US" altLang="ja-JP" sz="1400" dirty="0" smtClean="0">
                <a:uFill>
                  <a:solidFill>
                    <a:schemeClr val="accent5"/>
                  </a:solidFill>
                </a:uFill>
                <a:latin typeface="Consolas"/>
                <a:cs typeface="Consolas"/>
              </a:rPr>
              <a:t>(is &gt;= je+1)</a:t>
            </a:r>
            <a:r>
              <a:rPr lang="en-US" altLang="ja-JP" sz="1400" dirty="0" smtClean="0">
                <a:latin typeface="Consolas"/>
                <a:cs typeface="Consolas"/>
              </a:rPr>
              <a:t> </a:t>
            </a:r>
          </a:p>
          <a:p>
            <a:pPr>
              <a:lnSpc>
                <a:spcPct val="110000"/>
              </a:lnSpc>
            </a:pPr>
            <a:r>
              <a:rPr lang="en-US" altLang="ja-JP" sz="1400" dirty="0" smtClean="0">
                <a:latin typeface="Consolas"/>
                <a:cs typeface="Consolas"/>
              </a:rPr>
              <a:t>      </a:t>
            </a:r>
            <a:r>
              <a:rPr lang="de-DE" altLang="ja-JP" sz="1400" dirty="0" err="1" smtClean="0">
                <a:latin typeface="Consolas"/>
                <a:cs typeface="Consolas"/>
              </a:rPr>
              <a:t>gsGemm</a:t>
            </a:r>
            <a:r>
              <a:rPr lang="de-DE" altLang="ja-JP" sz="1400" dirty="0" smtClean="0">
                <a:latin typeface="Consolas"/>
                <a:cs typeface="Consolas"/>
              </a:rPr>
              <a:t>(</a:t>
            </a:r>
            <a:r>
              <a:rPr lang="de-DE" altLang="ja-JP" sz="1400" dirty="0" err="1" smtClean="0">
                <a:uFill>
                  <a:solidFill>
                    <a:schemeClr val="accent5"/>
                  </a:solidFill>
                </a:uFill>
                <a:latin typeface="Consolas"/>
                <a:cs typeface="Consolas"/>
              </a:rPr>
              <a:t>is</a:t>
            </a:r>
            <a:r>
              <a:rPr lang="de-DE" altLang="ja-JP" sz="1400" dirty="0" smtClean="0">
                <a:uFill>
                  <a:solidFill>
                    <a:schemeClr val="accent5"/>
                  </a:solidFill>
                </a:uFill>
                <a:latin typeface="Consolas"/>
                <a:cs typeface="Consolas"/>
              </a:rPr>
              <a:t>, </a:t>
            </a:r>
            <a:r>
              <a:rPr lang="de-DE" altLang="ja-JP" sz="1400" dirty="0" err="1" smtClean="0">
                <a:uFill>
                  <a:solidFill>
                    <a:schemeClr val="accent5"/>
                  </a:solidFill>
                </a:uFill>
                <a:latin typeface="Consolas"/>
                <a:cs typeface="Consolas"/>
              </a:rPr>
              <a:t>ie</a:t>
            </a:r>
            <a:r>
              <a:rPr lang="de-DE" altLang="ja-JP" sz="1400" dirty="0" smtClean="0">
                <a:uFill>
                  <a:solidFill>
                    <a:schemeClr val="accent5"/>
                  </a:solidFill>
                </a:uFill>
                <a:latin typeface="Consolas"/>
                <a:cs typeface="Consolas"/>
              </a:rPr>
              <a:t>, </a:t>
            </a:r>
            <a:r>
              <a:rPr lang="de-DE" altLang="ja-JP" sz="1400" dirty="0" err="1" smtClean="0">
                <a:uFill>
                  <a:solidFill>
                    <a:schemeClr val="accent5"/>
                  </a:solidFill>
                </a:uFill>
                <a:latin typeface="Consolas"/>
                <a:cs typeface="Consolas"/>
              </a:rPr>
              <a:t>js</a:t>
            </a:r>
            <a:r>
              <a:rPr lang="de-DE" altLang="ja-JP" sz="1400" dirty="0" smtClean="0">
                <a:uFill>
                  <a:solidFill>
                    <a:schemeClr val="accent5"/>
                  </a:solidFill>
                </a:uFill>
                <a:latin typeface="Consolas"/>
                <a:cs typeface="Consolas"/>
              </a:rPr>
              <a:t>, je</a:t>
            </a:r>
            <a:r>
              <a:rPr lang="de-DE" altLang="ja-JP" sz="1400" dirty="0" smtClean="0">
                <a:latin typeface="Consolas"/>
                <a:cs typeface="Consolas"/>
              </a:rPr>
              <a:t>);</a:t>
            </a:r>
          </a:p>
          <a:p>
            <a:pPr>
              <a:lnSpc>
                <a:spcPct val="110000"/>
              </a:lnSpc>
            </a:pPr>
            <a:r>
              <a:rPr lang="de-DE" altLang="ja-JP" sz="1400" dirty="0" smtClean="0">
                <a:latin typeface="Consolas"/>
                <a:cs typeface="Consolas"/>
              </a:rPr>
              <a:t>    </a:t>
            </a:r>
            <a:r>
              <a:rPr lang="en-US" altLang="ja-JP" sz="1400" dirty="0" smtClean="0">
                <a:uFill>
                  <a:solidFill>
                    <a:schemeClr val="accent5"/>
                  </a:solidFill>
                </a:uFill>
                <a:latin typeface="Consolas"/>
                <a:cs typeface="Consolas"/>
              </a:rPr>
              <a:t>else</a:t>
            </a:r>
            <a:r>
              <a:rPr lang="ja-JP" altLang="en-US" sz="1400" dirty="0" smtClean="0">
                <a:uFill>
                  <a:solidFill>
                    <a:schemeClr val="accent5"/>
                  </a:solidFill>
                </a:uFill>
                <a:latin typeface="Consolas"/>
                <a:cs typeface="Consolas"/>
              </a:rPr>
              <a:t> </a:t>
            </a:r>
            <a:r>
              <a:rPr lang="en-US" altLang="ja-JP" sz="1400" dirty="0" smtClean="0">
                <a:uFill>
                  <a:solidFill>
                    <a:schemeClr val="accent5"/>
                  </a:solidFill>
                </a:uFill>
                <a:latin typeface="Consolas"/>
                <a:cs typeface="Consolas"/>
              </a:rPr>
              <a:t>if</a:t>
            </a:r>
            <a:r>
              <a:rPr lang="ja-JP" altLang="en-US" sz="1400" dirty="0" smtClean="0">
                <a:uFill>
                  <a:solidFill>
                    <a:schemeClr val="accent5"/>
                  </a:solidFill>
                </a:uFill>
                <a:latin typeface="Consolas"/>
                <a:cs typeface="Consolas"/>
              </a:rPr>
              <a:t> </a:t>
            </a:r>
            <a:r>
              <a:rPr lang="en-US" altLang="ja-JP" sz="1400" dirty="0" smtClean="0">
                <a:uFill>
                  <a:solidFill>
                    <a:schemeClr val="accent5"/>
                  </a:solidFill>
                </a:uFill>
                <a:latin typeface="Consolas"/>
                <a:cs typeface="Consolas"/>
              </a:rPr>
              <a:t>(</a:t>
            </a:r>
            <a:r>
              <a:rPr lang="en-US" altLang="ja-JP" sz="1400" dirty="0" err="1" smtClean="0">
                <a:uFill>
                  <a:solidFill>
                    <a:schemeClr val="accent5"/>
                  </a:solidFill>
                </a:uFill>
                <a:latin typeface="Consolas"/>
                <a:cs typeface="Consolas"/>
              </a:rPr>
              <a:t>il</a:t>
            </a:r>
            <a:r>
              <a:rPr lang="en-US" altLang="ja-JP" sz="1400" dirty="0" smtClean="0">
                <a:uFill>
                  <a:solidFill>
                    <a:schemeClr val="accent5"/>
                  </a:solidFill>
                </a:uFill>
                <a:latin typeface="Consolas"/>
                <a:cs typeface="Consolas"/>
              </a:rPr>
              <a:t> &lt;= L2)</a:t>
            </a:r>
          </a:p>
          <a:p>
            <a:pPr>
              <a:lnSpc>
                <a:spcPct val="110000"/>
              </a:lnSpc>
            </a:pPr>
            <a:r>
              <a:rPr lang="en-US" altLang="ja-JP" sz="1400" dirty="0" smtClean="0">
                <a:latin typeface="Consolas"/>
                <a:cs typeface="Consolas"/>
              </a:rPr>
              <a:t>      </a:t>
            </a:r>
            <a:r>
              <a:rPr lang="de-DE" altLang="ja-JP" sz="1400" dirty="0" err="1" smtClean="0">
                <a:latin typeface="Consolas"/>
                <a:cs typeface="Consolas"/>
              </a:rPr>
              <a:t>gsGemv</a:t>
            </a:r>
            <a:r>
              <a:rPr lang="de-DE" altLang="ja-JP" sz="1400" dirty="0" smtClean="0">
                <a:latin typeface="Consolas"/>
                <a:cs typeface="Consolas"/>
              </a:rPr>
              <a:t>(</a:t>
            </a:r>
            <a:r>
              <a:rPr lang="de-DE" altLang="ja-JP" sz="1400" dirty="0" err="1" smtClean="0">
                <a:solidFill>
                  <a:srgbClr val="000000"/>
                </a:solidFill>
                <a:uFill>
                  <a:solidFill>
                    <a:schemeClr val="accent5"/>
                  </a:solidFill>
                </a:uFill>
                <a:latin typeface="Consolas"/>
                <a:cs typeface="Consolas"/>
              </a:rPr>
              <a:t>is</a:t>
            </a:r>
            <a:r>
              <a:rPr lang="de-DE" altLang="ja-JP" sz="1400" dirty="0" smtClean="0">
                <a:solidFill>
                  <a:srgbClr val="000000"/>
                </a:solidFill>
                <a:uFill>
                  <a:solidFill>
                    <a:schemeClr val="accent5"/>
                  </a:solidFill>
                </a:uFill>
                <a:latin typeface="Consolas"/>
                <a:cs typeface="Consolas"/>
              </a:rPr>
              <a:t>, </a:t>
            </a:r>
            <a:r>
              <a:rPr lang="de-DE" altLang="ja-JP" sz="1400" dirty="0" err="1" smtClean="0">
                <a:solidFill>
                  <a:srgbClr val="000000"/>
                </a:solidFill>
                <a:uFill>
                  <a:solidFill>
                    <a:schemeClr val="accent5"/>
                  </a:solidFill>
                </a:uFill>
                <a:latin typeface="Consolas"/>
                <a:cs typeface="Consolas"/>
              </a:rPr>
              <a:t>ie</a:t>
            </a:r>
            <a:r>
              <a:rPr lang="de-DE" altLang="ja-JP" sz="1400" dirty="0" smtClean="0">
                <a:solidFill>
                  <a:srgbClr val="000000"/>
                </a:solidFill>
                <a:uFill>
                  <a:solidFill>
                    <a:schemeClr val="accent5"/>
                  </a:solidFill>
                </a:uFill>
                <a:latin typeface="Consolas"/>
                <a:cs typeface="Consolas"/>
              </a:rPr>
              <a:t>, </a:t>
            </a:r>
            <a:r>
              <a:rPr lang="de-DE" altLang="ja-JP" sz="1400" dirty="0" err="1" smtClean="0">
                <a:solidFill>
                  <a:srgbClr val="000000"/>
                </a:solidFill>
                <a:uFill>
                  <a:solidFill>
                    <a:schemeClr val="accent5"/>
                  </a:solidFill>
                </a:uFill>
                <a:latin typeface="Consolas"/>
                <a:cs typeface="Consolas"/>
              </a:rPr>
              <a:t>js</a:t>
            </a:r>
            <a:r>
              <a:rPr lang="de-DE" altLang="ja-JP" sz="1400" dirty="0" smtClean="0">
                <a:latin typeface="Consolas"/>
                <a:cs typeface="Consolas"/>
              </a:rPr>
              <a:t>);</a:t>
            </a:r>
          </a:p>
          <a:p>
            <a:pPr>
              <a:lnSpc>
                <a:spcPct val="110000"/>
              </a:lnSpc>
            </a:pPr>
            <a:r>
              <a:rPr lang="da-DK" altLang="ja-JP" sz="1400" dirty="0" smtClean="0">
                <a:latin typeface="Consolas"/>
                <a:cs typeface="Consolas"/>
              </a:rPr>
              <a:t>    </a:t>
            </a:r>
            <a:r>
              <a:rPr lang="da-DK" altLang="ja-JP" sz="1400" dirty="0" err="1" smtClean="0">
                <a:uFill>
                  <a:solidFill>
                    <a:schemeClr val="accent5"/>
                  </a:solidFill>
                </a:uFill>
                <a:latin typeface="Consolas"/>
                <a:cs typeface="Consolas"/>
              </a:rPr>
              <a:t>else</a:t>
            </a:r>
            <a:r>
              <a:rPr lang="da-DK" altLang="ja-JP" sz="1400" dirty="0" smtClean="0">
                <a:latin typeface="Consolas"/>
                <a:cs typeface="Consolas"/>
              </a:rPr>
              <a:t> {</a:t>
            </a:r>
          </a:p>
          <a:p>
            <a:pPr>
              <a:lnSpc>
                <a:spcPct val="110000"/>
              </a:lnSpc>
            </a:pPr>
            <a:r>
              <a:rPr lang="da-DK" altLang="ja-JP" sz="1400" dirty="0" smtClean="0">
                <a:latin typeface="Consolas"/>
                <a:cs typeface="Consolas"/>
              </a:rPr>
              <a:t>      </a:t>
            </a:r>
            <a:r>
              <a:rPr lang="en-US" altLang="ja-JP" sz="1400" dirty="0" err="1" smtClean="0">
                <a:latin typeface="Consolas"/>
                <a:cs typeface="Consolas"/>
              </a:rPr>
              <a:t>gs</a:t>
            </a:r>
            <a:r>
              <a:rPr lang="en-US" altLang="ja-JP" sz="1400" dirty="0" smtClean="0">
                <a:latin typeface="Consolas"/>
                <a:cs typeface="Consolas"/>
              </a:rPr>
              <a:t>(</a:t>
            </a:r>
            <a:r>
              <a:rPr lang="en-US" altLang="ja-JP" sz="1400" dirty="0" smtClean="0">
                <a:solidFill>
                  <a:srgbClr val="000000"/>
                </a:solidFill>
                <a:uFill>
                  <a:solidFill>
                    <a:schemeClr val="accent5"/>
                  </a:solidFill>
                </a:uFill>
                <a:latin typeface="Consolas"/>
                <a:cs typeface="Consolas"/>
              </a:rPr>
              <a:t>is, </a:t>
            </a:r>
            <a:r>
              <a:rPr lang="en-US" altLang="ja-JP" sz="1400" dirty="0" err="1" smtClean="0">
                <a:solidFill>
                  <a:srgbClr val="000000"/>
                </a:solidFill>
                <a:uFill>
                  <a:solidFill>
                    <a:schemeClr val="accent5"/>
                  </a:solidFill>
                </a:uFill>
                <a:latin typeface="Consolas"/>
                <a:cs typeface="Consolas"/>
              </a:rPr>
              <a:t>ie</a:t>
            </a:r>
            <a:r>
              <a:rPr lang="en-US" altLang="ja-JP" sz="1400" dirty="0" smtClean="0">
                <a:solidFill>
                  <a:srgbClr val="000000"/>
                </a:solidFill>
                <a:uFill>
                  <a:solidFill>
                    <a:schemeClr val="accent5"/>
                  </a:solidFill>
                </a:uFill>
                <a:latin typeface="Consolas"/>
                <a:cs typeface="Consolas"/>
              </a:rPr>
              <a:t>, </a:t>
            </a:r>
            <a:r>
              <a:rPr lang="en-US" altLang="ja-JP" sz="1400" dirty="0" err="1" smtClean="0">
                <a:solidFill>
                  <a:srgbClr val="000000"/>
                </a:solidFill>
                <a:uFill>
                  <a:solidFill>
                    <a:schemeClr val="accent5"/>
                  </a:solidFill>
                </a:uFill>
                <a:latin typeface="Consolas"/>
                <a:cs typeface="Consolas"/>
              </a:rPr>
              <a:t>js</a:t>
            </a:r>
            <a:r>
              <a:rPr lang="en-US" altLang="ja-JP" sz="1400" dirty="0" smtClean="0">
                <a:solidFill>
                  <a:srgbClr val="000000"/>
                </a:solidFill>
                <a:uFill>
                  <a:solidFill>
                    <a:schemeClr val="accent5"/>
                  </a:solidFill>
                </a:uFill>
                <a:latin typeface="Consolas"/>
                <a:cs typeface="Consolas"/>
              </a:rPr>
              <a:t>, je, max(L2/2, L1)</a:t>
            </a:r>
            <a:r>
              <a:rPr lang="en-US" altLang="ja-JP" sz="1400" dirty="0" smtClean="0">
                <a:latin typeface="Consolas"/>
                <a:cs typeface="Consolas"/>
              </a:rPr>
              <a:t>);</a:t>
            </a:r>
          </a:p>
          <a:p>
            <a:pPr>
              <a:lnSpc>
                <a:spcPct val="110000"/>
              </a:lnSpc>
            </a:pPr>
            <a:r>
              <a:rPr lang="en-US" altLang="ja-JP" sz="1400" dirty="0" smtClean="0">
                <a:latin typeface="Consolas"/>
                <a:cs typeface="Consolas"/>
              </a:rPr>
              <a:t>    }</a:t>
            </a:r>
          </a:p>
          <a:p>
            <a:pPr>
              <a:lnSpc>
                <a:spcPct val="110000"/>
              </a:lnSpc>
            </a:pPr>
            <a:r>
              <a:rPr lang="en-US" altLang="ja-JP" sz="1400" dirty="0" smtClean="0">
                <a:latin typeface="Consolas"/>
                <a:cs typeface="Consolas"/>
              </a:rPr>
              <a:t>  }</a:t>
            </a:r>
          </a:p>
          <a:p>
            <a:pPr>
              <a:lnSpc>
                <a:spcPct val="110000"/>
              </a:lnSpc>
            </a:pPr>
            <a:r>
              <a:rPr lang="en-US" altLang="ja-JP" sz="1400" dirty="0" smtClean="0">
                <a:latin typeface="Consolas"/>
                <a:cs typeface="Consolas"/>
              </a:rPr>
              <a:t>}</a:t>
            </a:r>
          </a:p>
          <a:p>
            <a:pPr>
              <a:lnSpc>
                <a:spcPct val="110000"/>
              </a:lnSpc>
            </a:pPr>
            <a:r>
              <a:rPr kumimoji="1" lang="en-US" altLang="ja-JP" sz="1400" dirty="0" smtClean="0">
                <a:latin typeface="Consolas"/>
                <a:ea typeface="ヒラギノ角ゴ ProN W3"/>
                <a:cs typeface="Consolas"/>
              </a:rPr>
              <a:t>..</a:t>
            </a:r>
            <a:endParaRPr kumimoji="1" lang="ja-JP" altLang="en-US" sz="1400" dirty="0" smtClean="0">
              <a:latin typeface="Consolas"/>
              <a:ea typeface="ヒラギノ角ゴ ProN W3"/>
              <a:cs typeface="Consolas"/>
            </a:endParaRPr>
          </a:p>
        </p:txBody>
      </p:sp>
      <p:sp>
        <p:nvSpPr>
          <p:cNvPr id="69" name="角丸四角形 68"/>
          <p:cNvSpPr/>
          <p:nvPr/>
        </p:nvSpPr>
        <p:spPr>
          <a:xfrm>
            <a:off x="960562" y="4791696"/>
            <a:ext cx="3667129" cy="2027815"/>
          </a:xfrm>
          <a:prstGeom prst="roundRect">
            <a:avLst>
              <a:gd name="adj" fmla="val 7652"/>
            </a:avLst>
          </a:prstGeom>
          <a:noFill/>
          <a:ln w="28575" cmpd="sng">
            <a:solidFill>
              <a:schemeClr val="accent5"/>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sz="2000" dirty="0" smtClean="0">
              <a:solidFill>
                <a:srgbClr val="000000"/>
              </a:solidFill>
              <a:uFill>
                <a:solidFill>
                  <a:srgbClr val="000090"/>
                </a:solidFill>
              </a:uFill>
              <a:latin typeface="ヒラギノ角ゴ ProN W3"/>
              <a:ea typeface="ヒラギノ角ゴ ProN W3"/>
              <a:cs typeface="ヒラギノ角ゴ ProN W3"/>
            </a:endParaRPr>
          </a:p>
        </p:txBody>
      </p:sp>
      <p:sp>
        <p:nvSpPr>
          <p:cNvPr id="14" name="コンテンツ プレースホルダー 2"/>
          <p:cNvSpPr txBox="1">
            <a:spLocks/>
          </p:cNvSpPr>
          <p:nvPr/>
        </p:nvSpPr>
        <p:spPr>
          <a:xfrm>
            <a:off x="7371624" y="3477029"/>
            <a:ext cx="1975619" cy="639904"/>
          </a:xfrm>
          <a:prstGeom prst="rect">
            <a:avLst/>
          </a:prstGeom>
        </p:spPr>
        <p:txBody>
          <a:bodyPr vert="horz" lIns="91440" tIns="45720" rIns="91440" bIns="45720" rtlCol="0">
            <a:normAutofit/>
          </a:bodyPr>
          <a:lstStyle>
            <a:lvl1pPr marL="108000" indent="-205200" algn="l" defTabSz="914400" rtl="0" eaLnBrk="1" latinLnBrk="0" hangingPunct="1">
              <a:lnSpc>
                <a:spcPct val="110000"/>
              </a:lnSpc>
              <a:spcBef>
                <a:spcPct val="20000"/>
              </a:spcBef>
              <a:buClr>
                <a:schemeClr val="accent1"/>
              </a:buClr>
              <a:buFont typeface="Arial"/>
              <a:buChar char="•"/>
              <a:defRPr kumimoji="1" sz="2800" kern="1200">
                <a:solidFill>
                  <a:schemeClr val="tx1"/>
                </a:solidFill>
                <a:latin typeface="ヒラギノ丸ゴ Pro W4"/>
                <a:ea typeface="ヒラギノ丸ゴ Pro W4"/>
                <a:cs typeface="ヒラギノ丸ゴ Pro W4"/>
              </a:defRPr>
            </a:lvl1pPr>
            <a:lvl2pPr marL="360000" indent="-205200" algn="l" defTabSz="914400" rtl="0" eaLnBrk="1" latinLnBrk="0" hangingPunct="1">
              <a:lnSpc>
                <a:spcPct val="110000"/>
              </a:lnSpc>
              <a:spcBef>
                <a:spcPct val="20000"/>
              </a:spcBef>
              <a:buClr>
                <a:schemeClr val="accent1"/>
              </a:buClr>
              <a:buFont typeface="ヒラギノ角ゴ ProN W3"/>
              <a:buChar char="-"/>
              <a:defRPr kumimoji="1" sz="2400" kern="1200">
                <a:solidFill>
                  <a:srgbClr val="4F4F4F"/>
                </a:solidFill>
                <a:latin typeface="ヒラギノ丸ゴ Pro W4"/>
                <a:ea typeface="ヒラギノ丸ゴ Pro W4"/>
                <a:cs typeface="ヒラギノ丸ゴ Pro W4"/>
              </a:defRPr>
            </a:lvl2pPr>
            <a:lvl3pPr marL="720000" indent="-205200" algn="l" defTabSz="914400" rtl="0" eaLnBrk="1" latinLnBrk="0" hangingPunct="1">
              <a:lnSpc>
                <a:spcPct val="110000"/>
              </a:lnSpc>
              <a:spcBef>
                <a:spcPct val="20000"/>
              </a:spcBef>
              <a:buClr>
                <a:schemeClr val="accent1"/>
              </a:buClr>
              <a:buFont typeface="Arial"/>
              <a:buChar char="•"/>
              <a:defRPr kumimoji="1" sz="2000" kern="1200">
                <a:solidFill>
                  <a:srgbClr val="4F4F4F"/>
                </a:solidFill>
                <a:latin typeface="ヒラギノ丸ゴ Pro W4"/>
                <a:ea typeface="ヒラギノ丸ゴ Pro W4"/>
                <a:cs typeface="ヒラギノ丸ゴ Pro W4"/>
              </a:defRPr>
            </a:lvl3pPr>
            <a:lvl4pPr marL="1080000" indent="-205200" algn="l" defTabSz="914400" rtl="0" eaLnBrk="1" latinLnBrk="0" hangingPunct="1">
              <a:lnSpc>
                <a:spcPct val="110000"/>
              </a:lnSpc>
              <a:spcBef>
                <a:spcPct val="20000"/>
              </a:spcBef>
              <a:buClr>
                <a:schemeClr val="accent1"/>
              </a:buClr>
              <a:buFont typeface="ヒラギノ角ゴ ProN W3"/>
              <a:buChar char="-"/>
              <a:defRPr kumimoji="1" sz="1600" kern="1200">
                <a:solidFill>
                  <a:srgbClr val="4F4F4F"/>
                </a:solidFill>
                <a:latin typeface="ヒラギノ丸ゴ Pro W4"/>
                <a:ea typeface="ヒラギノ丸ゴ Pro W4"/>
                <a:cs typeface="ヒラギノ丸ゴ Pro W4"/>
              </a:defRPr>
            </a:lvl4pPr>
            <a:lvl5pPr marL="1440000" indent="-205200" algn="l" defTabSz="914400" rtl="0" eaLnBrk="1" latinLnBrk="0" hangingPunct="1">
              <a:lnSpc>
                <a:spcPct val="110000"/>
              </a:lnSpc>
              <a:spcBef>
                <a:spcPct val="20000"/>
              </a:spcBef>
              <a:buClr>
                <a:schemeClr val="accent1"/>
              </a:buClr>
              <a:buFont typeface="Arial"/>
              <a:buChar char="•"/>
              <a:defRPr kumimoji="1" sz="1600" kern="1200">
                <a:solidFill>
                  <a:srgbClr val="4F4F4F"/>
                </a:solidFill>
                <a:latin typeface="ヒラギノ丸ゴ Pro W4"/>
                <a:ea typeface="ヒラギノ丸ゴ Pro W4"/>
                <a:cs typeface="ヒラギノ丸ゴ Pro W4"/>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a:lstStyle>
          <a:p>
            <a:pPr marL="154800" lvl="1" indent="0">
              <a:lnSpc>
                <a:spcPct val="100000"/>
              </a:lnSpc>
              <a:buNone/>
            </a:pPr>
            <a:r>
              <a:rPr lang="ja-JP" altLang="en-US" sz="1400" dirty="0" smtClean="0">
                <a:latin typeface="ヒラギノ角ゴ ProN W3"/>
                <a:ea typeface="ヒラギノ角ゴ ProN W3"/>
                <a:cs typeface="ヒラギノ角ゴ ProN W3"/>
              </a:rPr>
              <a:t>行列積</a:t>
            </a:r>
            <a:endParaRPr lang="en-US" altLang="ja-JP" sz="1400" dirty="0" smtClean="0">
              <a:latin typeface="ヒラギノ角ゴ ProN W3"/>
              <a:ea typeface="ヒラギノ角ゴ ProN W3"/>
              <a:cs typeface="ヒラギノ角ゴ ProN W3"/>
            </a:endParaRPr>
          </a:p>
          <a:p>
            <a:pPr marL="154800" lvl="1" indent="0">
              <a:lnSpc>
                <a:spcPct val="100000"/>
              </a:lnSpc>
              <a:buNone/>
            </a:pPr>
            <a:r>
              <a:rPr lang="ja-JP" altLang="en-US" sz="1400" dirty="0" smtClean="0">
                <a:latin typeface="ヒラギノ角ゴ ProN W3"/>
                <a:ea typeface="ヒラギノ角ゴ ProN W3"/>
                <a:cs typeface="ヒラギノ角ゴ ProN W3"/>
              </a:rPr>
              <a:t>行列ベクトル積</a:t>
            </a:r>
            <a:endParaRPr lang="en-US" altLang="ja-JP" sz="1400" dirty="0" smtClean="0">
              <a:latin typeface="ヒラギノ角ゴ ProN W3"/>
              <a:ea typeface="ヒラギノ角ゴ ProN W3"/>
              <a:cs typeface="ヒラギノ角ゴ ProN W3"/>
            </a:endParaRPr>
          </a:p>
          <a:p>
            <a:pPr lvl="2">
              <a:lnSpc>
                <a:spcPct val="150000"/>
              </a:lnSpc>
            </a:pPr>
            <a:endParaRPr lang="en-US" altLang="ja-JP" sz="1400" dirty="0" smtClean="0">
              <a:latin typeface="ヒラギノ角ゴ ProN W3"/>
              <a:ea typeface="ヒラギノ角ゴ ProN W3"/>
              <a:cs typeface="ヒラギノ角ゴ ProN W3"/>
            </a:endParaRPr>
          </a:p>
          <a:p>
            <a:pPr lvl="2">
              <a:lnSpc>
                <a:spcPct val="150000"/>
              </a:lnSpc>
            </a:pPr>
            <a:endParaRPr lang="en-US" altLang="ja-JP" sz="1400" dirty="0" smtClean="0">
              <a:latin typeface="ヒラギノ角ゴ ProN W3"/>
              <a:ea typeface="ヒラギノ角ゴ ProN W3"/>
              <a:cs typeface="ヒラギノ角ゴ ProN W3"/>
            </a:endParaRPr>
          </a:p>
          <a:p>
            <a:pPr lvl="2">
              <a:lnSpc>
                <a:spcPct val="150000"/>
              </a:lnSpc>
            </a:pPr>
            <a:endParaRPr lang="ja-JP" altLang="en-US" sz="1400" dirty="0">
              <a:latin typeface="ヒラギノ角ゴ ProN W3"/>
              <a:ea typeface="ヒラギノ角ゴ ProN W3"/>
              <a:cs typeface="ヒラギノ角ゴ ProN W3"/>
            </a:endParaRPr>
          </a:p>
        </p:txBody>
      </p:sp>
      <p:sp>
        <p:nvSpPr>
          <p:cNvPr id="15" name="正方形/長方形 14"/>
          <p:cNvSpPr/>
          <p:nvPr/>
        </p:nvSpPr>
        <p:spPr>
          <a:xfrm>
            <a:off x="7382922" y="3548661"/>
            <a:ext cx="159188" cy="175549"/>
          </a:xfrm>
          <a:prstGeom prst="rect">
            <a:avLst/>
          </a:prstGeom>
          <a:pattFill prst="wdUpDiag">
            <a:fgClr>
              <a:schemeClr val="tx2"/>
            </a:fgClr>
            <a:bgClr>
              <a:prstClr val="white"/>
            </a:bgClr>
          </a:pattFill>
          <a:ln w="28575" cmpd="sng">
            <a:solidFill>
              <a:schemeClr val="accent1">
                <a:shade val="95000"/>
                <a:satMod val="10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dirty="0">
              <a:solidFill>
                <a:srgbClr val="000000"/>
              </a:solidFill>
              <a:uFill>
                <a:solidFill>
                  <a:srgbClr val="000090"/>
                </a:solidFill>
              </a:uFill>
              <a:latin typeface="ヒラギノ角ゴ ProN W3"/>
              <a:ea typeface="ヒラギノ角ゴ ProN W3"/>
              <a:cs typeface="ヒラギノ角ゴ ProN W3"/>
            </a:endParaRPr>
          </a:p>
        </p:txBody>
      </p:sp>
      <p:cxnSp>
        <p:nvCxnSpPr>
          <p:cNvPr id="16" name="直線矢印コネクタ 15"/>
          <p:cNvCxnSpPr/>
          <p:nvPr/>
        </p:nvCxnSpPr>
        <p:spPr>
          <a:xfrm>
            <a:off x="5963436" y="5457202"/>
            <a:ext cx="1312884" cy="167498"/>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7" name="直線矢印コネクタ 16"/>
          <p:cNvCxnSpPr/>
          <p:nvPr/>
        </p:nvCxnSpPr>
        <p:spPr>
          <a:xfrm>
            <a:off x="5799570" y="3958475"/>
            <a:ext cx="0" cy="1299857"/>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18" name="正方形/長方形 17"/>
          <p:cNvSpPr/>
          <p:nvPr/>
        </p:nvSpPr>
        <p:spPr>
          <a:xfrm>
            <a:off x="5501519" y="4402254"/>
            <a:ext cx="231397" cy="257263"/>
          </a:xfrm>
          <a:prstGeom prst="rect">
            <a:avLst/>
          </a:prstGeom>
          <a:solidFill>
            <a:schemeClr val="bg1"/>
          </a:solidFill>
          <a:ln w="28575"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err="1" smtClean="0">
                <a:solidFill>
                  <a:srgbClr val="42568D"/>
                </a:solidFill>
                <a:latin typeface="Consolas"/>
                <a:ea typeface="ヒラギノ角ゴ ProN W3"/>
                <a:cs typeface="Consolas"/>
              </a:rPr>
              <a:t>i</a:t>
            </a:r>
            <a:endParaRPr kumimoji="1" lang="ja-JP" altLang="en-US" sz="2400" dirty="0">
              <a:solidFill>
                <a:schemeClr val="tx2"/>
              </a:solidFill>
              <a:latin typeface="Consolas"/>
              <a:ea typeface="ヒラギノ角ゴ ProN W3"/>
              <a:cs typeface="Consolas"/>
            </a:endParaRPr>
          </a:p>
        </p:txBody>
      </p:sp>
      <p:sp>
        <p:nvSpPr>
          <p:cNvPr id="19" name="正方形/長方形 18"/>
          <p:cNvSpPr/>
          <p:nvPr/>
        </p:nvSpPr>
        <p:spPr>
          <a:xfrm>
            <a:off x="6424103" y="5556777"/>
            <a:ext cx="235155" cy="257263"/>
          </a:xfrm>
          <a:prstGeom prst="rect">
            <a:avLst/>
          </a:prstGeom>
          <a:solidFill>
            <a:schemeClr val="bg1"/>
          </a:solidFill>
          <a:ln w="28575"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err="1">
                <a:solidFill>
                  <a:srgbClr val="42568D"/>
                </a:solidFill>
                <a:latin typeface="Consolas"/>
                <a:ea typeface="ヒラギノ角ゴ ProN W3"/>
                <a:cs typeface="Consolas"/>
              </a:rPr>
              <a:t>j</a:t>
            </a:r>
            <a:endParaRPr kumimoji="1" lang="ja-JP" altLang="en-US" sz="2400" dirty="0">
              <a:solidFill>
                <a:srgbClr val="42568D"/>
              </a:solidFill>
              <a:latin typeface="Consolas"/>
              <a:ea typeface="ヒラギノ角ゴ ProN W3"/>
              <a:cs typeface="Consolas"/>
            </a:endParaRPr>
          </a:p>
        </p:txBody>
      </p:sp>
      <p:grpSp>
        <p:nvGrpSpPr>
          <p:cNvPr id="20" name="図形グループ 19"/>
          <p:cNvGrpSpPr/>
          <p:nvPr/>
        </p:nvGrpSpPr>
        <p:grpSpPr>
          <a:xfrm>
            <a:off x="5852437" y="3314741"/>
            <a:ext cx="312906" cy="403209"/>
            <a:chOff x="6387589" y="3762671"/>
            <a:chExt cx="312906" cy="403209"/>
          </a:xfrm>
        </p:grpSpPr>
        <p:cxnSp>
          <p:nvCxnSpPr>
            <p:cNvPr id="21" name="直線矢印コネクタ 20"/>
            <p:cNvCxnSpPr/>
            <p:nvPr/>
          </p:nvCxnSpPr>
          <p:spPr>
            <a:xfrm flipV="1">
              <a:off x="6443191" y="4077770"/>
              <a:ext cx="222098" cy="88110"/>
            </a:xfrm>
            <a:prstGeom prst="straightConnector1">
              <a:avLst/>
            </a:prstGeom>
            <a:ln>
              <a:solidFill>
                <a:srgbClr val="2F5897"/>
              </a:solidFill>
              <a:tailEnd type="arrow"/>
            </a:ln>
            <a:effectLst/>
          </p:spPr>
          <p:style>
            <a:lnRef idx="2">
              <a:schemeClr val="accent1"/>
            </a:lnRef>
            <a:fillRef idx="0">
              <a:schemeClr val="accent1"/>
            </a:fillRef>
            <a:effectRef idx="1">
              <a:schemeClr val="accent1"/>
            </a:effectRef>
            <a:fontRef idx="minor">
              <a:schemeClr val="tx1"/>
            </a:fontRef>
          </p:style>
        </p:cxnSp>
        <p:sp>
          <p:nvSpPr>
            <p:cNvPr id="22" name="テキスト ボックス 21"/>
            <p:cNvSpPr txBox="1"/>
            <p:nvPr/>
          </p:nvSpPr>
          <p:spPr>
            <a:xfrm>
              <a:off x="6387589" y="3762671"/>
              <a:ext cx="312906" cy="369332"/>
            </a:xfrm>
            <a:prstGeom prst="rect">
              <a:avLst/>
            </a:prstGeom>
            <a:noFill/>
          </p:spPr>
          <p:txBody>
            <a:bodyPr wrap="none" rtlCol="0">
              <a:spAutoFit/>
            </a:bodyPr>
            <a:lstStyle/>
            <a:p>
              <a:r>
                <a:rPr kumimoji="1" lang="en-US" altLang="ja-JP" dirty="0" smtClean="0">
                  <a:solidFill>
                    <a:schemeClr val="tx2"/>
                  </a:solidFill>
                  <a:latin typeface="Consolas"/>
                  <a:ea typeface="ヒラギノ角ゴ ProN W3"/>
                  <a:cs typeface="Consolas"/>
                </a:rPr>
                <a:t>k</a:t>
              </a:r>
              <a:endParaRPr kumimoji="1" lang="ja-JP" altLang="en-US" dirty="0" smtClean="0">
                <a:solidFill>
                  <a:schemeClr val="tx2"/>
                </a:solidFill>
                <a:latin typeface="Consolas"/>
                <a:ea typeface="ヒラギノ角ゴ ProN W3"/>
                <a:cs typeface="Consolas"/>
              </a:endParaRPr>
            </a:p>
          </p:txBody>
        </p:sp>
      </p:grpSp>
      <p:grpSp>
        <p:nvGrpSpPr>
          <p:cNvPr id="23" name="図形グループ 22"/>
          <p:cNvGrpSpPr/>
          <p:nvPr/>
        </p:nvGrpSpPr>
        <p:grpSpPr>
          <a:xfrm>
            <a:off x="6445862" y="3694649"/>
            <a:ext cx="1615181" cy="1491637"/>
            <a:chOff x="2160000" y="3960000"/>
            <a:chExt cx="1439325" cy="1440000"/>
          </a:xfrm>
          <a:scene3d>
            <a:camera prst="orthographicFront">
              <a:rot lat="900000" lon="1800000" rev="0"/>
            </a:camera>
            <a:lightRig rig="threePt" dir="t">
              <a:rot lat="0" lon="0" rev="13500000"/>
            </a:lightRig>
          </a:scene3d>
        </p:grpSpPr>
        <p:sp>
          <p:nvSpPr>
            <p:cNvPr id="24" name="正方形/長方形 23"/>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25" name="正方形/長方形 24"/>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26" name="正方形/長方形 25"/>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27" name="直角三角形 26"/>
            <p:cNvSpPr/>
            <p:nvPr/>
          </p:nvSpPr>
          <p:spPr>
            <a:xfrm>
              <a:off x="2520000" y="432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28" name="直角三角形 27"/>
            <p:cNvSpPr/>
            <p:nvPr/>
          </p:nvSpPr>
          <p:spPr>
            <a:xfrm>
              <a:off x="2880000" y="468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29" name="直角三角形 28"/>
            <p:cNvSpPr/>
            <p:nvPr/>
          </p:nvSpPr>
          <p:spPr>
            <a:xfrm>
              <a:off x="3240000" y="504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30" name="直角三角形 29"/>
            <p:cNvSpPr/>
            <p:nvPr/>
          </p:nvSpPr>
          <p:spPr>
            <a:xfrm>
              <a:off x="2160000" y="396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grpSp>
      <p:grpSp>
        <p:nvGrpSpPr>
          <p:cNvPr id="31" name="図形グループ 30"/>
          <p:cNvGrpSpPr/>
          <p:nvPr/>
        </p:nvGrpSpPr>
        <p:grpSpPr>
          <a:xfrm>
            <a:off x="6136173" y="3820381"/>
            <a:ext cx="1615181" cy="1491637"/>
            <a:chOff x="2160000" y="3960000"/>
            <a:chExt cx="1439325" cy="1440000"/>
          </a:xfrm>
          <a:scene3d>
            <a:camera prst="orthographicFront">
              <a:rot lat="900000" lon="1800000" rev="0"/>
            </a:camera>
            <a:lightRig rig="threePt" dir="t">
              <a:rot lat="0" lon="0" rev="13500000"/>
            </a:lightRig>
          </a:scene3d>
        </p:grpSpPr>
        <p:sp>
          <p:nvSpPr>
            <p:cNvPr id="32" name="正方形/長方形 31"/>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33" name="正方形/長方形 32"/>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34" name="正方形/長方形 33"/>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35" name="直角三角形 34"/>
            <p:cNvSpPr/>
            <p:nvPr/>
          </p:nvSpPr>
          <p:spPr>
            <a:xfrm>
              <a:off x="2520000" y="432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36" name="直角三角形 35"/>
            <p:cNvSpPr/>
            <p:nvPr/>
          </p:nvSpPr>
          <p:spPr>
            <a:xfrm>
              <a:off x="2880000" y="468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37" name="直角三角形 36"/>
            <p:cNvSpPr/>
            <p:nvPr/>
          </p:nvSpPr>
          <p:spPr>
            <a:xfrm>
              <a:off x="3240000" y="504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38" name="直角三角形 37"/>
            <p:cNvSpPr/>
            <p:nvPr/>
          </p:nvSpPr>
          <p:spPr>
            <a:xfrm>
              <a:off x="2160000" y="396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grpSp>
      <p:grpSp>
        <p:nvGrpSpPr>
          <p:cNvPr id="39" name="図形グループ 38"/>
          <p:cNvGrpSpPr/>
          <p:nvPr/>
        </p:nvGrpSpPr>
        <p:grpSpPr>
          <a:xfrm>
            <a:off x="5826480" y="3946114"/>
            <a:ext cx="1615181" cy="1491637"/>
            <a:chOff x="2160000" y="3960000"/>
            <a:chExt cx="1439325" cy="1440000"/>
          </a:xfrm>
          <a:scene3d>
            <a:camera prst="orthographicFront">
              <a:rot lat="900000" lon="1800000" rev="0"/>
            </a:camera>
            <a:lightRig rig="threePt" dir="t">
              <a:rot lat="0" lon="0" rev="13500000"/>
            </a:lightRig>
          </a:scene3d>
        </p:grpSpPr>
        <p:sp>
          <p:nvSpPr>
            <p:cNvPr id="40" name="正方形/長方形 39"/>
            <p:cNvSpPr/>
            <p:nvPr/>
          </p:nvSpPr>
          <p:spPr>
            <a:xfrm>
              <a:off x="2160000" y="4680000"/>
              <a:ext cx="719325" cy="719325"/>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41" name="正方形/長方形 40"/>
            <p:cNvSpPr>
              <a:spLocks noChangeAspect="1"/>
            </p:cNvSpPr>
            <p:nvPr/>
          </p:nvSpPr>
          <p:spPr>
            <a:xfrm>
              <a:off x="2160000" y="432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42" name="正方形/長方形 41"/>
            <p:cNvSpPr>
              <a:spLocks noChangeAspect="1"/>
            </p:cNvSpPr>
            <p:nvPr/>
          </p:nvSpPr>
          <p:spPr>
            <a:xfrm>
              <a:off x="2880000" y="5040000"/>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43" name="直角三角形 42"/>
            <p:cNvSpPr/>
            <p:nvPr/>
          </p:nvSpPr>
          <p:spPr>
            <a:xfrm>
              <a:off x="2520000" y="432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44" name="直角三角形 43"/>
            <p:cNvSpPr/>
            <p:nvPr/>
          </p:nvSpPr>
          <p:spPr>
            <a:xfrm>
              <a:off x="2880000" y="468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45" name="直角三角形 44"/>
            <p:cNvSpPr/>
            <p:nvPr/>
          </p:nvSpPr>
          <p:spPr>
            <a:xfrm>
              <a:off x="3240000" y="504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sp>
          <p:nvSpPr>
            <p:cNvPr id="46" name="直角三角形 45"/>
            <p:cNvSpPr/>
            <p:nvPr/>
          </p:nvSpPr>
          <p:spPr>
            <a:xfrm>
              <a:off x="2160000" y="3960000"/>
              <a:ext cx="359325" cy="360000"/>
            </a:xfrm>
            <a:prstGeom prst="rtTriangle">
              <a:avLst/>
            </a:prstGeom>
            <a:solidFill>
              <a:schemeClr val="bg1"/>
            </a:solidFill>
            <a:ln w="0" cmpd="sng">
              <a:solidFill>
                <a:schemeClr val="tx2"/>
              </a:solidFill>
            </a:ln>
            <a:effectLst/>
            <a:sp3d extrusionH="4191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角ゴ ProN W3"/>
                <a:ea typeface="ヒラギノ角ゴ ProN W3"/>
                <a:cs typeface="ヒラギノ角ゴ ProN W3"/>
              </a:endParaRPr>
            </a:p>
          </p:txBody>
        </p:sp>
      </p:grpSp>
      <p:grpSp>
        <p:nvGrpSpPr>
          <p:cNvPr id="47" name="図形グループ 46"/>
          <p:cNvGrpSpPr/>
          <p:nvPr/>
        </p:nvGrpSpPr>
        <p:grpSpPr>
          <a:xfrm>
            <a:off x="6151266" y="3194965"/>
            <a:ext cx="312906" cy="403209"/>
            <a:chOff x="6387589" y="3762671"/>
            <a:chExt cx="312906" cy="403209"/>
          </a:xfrm>
        </p:grpSpPr>
        <p:cxnSp>
          <p:nvCxnSpPr>
            <p:cNvPr id="48" name="直線矢印コネクタ 47"/>
            <p:cNvCxnSpPr/>
            <p:nvPr/>
          </p:nvCxnSpPr>
          <p:spPr>
            <a:xfrm flipV="1">
              <a:off x="6443191" y="4077770"/>
              <a:ext cx="222098" cy="88110"/>
            </a:xfrm>
            <a:prstGeom prst="straightConnector1">
              <a:avLst/>
            </a:prstGeom>
            <a:ln>
              <a:solidFill>
                <a:srgbClr val="2F5897"/>
              </a:solidFill>
              <a:tailEnd type="arrow"/>
            </a:ln>
            <a:effectLst/>
          </p:spPr>
          <p:style>
            <a:lnRef idx="2">
              <a:schemeClr val="accent1"/>
            </a:lnRef>
            <a:fillRef idx="0">
              <a:schemeClr val="accent1"/>
            </a:fillRef>
            <a:effectRef idx="1">
              <a:schemeClr val="accent1"/>
            </a:effectRef>
            <a:fontRef idx="minor">
              <a:schemeClr val="tx1"/>
            </a:fontRef>
          </p:style>
        </p:cxnSp>
        <p:sp>
          <p:nvSpPr>
            <p:cNvPr id="49" name="テキスト ボックス 48"/>
            <p:cNvSpPr txBox="1"/>
            <p:nvPr/>
          </p:nvSpPr>
          <p:spPr>
            <a:xfrm>
              <a:off x="6387589" y="3762671"/>
              <a:ext cx="312906" cy="369332"/>
            </a:xfrm>
            <a:prstGeom prst="rect">
              <a:avLst/>
            </a:prstGeom>
            <a:noFill/>
          </p:spPr>
          <p:txBody>
            <a:bodyPr wrap="none" rtlCol="0">
              <a:spAutoFit/>
            </a:bodyPr>
            <a:lstStyle/>
            <a:p>
              <a:r>
                <a:rPr kumimoji="1" lang="en-US" altLang="ja-JP" dirty="0" smtClean="0">
                  <a:solidFill>
                    <a:schemeClr val="tx2"/>
                  </a:solidFill>
                  <a:latin typeface="Consolas"/>
                  <a:ea typeface="ヒラギノ角ゴ ProN W3"/>
                  <a:cs typeface="Consolas"/>
                </a:rPr>
                <a:t>k</a:t>
              </a:r>
              <a:endParaRPr kumimoji="1" lang="ja-JP" altLang="en-US" dirty="0" smtClean="0">
                <a:solidFill>
                  <a:schemeClr val="tx2"/>
                </a:solidFill>
                <a:latin typeface="Consolas"/>
                <a:ea typeface="ヒラギノ角ゴ ProN W3"/>
                <a:cs typeface="Consolas"/>
              </a:endParaRPr>
            </a:p>
          </p:txBody>
        </p:sp>
      </p:grpSp>
      <p:grpSp>
        <p:nvGrpSpPr>
          <p:cNvPr id="50" name="図形グループ 49"/>
          <p:cNvGrpSpPr/>
          <p:nvPr/>
        </p:nvGrpSpPr>
        <p:grpSpPr>
          <a:xfrm>
            <a:off x="7441662" y="4277354"/>
            <a:ext cx="1535051" cy="326225"/>
            <a:chOff x="6865097" y="2015601"/>
            <a:chExt cx="1535051" cy="326225"/>
          </a:xfrm>
        </p:grpSpPr>
        <p:sp>
          <p:nvSpPr>
            <p:cNvPr id="51" name="正方形/長方形 50"/>
            <p:cNvSpPr/>
            <p:nvPr/>
          </p:nvSpPr>
          <p:spPr>
            <a:xfrm>
              <a:off x="7292329" y="2015601"/>
              <a:ext cx="1107819" cy="326225"/>
            </a:xfrm>
            <a:prstGeom prst="rect">
              <a:avLst/>
            </a:prstGeom>
            <a:solidFill>
              <a:schemeClr val="bg1"/>
            </a:solidFill>
            <a:ln w="38100"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ja-JP" altLang="en-US" dirty="0" smtClean="0">
                  <a:solidFill>
                    <a:schemeClr val="accent6">
                      <a:lumMod val="50000"/>
                    </a:schemeClr>
                  </a:solidFill>
                  <a:uFill>
                    <a:solidFill>
                      <a:srgbClr val="000090"/>
                    </a:solidFill>
                  </a:uFill>
                  <a:latin typeface="ヒラギノ角ゴ ProN W3"/>
                  <a:ea typeface="ヒラギノ角ゴ ProN W3"/>
                  <a:cs typeface="ヒラギノ角ゴ ProN W3"/>
                </a:rPr>
                <a:t>ランク</a:t>
              </a:r>
              <a:r>
                <a:rPr kumimoji="1" lang="en-US" altLang="ja-JP" dirty="0" smtClean="0">
                  <a:solidFill>
                    <a:schemeClr val="accent6">
                      <a:lumMod val="50000"/>
                    </a:schemeClr>
                  </a:solidFill>
                  <a:uFill>
                    <a:solidFill>
                      <a:srgbClr val="000090"/>
                    </a:solidFill>
                  </a:uFill>
                  <a:latin typeface="ヒラギノ角ゴ ProN W3"/>
                  <a:ea typeface="ヒラギノ角ゴ ProN W3"/>
                  <a:cs typeface="ヒラギノ角ゴ ProN W3"/>
                </a:rPr>
                <a:t> 2</a:t>
              </a:r>
              <a:endParaRPr kumimoji="1" lang="ja-JP" altLang="en-US" dirty="0" smtClean="0">
                <a:solidFill>
                  <a:schemeClr val="accent6">
                    <a:lumMod val="50000"/>
                  </a:schemeClr>
                </a:solidFill>
                <a:uFill>
                  <a:solidFill>
                    <a:srgbClr val="000090"/>
                  </a:solidFill>
                </a:uFill>
                <a:latin typeface="ヒラギノ角ゴ ProN W3"/>
                <a:ea typeface="ヒラギノ角ゴ ProN W3"/>
                <a:cs typeface="ヒラギノ角ゴ ProN W3"/>
              </a:endParaRPr>
            </a:p>
          </p:txBody>
        </p:sp>
        <p:cxnSp>
          <p:nvCxnSpPr>
            <p:cNvPr id="52" name="直線コネクタ 51"/>
            <p:cNvCxnSpPr>
              <a:stCxn id="51" idx="1"/>
            </p:cNvCxnSpPr>
            <p:nvPr/>
          </p:nvCxnSpPr>
          <p:spPr>
            <a:xfrm flipH="1">
              <a:off x="6865097" y="2178714"/>
              <a:ext cx="427232" cy="0"/>
            </a:xfrm>
            <a:prstGeom prst="line">
              <a:avLst/>
            </a:prstGeom>
            <a:ln w="38100" cmpd="sng">
              <a:solidFill>
                <a:schemeClr val="accent6">
                  <a:lumMod val="75000"/>
                </a:schemeClr>
              </a:solidFill>
              <a:headEnd type="none"/>
              <a:tailEnd type="none" w="lg" len="lg"/>
            </a:ln>
            <a:effectLst/>
          </p:spPr>
          <p:style>
            <a:lnRef idx="2">
              <a:schemeClr val="accent1"/>
            </a:lnRef>
            <a:fillRef idx="0">
              <a:schemeClr val="accent1"/>
            </a:fillRef>
            <a:effectRef idx="1">
              <a:schemeClr val="accent1"/>
            </a:effectRef>
            <a:fontRef idx="minor">
              <a:schemeClr val="tx1"/>
            </a:fontRef>
          </p:style>
        </p:cxnSp>
      </p:grpSp>
      <p:grpSp>
        <p:nvGrpSpPr>
          <p:cNvPr id="53" name="図形グループ 52"/>
          <p:cNvGrpSpPr/>
          <p:nvPr/>
        </p:nvGrpSpPr>
        <p:grpSpPr>
          <a:xfrm>
            <a:off x="7317879" y="4667740"/>
            <a:ext cx="1535051" cy="326225"/>
            <a:chOff x="6865097" y="2015601"/>
            <a:chExt cx="1535051" cy="326225"/>
          </a:xfrm>
        </p:grpSpPr>
        <p:sp>
          <p:nvSpPr>
            <p:cNvPr id="54" name="正方形/長方形 53"/>
            <p:cNvSpPr/>
            <p:nvPr/>
          </p:nvSpPr>
          <p:spPr>
            <a:xfrm>
              <a:off x="7292329" y="2015601"/>
              <a:ext cx="1107819" cy="326225"/>
            </a:xfrm>
            <a:prstGeom prst="rect">
              <a:avLst/>
            </a:prstGeom>
            <a:solidFill>
              <a:schemeClr val="bg1"/>
            </a:solidFill>
            <a:ln w="38100" cmpd="sng">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ja-JP" altLang="en-US" dirty="0" smtClean="0">
                  <a:solidFill>
                    <a:srgbClr val="3B4042"/>
                  </a:solidFill>
                  <a:uFill>
                    <a:solidFill>
                      <a:srgbClr val="000090"/>
                    </a:solidFill>
                  </a:uFill>
                  <a:latin typeface="ヒラギノ角ゴ ProN W3"/>
                  <a:ea typeface="ヒラギノ角ゴ ProN W3"/>
                  <a:cs typeface="ヒラギノ角ゴ ProN W3"/>
                </a:rPr>
                <a:t>ランク</a:t>
              </a:r>
              <a:r>
                <a:rPr kumimoji="1" lang="en-US" altLang="ja-JP" dirty="0" smtClean="0">
                  <a:solidFill>
                    <a:srgbClr val="3B4042"/>
                  </a:solidFill>
                  <a:uFill>
                    <a:solidFill>
                      <a:srgbClr val="000090"/>
                    </a:solidFill>
                  </a:uFill>
                  <a:latin typeface="ヒラギノ角ゴ ProN W3"/>
                  <a:ea typeface="ヒラギノ角ゴ ProN W3"/>
                  <a:cs typeface="ヒラギノ角ゴ ProN W3"/>
                </a:rPr>
                <a:t> 1</a:t>
              </a:r>
              <a:endParaRPr kumimoji="1" lang="ja-JP" altLang="en-US" dirty="0" smtClean="0">
                <a:solidFill>
                  <a:srgbClr val="3B4042"/>
                </a:solidFill>
                <a:uFill>
                  <a:solidFill>
                    <a:srgbClr val="000090"/>
                  </a:solidFill>
                </a:uFill>
                <a:latin typeface="ヒラギノ角ゴ ProN W3"/>
                <a:ea typeface="ヒラギノ角ゴ ProN W3"/>
                <a:cs typeface="ヒラギノ角ゴ ProN W3"/>
              </a:endParaRPr>
            </a:p>
          </p:txBody>
        </p:sp>
        <p:cxnSp>
          <p:nvCxnSpPr>
            <p:cNvPr id="55" name="直線コネクタ 54"/>
            <p:cNvCxnSpPr>
              <a:stCxn id="54" idx="1"/>
            </p:cNvCxnSpPr>
            <p:nvPr/>
          </p:nvCxnSpPr>
          <p:spPr>
            <a:xfrm flipH="1">
              <a:off x="6865097" y="2178714"/>
              <a:ext cx="427232" cy="0"/>
            </a:xfrm>
            <a:prstGeom prst="line">
              <a:avLst/>
            </a:prstGeom>
            <a:ln w="38100" cmpd="sng">
              <a:solidFill>
                <a:schemeClr val="accent6">
                  <a:lumMod val="75000"/>
                </a:schemeClr>
              </a:solidFill>
              <a:headEnd type="none"/>
              <a:tailEnd type="none" w="lg" len="lg"/>
            </a:ln>
            <a:effectLst/>
          </p:spPr>
          <p:style>
            <a:lnRef idx="2">
              <a:schemeClr val="accent1"/>
            </a:lnRef>
            <a:fillRef idx="0">
              <a:schemeClr val="accent1"/>
            </a:fillRef>
            <a:effectRef idx="1">
              <a:schemeClr val="accent1"/>
            </a:effectRef>
            <a:fontRef idx="minor">
              <a:schemeClr val="tx1"/>
            </a:fontRef>
          </p:style>
        </p:cxnSp>
      </p:grpSp>
      <p:grpSp>
        <p:nvGrpSpPr>
          <p:cNvPr id="56" name="図形グループ 55"/>
          <p:cNvGrpSpPr/>
          <p:nvPr/>
        </p:nvGrpSpPr>
        <p:grpSpPr>
          <a:xfrm>
            <a:off x="7194098" y="5058126"/>
            <a:ext cx="1535051" cy="326225"/>
            <a:chOff x="6865097" y="2015601"/>
            <a:chExt cx="1535051" cy="326225"/>
          </a:xfrm>
        </p:grpSpPr>
        <p:sp>
          <p:nvSpPr>
            <p:cNvPr id="57" name="正方形/長方形 56"/>
            <p:cNvSpPr/>
            <p:nvPr/>
          </p:nvSpPr>
          <p:spPr>
            <a:xfrm>
              <a:off x="7292329" y="2015601"/>
              <a:ext cx="1107819" cy="326225"/>
            </a:xfrm>
            <a:prstGeom prst="rect">
              <a:avLst/>
            </a:prstGeom>
            <a:solidFill>
              <a:schemeClr val="bg1"/>
            </a:solidFill>
            <a:ln w="38100" cmpd="sng">
              <a:solidFill>
                <a:srgbClr val="586064"/>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kumimoji="1" lang="ja-JP" altLang="en-US" dirty="0" smtClean="0">
                  <a:solidFill>
                    <a:srgbClr val="3B4042"/>
                  </a:solidFill>
                  <a:uFill>
                    <a:solidFill>
                      <a:srgbClr val="000090"/>
                    </a:solidFill>
                  </a:uFill>
                  <a:latin typeface="ヒラギノ角ゴ ProN W3"/>
                  <a:ea typeface="ヒラギノ角ゴ ProN W3"/>
                  <a:cs typeface="ヒラギノ角ゴ ProN W3"/>
                </a:rPr>
                <a:t>ランク</a:t>
              </a:r>
              <a:r>
                <a:rPr kumimoji="1" lang="en-US" altLang="ja-JP" dirty="0" smtClean="0">
                  <a:solidFill>
                    <a:srgbClr val="3B4042"/>
                  </a:solidFill>
                  <a:uFill>
                    <a:solidFill>
                      <a:srgbClr val="000090"/>
                    </a:solidFill>
                  </a:uFill>
                  <a:latin typeface="ヒラギノ角ゴ ProN W3"/>
                  <a:ea typeface="ヒラギノ角ゴ ProN W3"/>
                  <a:cs typeface="ヒラギノ角ゴ ProN W3"/>
                </a:rPr>
                <a:t> 0</a:t>
              </a:r>
              <a:endParaRPr kumimoji="1" lang="ja-JP" altLang="en-US" dirty="0" smtClean="0">
                <a:solidFill>
                  <a:srgbClr val="3B4042"/>
                </a:solidFill>
                <a:uFill>
                  <a:solidFill>
                    <a:srgbClr val="000090"/>
                  </a:solidFill>
                </a:uFill>
                <a:latin typeface="ヒラギノ角ゴ ProN W3"/>
                <a:ea typeface="ヒラギノ角ゴ ProN W3"/>
                <a:cs typeface="ヒラギノ角ゴ ProN W3"/>
              </a:endParaRPr>
            </a:p>
          </p:txBody>
        </p:sp>
        <p:cxnSp>
          <p:nvCxnSpPr>
            <p:cNvPr id="58" name="直線コネクタ 57"/>
            <p:cNvCxnSpPr>
              <a:stCxn id="57" idx="1"/>
            </p:cNvCxnSpPr>
            <p:nvPr/>
          </p:nvCxnSpPr>
          <p:spPr>
            <a:xfrm flipH="1">
              <a:off x="6865097" y="2178714"/>
              <a:ext cx="427232" cy="0"/>
            </a:xfrm>
            <a:prstGeom prst="line">
              <a:avLst/>
            </a:prstGeom>
            <a:ln w="38100" cmpd="sng">
              <a:solidFill>
                <a:srgbClr val="586064"/>
              </a:solidFill>
              <a:headEnd type="none"/>
              <a:tailEnd type="none" w="lg" len="lg"/>
            </a:ln>
            <a:effectLst/>
          </p:spPr>
          <p:style>
            <a:lnRef idx="2">
              <a:schemeClr val="accent1"/>
            </a:lnRef>
            <a:fillRef idx="0">
              <a:schemeClr val="accent1"/>
            </a:fillRef>
            <a:effectRef idx="1">
              <a:schemeClr val="accent1"/>
            </a:effectRef>
            <a:fontRef idx="minor">
              <a:schemeClr val="tx1"/>
            </a:fontRef>
          </p:style>
        </p:cxnSp>
      </p:grpSp>
      <p:sp>
        <p:nvSpPr>
          <p:cNvPr id="59" name="正方形/長方形 58"/>
          <p:cNvSpPr/>
          <p:nvPr/>
        </p:nvSpPr>
        <p:spPr>
          <a:xfrm>
            <a:off x="7382922" y="3815363"/>
            <a:ext cx="159188" cy="175549"/>
          </a:xfrm>
          <a:prstGeom prst="rect">
            <a:avLst/>
          </a:prstGeom>
          <a:solidFill>
            <a:schemeClr val="bg1"/>
          </a:solidFill>
          <a:ln w="28575" cmpd="sng">
            <a:solidFill>
              <a:schemeClr val="accent1">
                <a:shade val="95000"/>
                <a:satMod val="10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endParaRPr kumimoji="1" lang="ja-JP" altLang="en-US" dirty="0">
              <a:solidFill>
                <a:srgbClr val="000000"/>
              </a:solidFill>
              <a:uFill>
                <a:solidFill>
                  <a:srgbClr val="000090"/>
                </a:solidFill>
              </a:uFill>
              <a:latin typeface="ヒラギノ角ゴ ProN W3"/>
              <a:ea typeface="ヒラギノ角ゴ ProN W3"/>
              <a:cs typeface="ヒラギノ角ゴ ProN W3"/>
            </a:endParaRPr>
          </a:p>
        </p:txBody>
      </p:sp>
    </p:spTree>
    <p:extLst>
      <p:ext uri="{BB962C8B-B14F-4D97-AF65-F5344CB8AC3E}">
        <p14:creationId xmlns:p14="http://schemas.microsoft.com/office/powerpoint/2010/main" val="335842798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14095" y="1336758"/>
            <a:ext cx="5670154" cy="5384718"/>
          </a:xfrm>
        </p:spPr>
        <p:txBody>
          <a:bodyPr>
            <a:normAutofit/>
          </a:bodyPr>
          <a:lstStyle/>
          <a:p>
            <a:r>
              <a:rPr lang="ja-JP" altLang="en-US" sz="2400" dirty="0" smtClean="0">
                <a:solidFill>
                  <a:srgbClr val="000000"/>
                </a:solidFill>
              </a:rPr>
              <a:t>計算の漏れや重複、依存関係の破壊</a:t>
            </a:r>
            <a:endParaRPr lang="en-US" altLang="ja-JP" sz="2400" dirty="0" smtClean="0">
              <a:solidFill>
                <a:srgbClr val="000000"/>
              </a:solidFill>
            </a:endParaRPr>
          </a:p>
          <a:p>
            <a:pPr lvl="1"/>
            <a:r>
              <a:rPr lang="ja-JP" altLang="en-US" sz="2000" dirty="0" smtClean="0">
                <a:solidFill>
                  <a:srgbClr val="000000"/>
                </a:solidFill>
              </a:rPr>
              <a:t>誤った範囲指定</a:t>
            </a:r>
            <a:endParaRPr lang="en-US" altLang="ja-JP" sz="2000" dirty="0" smtClean="0">
              <a:solidFill>
                <a:srgbClr val="000000"/>
              </a:solidFill>
            </a:endParaRPr>
          </a:p>
          <a:p>
            <a:pPr lvl="1"/>
            <a:r>
              <a:rPr lang="ja-JP" altLang="en-US" sz="2000" dirty="0" smtClean="0">
                <a:solidFill>
                  <a:srgbClr val="000000"/>
                </a:solidFill>
              </a:rPr>
              <a:t>誤った順序指定</a:t>
            </a:r>
            <a:endParaRPr lang="en-US" altLang="ja-JP" sz="2000" dirty="0" smtClean="0">
              <a:solidFill>
                <a:srgbClr val="000000"/>
              </a:solidFill>
            </a:endParaRPr>
          </a:p>
          <a:p>
            <a:pPr lvl="1"/>
            <a:endParaRPr lang="en-US" altLang="ja-JP" sz="2000" dirty="0">
              <a:solidFill>
                <a:srgbClr val="000000"/>
              </a:solidFill>
            </a:endParaRPr>
          </a:p>
          <a:p>
            <a:r>
              <a:rPr lang="ja-JP" altLang="en-US" sz="2400" dirty="0" smtClean="0">
                <a:solidFill>
                  <a:srgbClr val="000000"/>
                </a:solidFill>
              </a:rPr>
              <a:t>検出が</a:t>
            </a:r>
            <a:r>
              <a:rPr lang="ja-JP" altLang="en-US" sz="2400" dirty="0" smtClean="0">
                <a:solidFill>
                  <a:srgbClr val="000000"/>
                </a:solidFill>
              </a:rPr>
              <a:t>難しい</a:t>
            </a:r>
            <a:endParaRPr lang="en-US" altLang="ja-JP" sz="2400" dirty="0" smtClean="0">
              <a:solidFill>
                <a:srgbClr val="000000"/>
              </a:solidFill>
            </a:endParaRPr>
          </a:p>
          <a:p>
            <a:pPr lvl="1"/>
            <a:r>
              <a:rPr lang="ja-JP" altLang="en-US" sz="2000" dirty="0" smtClean="0">
                <a:solidFill>
                  <a:srgbClr val="000000"/>
                </a:solidFill>
              </a:rPr>
              <a:t>計算</a:t>
            </a:r>
            <a:r>
              <a:rPr lang="ja-JP" altLang="en-US" sz="2000" dirty="0" smtClean="0">
                <a:solidFill>
                  <a:srgbClr val="000000"/>
                </a:solidFill>
              </a:rPr>
              <a:t>結果の突合による検出は困難</a:t>
            </a:r>
            <a:endParaRPr lang="en-US" altLang="ja-JP" sz="2000" dirty="0" smtClean="0">
              <a:solidFill>
                <a:srgbClr val="000000"/>
              </a:solidFill>
            </a:endParaRPr>
          </a:p>
          <a:p>
            <a:pPr lvl="2"/>
            <a:r>
              <a:rPr lang="ja-JP" altLang="en-US" sz="1800" dirty="0" smtClean="0"/>
              <a:t>浮動小数点演算の誤差を考慮する必要がある</a:t>
            </a:r>
            <a:endParaRPr lang="en-US" altLang="ja-JP" sz="1800" dirty="0" smtClean="0"/>
          </a:p>
          <a:p>
            <a:pPr lvl="1"/>
            <a:r>
              <a:rPr lang="ja-JP" altLang="en-US" sz="2000" dirty="0" smtClean="0"/>
              <a:t>直接サポートするツールがない</a:t>
            </a:r>
            <a:endParaRPr lang="en-US" altLang="ja-JP" sz="2000" dirty="0" smtClean="0"/>
          </a:p>
          <a:p>
            <a:pPr lvl="2"/>
            <a:r>
              <a:rPr lang="ja-JP" altLang="en-US" sz="1800" dirty="0" smtClean="0"/>
              <a:t>通常</a:t>
            </a:r>
            <a:r>
              <a:rPr lang="ja-JP" altLang="en-US" sz="1800" dirty="0"/>
              <a:t>のユニットテストフレームワークでは</a:t>
            </a:r>
            <a:r>
              <a:rPr lang="en-US" altLang="ja-JP" sz="1800" dirty="0"/>
              <a:t>, </a:t>
            </a:r>
            <a:r>
              <a:rPr lang="ja-JP" altLang="en-US" sz="1800" dirty="0"/>
              <a:t>プロファイリング情報をテストに活用できない</a:t>
            </a:r>
            <a:endParaRPr lang="en-US" altLang="ja-JP" sz="1800" dirty="0"/>
          </a:p>
          <a:p>
            <a:pPr lvl="2"/>
            <a:endParaRPr lang="en-US" altLang="ja-JP" sz="1600" dirty="0"/>
          </a:p>
        </p:txBody>
      </p:sp>
      <p:sp>
        <p:nvSpPr>
          <p:cNvPr id="4" name="スライド番号プレースホルダー 3"/>
          <p:cNvSpPr>
            <a:spLocks noGrp="1"/>
          </p:cNvSpPr>
          <p:nvPr>
            <p:ph type="sldNum" sz="quarter" idx="12"/>
          </p:nvPr>
        </p:nvSpPr>
        <p:spPr/>
        <p:txBody>
          <a:bodyPr/>
          <a:lstStyle/>
          <a:p>
            <a:fld id="{BA9B540C-44DA-4F69-89C9-7C84606640D3}" type="slidenum">
              <a:rPr lang="en-US" smtClean="0">
                <a:ea typeface="ヒラギノ角ゴ ProN W3"/>
              </a:rPr>
              <a:pPr/>
              <a:t>9</a:t>
            </a:fld>
            <a:endParaRPr lang="en-US" dirty="0">
              <a:ea typeface="ヒラギノ角ゴ ProN W3"/>
            </a:endParaRPr>
          </a:p>
        </p:txBody>
      </p:sp>
      <p:sp>
        <p:nvSpPr>
          <p:cNvPr id="83" name="タイトル 1"/>
          <p:cNvSpPr>
            <a:spLocks noGrp="1"/>
          </p:cNvSpPr>
          <p:nvPr>
            <p:ph type="title"/>
          </p:nvPr>
        </p:nvSpPr>
        <p:spPr>
          <a:xfrm>
            <a:off x="314095" y="315003"/>
            <a:ext cx="9277815" cy="713746"/>
          </a:xfrm>
        </p:spPr>
        <p:txBody>
          <a:bodyPr/>
          <a:lstStyle/>
          <a:p>
            <a:r>
              <a:rPr kumimoji="1" lang="ja-JP" altLang="en-US" sz="3200" dirty="0" smtClean="0"/>
              <a:t>可読性や保守性の低下に伴うバグ</a:t>
            </a:r>
            <a:endParaRPr kumimoji="1" lang="ja-JP" altLang="en-US" sz="3200" dirty="0"/>
          </a:p>
        </p:txBody>
      </p:sp>
      <p:sp>
        <p:nvSpPr>
          <p:cNvPr id="2" name="フッター プレースホルダー 1"/>
          <p:cNvSpPr>
            <a:spLocks noGrp="1"/>
          </p:cNvSpPr>
          <p:nvPr>
            <p:ph type="ftr" sz="quarter" idx="11"/>
          </p:nvPr>
        </p:nvSpPr>
        <p:spPr/>
        <p:txBody>
          <a:bodyPr/>
          <a:lstStyle/>
          <a:p>
            <a:r>
              <a:rPr kumimoji="0" lang="en-US" smtClean="0"/>
              <a:t>Shumpei Hozumi</a:t>
            </a:r>
            <a:endParaRPr kumimoji="0" lang="en-US" dirty="0"/>
          </a:p>
        </p:txBody>
      </p:sp>
      <p:grpSp>
        <p:nvGrpSpPr>
          <p:cNvPr id="191" name="図形グループ 190"/>
          <p:cNvGrpSpPr/>
          <p:nvPr/>
        </p:nvGrpSpPr>
        <p:grpSpPr>
          <a:xfrm>
            <a:off x="6439490" y="2228101"/>
            <a:ext cx="1139114" cy="1309070"/>
            <a:chOff x="7233196" y="1679698"/>
            <a:chExt cx="1139114" cy="1309070"/>
          </a:xfrm>
        </p:grpSpPr>
        <p:grpSp>
          <p:nvGrpSpPr>
            <p:cNvPr id="202" name="図形グループ 201"/>
            <p:cNvGrpSpPr/>
            <p:nvPr/>
          </p:nvGrpSpPr>
          <p:grpSpPr>
            <a:xfrm>
              <a:off x="7233196" y="1679698"/>
              <a:ext cx="948562" cy="876004"/>
              <a:chOff x="2159998" y="3960000"/>
              <a:chExt cx="1439325" cy="1439993"/>
            </a:xfrm>
            <a:scene3d>
              <a:camera prst="orthographicFront">
                <a:rot lat="900000" lon="1800000" rev="0"/>
              </a:camera>
              <a:lightRig rig="threePt" dir="t">
                <a:rot lat="0" lon="0" rev="13500000"/>
              </a:lightRig>
            </a:scene3d>
          </p:grpSpPr>
          <p:sp>
            <p:nvSpPr>
              <p:cNvPr id="204" name="正方形/長方形 203"/>
              <p:cNvSpPr/>
              <p:nvPr/>
            </p:nvSpPr>
            <p:spPr>
              <a:xfrm>
                <a:off x="2160000" y="4679993"/>
                <a:ext cx="719326" cy="719324"/>
              </a:xfrm>
              <a:prstGeom prst="rect">
                <a:avLst/>
              </a:prstGeom>
              <a:pattFill prst="wdUpDiag">
                <a:fgClr>
                  <a:schemeClr val="accent1">
                    <a:lumMod val="75000"/>
                  </a:schemeClr>
                </a:fgClr>
                <a:bgClr>
                  <a:prstClr val="white"/>
                </a:bgClr>
              </a:patt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05" name="正方形/長方形 204"/>
              <p:cNvSpPr>
                <a:spLocks noChangeAspect="1"/>
              </p:cNvSpPr>
              <p:nvPr/>
            </p:nvSpPr>
            <p:spPr>
              <a:xfrm>
                <a:off x="2159998" y="4319993"/>
                <a:ext cx="360000" cy="195601"/>
              </a:xfrm>
              <a:prstGeom prst="rect">
                <a:avLst/>
              </a:prstGeom>
              <a:pattFill prst="wdUpDiag">
                <a:fgClr>
                  <a:schemeClr val="accent1">
                    <a:lumMod val="75000"/>
                  </a:schemeClr>
                </a:fgClr>
                <a:bgClr>
                  <a:prstClr val="white"/>
                </a:bgClr>
              </a:patt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06" name="正方形/長方形 205"/>
              <p:cNvSpPr>
                <a:spLocks noChangeAspect="1"/>
              </p:cNvSpPr>
              <p:nvPr/>
            </p:nvSpPr>
            <p:spPr>
              <a:xfrm>
                <a:off x="2879998" y="5039991"/>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07" name="直角三角形 206"/>
              <p:cNvSpPr/>
              <p:nvPr/>
            </p:nvSpPr>
            <p:spPr>
              <a:xfrm>
                <a:off x="2519999" y="4319993"/>
                <a:ext cx="359325" cy="360000"/>
              </a:xfrm>
              <a:prstGeom prst="rtTriangle">
                <a:avLst/>
              </a:prstGeom>
              <a:solidFill>
                <a:schemeClr val="bg1"/>
              </a:solid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08" name="直角三角形 207"/>
              <p:cNvSpPr/>
              <p:nvPr/>
            </p:nvSpPr>
            <p:spPr>
              <a:xfrm>
                <a:off x="2879998" y="4679993"/>
                <a:ext cx="359325" cy="360000"/>
              </a:xfrm>
              <a:prstGeom prst="rtTriangle">
                <a:avLst/>
              </a:prstGeom>
              <a:solidFill>
                <a:schemeClr val="bg1"/>
              </a:solid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09" name="直角三角形 208"/>
              <p:cNvSpPr/>
              <p:nvPr/>
            </p:nvSpPr>
            <p:spPr>
              <a:xfrm>
                <a:off x="3239998" y="5039993"/>
                <a:ext cx="359325" cy="360000"/>
              </a:xfrm>
              <a:prstGeom prst="rtTriangle">
                <a:avLst/>
              </a:prstGeom>
              <a:solidFill>
                <a:schemeClr val="bg1"/>
              </a:solid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10" name="直角三角形 209"/>
              <p:cNvSpPr/>
              <p:nvPr/>
            </p:nvSpPr>
            <p:spPr>
              <a:xfrm>
                <a:off x="2160000" y="3960000"/>
                <a:ext cx="359325" cy="360000"/>
              </a:xfrm>
              <a:prstGeom prst="rtTriangle">
                <a:avLst/>
              </a:prstGeom>
              <a:solidFill>
                <a:schemeClr val="bg1"/>
              </a:solid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sp>
          <p:nvSpPr>
            <p:cNvPr id="203" name="テキスト ボックス 202"/>
            <p:cNvSpPr txBox="1"/>
            <p:nvPr/>
          </p:nvSpPr>
          <p:spPr>
            <a:xfrm>
              <a:off x="7264314" y="2619436"/>
              <a:ext cx="1107996" cy="369332"/>
            </a:xfrm>
            <a:prstGeom prst="rect">
              <a:avLst/>
            </a:prstGeom>
            <a:noFill/>
          </p:spPr>
          <p:txBody>
            <a:bodyPr wrap="none" rtlCol="0">
              <a:spAutoFit/>
            </a:bodyPr>
            <a:lstStyle/>
            <a:p>
              <a:r>
                <a:rPr kumimoji="1" lang="ja-JP" altLang="en-US" dirty="0" smtClean="0">
                  <a:latin typeface="ヒラギノ角ゴ ProN W3"/>
                  <a:ea typeface="ヒラギノ角ゴ ProN W3"/>
                  <a:cs typeface="ヒラギノ角ゴ ProN W3"/>
                </a:rPr>
                <a:t>計算漏れ</a:t>
              </a:r>
            </a:p>
          </p:txBody>
        </p:sp>
      </p:grpSp>
      <p:grpSp>
        <p:nvGrpSpPr>
          <p:cNvPr id="192" name="図形グループ 191"/>
          <p:cNvGrpSpPr/>
          <p:nvPr/>
        </p:nvGrpSpPr>
        <p:grpSpPr>
          <a:xfrm>
            <a:off x="6470608" y="4584994"/>
            <a:ext cx="1107996" cy="1271546"/>
            <a:chOff x="8422708" y="2843375"/>
            <a:chExt cx="1107996" cy="1271546"/>
          </a:xfrm>
        </p:grpSpPr>
        <p:sp>
          <p:nvSpPr>
            <p:cNvPr id="193" name="テキスト ボックス 192"/>
            <p:cNvSpPr txBox="1"/>
            <p:nvPr/>
          </p:nvSpPr>
          <p:spPr>
            <a:xfrm>
              <a:off x="8422708" y="3745589"/>
              <a:ext cx="1107996" cy="369332"/>
            </a:xfrm>
            <a:prstGeom prst="rect">
              <a:avLst/>
            </a:prstGeom>
            <a:noFill/>
          </p:spPr>
          <p:txBody>
            <a:bodyPr wrap="none" rtlCol="0">
              <a:spAutoFit/>
            </a:bodyPr>
            <a:lstStyle/>
            <a:p>
              <a:r>
                <a:rPr kumimoji="1" lang="ja-JP" altLang="en-US" dirty="0" smtClean="0">
                  <a:latin typeface="ヒラギノ角ゴ ProN W3"/>
                  <a:ea typeface="ヒラギノ角ゴ ProN W3"/>
                  <a:cs typeface="ヒラギノ角ゴ ProN W3"/>
                </a:rPr>
                <a:t>計算重複</a:t>
              </a:r>
            </a:p>
          </p:txBody>
        </p:sp>
        <p:grpSp>
          <p:nvGrpSpPr>
            <p:cNvPr id="194" name="図形グループ 193"/>
            <p:cNvGrpSpPr/>
            <p:nvPr/>
          </p:nvGrpSpPr>
          <p:grpSpPr>
            <a:xfrm>
              <a:off x="8422708" y="2843375"/>
              <a:ext cx="896044" cy="827508"/>
              <a:chOff x="2159998" y="3960000"/>
              <a:chExt cx="1439324" cy="1440007"/>
            </a:xfrm>
            <a:scene3d>
              <a:camera prst="orthographicFront">
                <a:rot lat="900000" lon="1800000" rev="0"/>
              </a:camera>
              <a:lightRig rig="threePt" dir="t">
                <a:rot lat="0" lon="0" rev="13500000"/>
              </a:lightRig>
            </a:scene3d>
          </p:grpSpPr>
          <p:sp>
            <p:nvSpPr>
              <p:cNvPr id="195" name="正方形/長方形 194"/>
              <p:cNvSpPr/>
              <p:nvPr/>
            </p:nvSpPr>
            <p:spPr>
              <a:xfrm>
                <a:off x="2160000" y="4680005"/>
                <a:ext cx="719325" cy="719327"/>
              </a:xfrm>
              <a:prstGeom prst="rect">
                <a:avLst/>
              </a:prstGeom>
              <a:pattFill prst="wdUpDiag">
                <a:fgClr>
                  <a:schemeClr val="accent1">
                    <a:lumMod val="75000"/>
                  </a:schemeClr>
                </a:fgClr>
                <a:bgClr>
                  <a:prstClr val="white"/>
                </a:bgClr>
              </a:patt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96" name="正方形/長方形 195"/>
              <p:cNvSpPr>
                <a:spLocks noChangeAspect="1"/>
              </p:cNvSpPr>
              <p:nvPr/>
            </p:nvSpPr>
            <p:spPr>
              <a:xfrm>
                <a:off x="2159998" y="4320005"/>
                <a:ext cx="360000" cy="517574"/>
              </a:xfrm>
              <a:prstGeom prst="rect">
                <a:avLst/>
              </a:prstGeom>
              <a:pattFill prst="wdUpDiag">
                <a:fgClr>
                  <a:schemeClr val="accent1">
                    <a:lumMod val="75000"/>
                  </a:schemeClr>
                </a:fgClr>
                <a:bgClr>
                  <a:prstClr val="white"/>
                </a:bgClr>
              </a:patt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97" name="正方形/長方形 196"/>
              <p:cNvSpPr>
                <a:spLocks noChangeAspect="1"/>
              </p:cNvSpPr>
              <p:nvPr/>
            </p:nvSpPr>
            <p:spPr>
              <a:xfrm>
                <a:off x="2879998" y="5040007"/>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98" name="直角三角形 197"/>
              <p:cNvSpPr/>
              <p:nvPr/>
            </p:nvSpPr>
            <p:spPr>
              <a:xfrm>
                <a:off x="2519998" y="4320005"/>
                <a:ext cx="359325" cy="360000"/>
              </a:xfrm>
              <a:prstGeom prst="rtTriangle">
                <a:avLst/>
              </a:prstGeom>
              <a:solidFill>
                <a:schemeClr val="bg1"/>
              </a:solid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199" name="直角三角形 198"/>
              <p:cNvSpPr/>
              <p:nvPr/>
            </p:nvSpPr>
            <p:spPr>
              <a:xfrm>
                <a:off x="2879998" y="4680007"/>
                <a:ext cx="359325" cy="360000"/>
              </a:xfrm>
              <a:prstGeom prst="rtTriangle">
                <a:avLst/>
              </a:prstGeom>
              <a:solidFill>
                <a:schemeClr val="bg1"/>
              </a:solid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00" name="直角三角形 199"/>
              <p:cNvSpPr/>
              <p:nvPr/>
            </p:nvSpPr>
            <p:spPr>
              <a:xfrm>
                <a:off x="3239997" y="5040007"/>
                <a:ext cx="359325" cy="360000"/>
              </a:xfrm>
              <a:prstGeom prst="rtTriangle">
                <a:avLst/>
              </a:prstGeom>
              <a:solidFill>
                <a:schemeClr val="bg1"/>
              </a:solid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01" name="直角三角形 200"/>
              <p:cNvSpPr/>
              <p:nvPr/>
            </p:nvSpPr>
            <p:spPr>
              <a:xfrm>
                <a:off x="2160000" y="3960000"/>
                <a:ext cx="359325" cy="360000"/>
              </a:xfrm>
              <a:prstGeom prst="rtTriangle">
                <a:avLst/>
              </a:prstGeom>
              <a:solidFill>
                <a:schemeClr val="bg1"/>
              </a:solid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grpSp>
      <p:grpSp>
        <p:nvGrpSpPr>
          <p:cNvPr id="211" name="図形グループ 210"/>
          <p:cNvGrpSpPr/>
          <p:nvPr/>
        </p:nvGrpSpPr>
        <p:grpSpPr>
          <a:xfrm>
            <a:off x="7864231" y="3610307"/>
            <a:ext cx="1727680" cy="1288365"/>
            <a:chOff x="6516005" y="3497429"/>
            <a:chExt cx="1727680" cy="1288365"/>
          </a:xfrm>
        </p:grpSpPr>
        <p:sp>
          <p:nvSpPr>
            <p:cNvPr id="212" name="テキスト ボックス 211"/>
            <p:cNvSpPr txBox="1"/>
            <p:nvPr/>
          </p:nvSpPr>
          <p:spPr>
            <a:xfrm>
              <a:off x="6516005" y="4447240"/>
              <a:ext cx="1727680" cy="338554"/>
            </a:xfrm>
            <a:prstGeom prst="rect">
              <a:avLst/>
            </a:prstGeom>
            <a:noFill/>
          </p:spPr>
          <p:txBody>
            <a:bodyPr wrap="square" rtlCol="0">
              <a:spAutoFit/>
            </a:bodyPr>
            <a:lstStyle/>
            <a:p>
              <a:pPr algn="ctr"/>
              <a:r>
                <a:rPr kumimoji="1" lang="ja-JP" altLang="en-US" sz="1600" dirty="0" smtClean="0">
                  <a:latin typeface="ヒラギノ角ゴ ProN W3"/>
                  <a:ea typeface="ヒラギノ角ゴ ProN W3"/>
                  <a:cs typeface="ヒラギノ角ゴ ProN W3"/>
                </a:rPr>
                <a:t>依存関係の破壊</a:t>
              </a:r>
              <a:endParaRPr kumimoji="1" lang="en-US" altLang="ja-JP" sz="1600" dirty="0" smtClean="0">
                <a:latin typeface="ヒラギノ角ゴ ProN W3"/>
                <a:ea typeface="ヒラギノ角ゴ ProN W3"/>
                <a:cs typeface="ヒラギノ角ゴ ProN W3"/>
              </a:endParaRPr>
            </a:p>
          </p:txBody>
        </p:sp>
        <p:grpSp>
          <p:nvGrpSpPr>
            <p:cNvPr id="213" name="図形グループ 212"/>
            <p:cNvGrpSpPr/>
            <p:nvPr/>
          </p:nvGrpSpPr>
          <p:grpSpPr>
            <a:xfrm>
              <a:off x="6833532" y="3497429"/>
              <a:ext cx="965161" cy="891333"/>
              <a:chOff x="2160000" y="3960000"/>
              <a:chExt cx="1439328" cy="1439996"/>
            </a:xfrm>
            <a:scene3d>
              <a:camera prst="orthographicFront">
                <a:rot lat="900000" lon="1800000" rev="0"/>
              </a:camera>
              <a:lightRig rig="threePt" dir="t">
                <a:rot lat="0" lon="0" rev="13500000"/>
              </a:lightRig>
            </a:scene3d>
          </p:grpSpPr>
          <p:sp>
            <p:nvSpPr>
              <p:cNvPr id="215" name="正方形/長方形 214"/>
              <p:cNvSpPr/>
              <p:nvPr/>
            </p:nvSpPr>
            <p:spPr>
              <a:xfrm>
                <a:off x="2160001" y="4679999"/>
                <a:ext cx="719326" cy="719325"/>
              </a:xfrm>
              <a:prstGeom prst="rect">
                <a:avLst/>
              </a:prstGeom>
              <a:pattFill prst="wdUpDiag">
                <a:fgClr>
                  <a:schemeClr val="accent1">
                    <a:lumMod val="75000"/>
                  </a:schemeClr>
                </a:fgClr>
                <a:bgClr>
                  <a:prstClr val="white"/>
                </a:bgClr>
              </a:patt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16" name="正方形/長方形 215"/>
              <p:cNvSpPr>
                <a:spLocks noChangeAspect="1"/>
              </p:cNvSpPr>
              <p:nvPr/>
            </p:nvSpPr>
            <p:spPr>
              <a:xfrm>
                <a:off x="2160001" y="4319999"/>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17" name="正方形/長方形 216"/>
              <p:cNvSpPr>
                <a:spLocks noChangeAspect="1"/>
              </p:cNvSpPr>
              <p:nvPr/>
            </p:nvSpPr>
            <p:spPr>
              <a:xfrm>
                <a:off x="2880002" y="5039996"/>
                <a:ext cx="360000" cy="360000"/>
              </a:xfrm>
              <a:prstGeom prst="rect">
                <a:avLst/>
              </a:prstGeom>
              <a:pattFill prst="wdUpDiag">
                <a:fgClr>
                  <a:schemeClr val="accent1">
                    <a:lumMod val="75000"/>
                  </a:schemeClr>
                </a:fgClr>
                <a:bgClr>
                  <a:prstClr val="white"/>
                </a:bgClr>
              </a:patt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18" name="直角三角形 217"/>
              <p:cNvSpPr/>
              <p:nvPr/>
            </p:nvSpPr>
            <p:spPr>
              <a:xfrm>
                <a:off x="2520002" y="4319997"/>
                <a:ext cx="359326" cy="360000"/>
              </a:xfrm>
              <a:prstGeom prst="rtTriangle">
                <a:avLst/>
              </a:prstGeom>
              <a:solidFill>
                <a:schemeClr val="bg1"/>
              </a:solid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19" name="直角三角形 218"/>
              <p:cNvSpPr/>
              <p:nvPr/>
            </p:nvSpPr>
            <p:spPr>
              <a:xfrm>
                <a:off x="2880002" y="4679997"/>
                <a:ext cx="359326" cy="360000"/>
              </a:xfrm>
              <a:prstGeom prst="rtTriangle">
                <a:avLst/>
              </a:prstGeom>
              <a:solidFill>
                <a:schemeClr val="bg1"/>
              </a:solid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20" name="直角三角形 219"/>
              <p:cNvSpPr/>
              <p:nvPr/>
            </p:nvSpPr>
            <p:spPr>
              <a:xfrm>
                <a:off x="3240002" y="5039994"/>
                <a:ext cx="359326" cy="360000"/>
              </a:xfrm>
              <a:prstGeom prst="rtTriangle">
                <a:avLst/>
              </a:prstGeom>
              <a:solidFill>
                <a:schemeClr val="bg1"/>
              </a:solid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sp>
            <p:nvSpPr>
              <p:cNvPr id="221" name="直角三角形 220"/>
              <p:cNvSpPr/>
              <p:nvPr/>
            </p:nvSpPr>
            <p:spPr>
              <a:xfrm>
                <a:off x="2160000" y="3960000"/>
                <a:ext cx="359326" cy="360000"/>
              </a:xfrm>
              <a:prstGeom prst="rtTriangle">
                <a:avLst/>
              </a:prstGeom>
              <a:solidFill>
                <a:schemeClr val="bg1"/>
              </a:solidFill>
              <a:ln w="0" cmpd="sng">
                <a:solidFill>
                  <a:schemeClr val="tx2"/>
                </a:solidFill>
              </a:ln>
              <a:effectLst/>
              <a:sp3d extrusionH="635000" contourW="38100" prstMaterial="powder">
                <a:extrusionClr>
                  <a:schemeClr val="bg1"/>
                </a:extrusionClr>
                <a:contourClr>
                  <a:schemeClr val="tx2"/>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ヒラギノ丸ゴ ProN W4"/>
                  <a:ea typeface="ヒラギノ丸ゴ ProN W4"/>
                  <a:cs typeface="ヒラギノ丸ゴ ProN W4"/>
                </a:endParaRPr>
              </a:p>
            </p:txBody>
          </p:sp>
        </p:grpSp>
        <p:cxnSp>
          <p:nvCxnSpPr>
            <p:cNvPr id="214" name="直線矢印コネクタ 213"/>
            <p:cNvCxnSpPr/>
            <p:nvPr/>
          </p:nvCxnSpPr>
          <p:spPr>
            <a:xfrm flipV="1">
              <a:off x="6744850" y="3541623"/>
              <a:ext cx="0" cy="76071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25262574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nko_winter2013">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bg1"/>
        </a:solidFill>
        <a:ln w="28575" cmpd="sng">
          <a:solidFill>
            <a:schemeClr val="tx2"/>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110000"/>
          </a:lnSpc>
          <a:defRPr kumimoji="1" sz="2000" dirty="0" smtClean="0">
            <a:solidFill>
              <a:srgbClr val="000000"/>
            </a:solidFill>
            <a:uFill>
              <a:solidFill>
                <a:srgbClr val="000090"/>
              </a:solidFill>
            </a:uFill>
            <a:latin typeface="ヒラギノ角ゴ ProN W3"/>
            <a:ea typeface="ヒラギノ角ゴ ProN W3"/>
            <a:cs typeface="ヒラギノ角ゴ ProN W3"/>
          </a:defRPr>
        </a:defPPr>
      </a:lstStyle>
      <a:style>
        <a:lnRef idx="1">
          <a:schemeClr val="accent1"/>
        </a:lnRef>
        <a:fillRef idx="3">
          <a:schemeClr val="accent1"/>
        </a:fillRef>
        <a:effectRef idx="2">
          <a:schemeClr val="accent1"/>
        </a:effectRef>
        <a:fontRef idx="minor">
          <a:schemeClr val="lt1"/>
        </a:fontRef>
      </a:style>
    </a:spDef>
    <a:lnDef>
      <a:spPr>
        <a:ln>
          <a:solidFill>
            <a:srgbClr val="2F5897"/>
          </a:solidFill>
          <a:tailEnd type="none" w="lg" len="lg"/>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kumimoji="1" dirty="0" smtClean="0">
            <a:latin typeface="ヒラギノ角ゴ ProN W3"/>
            <a:ea typeface="ヒラギノ角ゴ ProN W3"/>
            <a:cs typeface="ヒラギノ角ゴ ProN W3"/>
          </a:defRPr>
        </a:defPPr>
      </a:lstStyle>
    </a:tx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rinko_winter2013.thmx</Template>
  <TotalTime>8804</TotalTime>
  <Words>4609</Words>
  <Application>Microsoft Macintosh PowerPoint</Application>
  <PresentationFormat>A4 210x297 mm</PresentationFormat>
  <Paragraphs>738</Paragraphs>
  <Slides>21</Slides>
  <Notes>17</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21</vt:i4>
      </vt:variant>
    </vt:vector>
  </HeadingPairs>
  <TitlesOfParts>
    <vt:vector size="23" baseType="lpstr">
      <vt:lpstr>rinko_winter2013</vt:lpstr>
      <vt:lpstr>数式</vt:lpstr>
      <vt:lpstr>科学技術計算における最適化に伴う分割の正しさを検査する  ユニットテストフレームワーク </vt:lpstr>
      <vt:lpstr>科学技術計算プログラマーを手助けしたい</vt:lpstr>
      <vt:lpstr>計算の分割による最適化</vt:lpstr>
      <vt:lpstr>例：グラムシュミットの正規直交化法 @ RSDFT</vt:lpstr>
      <vt:lpstr>グラムシュミットの正規直交化法（GS法）</vt:lpstr>
      <vt:lpstr>最適化による計算空間の分割</vt:lpstr>
      <vt:lpstr>計算空間の分割が及ぼすプログラムへの悪影響</vt:lpstr>
      <vt:lpstr>計算空間の分割が及ぼすプログラムへの悪影響</vt:lpstr>
      <vt:lpstr>可読性や保守性の低下に伴うバグ</vt:lpstr>
      <vt:lpstr>HPCUnit：計算空間の正しさをテストするフレームワーク</vt:lpstr>
      <vt:lpstr>HPCUnit：計算空間の正しさをテストするフレームワーク</vt:lpstr>
      <vt:lpstr>HPCUnit を利用してできること</vt:lpstr>
      <vt:lpstr>テストコードの記述方法</vt:lpstr>
      <vt:lpstr>実行ログの取得方法の記述</vt:lpstr>
      <vt:lpstr>実行ログの検証方法の記述</vt:lpstr>
      <vt:lpstr>テスト方法の指定</vt:lpstr>
      <vt:lpstr>JUnit を用いた通常のテストとの共存</vt:lpstr>
      <vt:lpstr>実験</vt:lpstr>
      <vt:lpstr>結果と考察</vt:lpstr>
      <vt:lpstr>関連研究</vt:lpstr>
      <vt:lpstr>まとめ</vt:lpstr>
    </vt:vector>
  </TitlesOfParts>
  <Company>東京工業大学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穂積 俊平</dc:creator>
  <cp:lastModifiedBy>穂積 俊平</cp:lastModifiedBy>
  <cp:revision>668</cp:revision>
  <cp:lastPrinted>2014-02-18T06:39:11Z</cp:lastPrinted>
  <dcterms:created xsi:type="dcterms:W3CDTF">2014-01-20T01:56:20Z</dcterms:created>
  <dcterms:modified xsi:type="dcterms:W3CDTF">2014-03-06T01:54:23Z</dcterms:modified>
</cp:coreProperties>
</file>