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305" r:id="rId4"/>
    <p:sldId id="298" r:id="rId5"/>
    <p:sldId id="314" r:id="rId6"/>
    <p:sldId id="313" r:id="rId7"/>
    <p:sldId id="312" r:id="rId8"/>
    <p:sldId id="286" r:id="rId9"/>
    <p:sldId id="287" r:id="rId10"/>
    <p:sldId id="289" r:id="rId11"/>
    <p:sldId id="288" r:id="rId12"/>
    <p:sldId id="310" r:id="rId13"/>
    <p:sldId id="293" r:id="rId14"/>
    <p:sldId id="315" r:id="rId15"/>
    <p:sldId id="281" r:id="rId16"/>
    <p:sldId id="282" r:id="rId17"/>
    <p:sldId id="270" r:id="rId18"/>
    <p:sldId id="283" r:id="rId19"/>
    <p:sldId id="271" r:id="rId20"/>
    <p:sldId id="273" r:id="rId2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to Yoshiki" initials="Y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4" autoAdjust="0"/>
    <p:restoredTop sz="85229" autoAdjust="0"/>
  </p:normalViewPr>
  <p:slideViewPr>
    <p:cSldViewPr snapToGrid="0" snapToObjects="1">
      <p:cViewPr varScale="1">
        <p:scale>
          <a:sx n="81" d="100"/>
          <a:sy n="81" d="100"/>
        </p:scale>
        <p:origin x="-1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5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83BC-789B-9E4C-86CA-C20ADC3B9BC7}" type="datetimeFigureOut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39873-6DB2-2F4F-AEFC-BA7E221B6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112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9DA2E-1A85-9B4B-AFAC-A4B43315AA7D}" type="datetimeFigureOut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134CE-8400-4A4C-8B7E-6398C2F39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1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150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40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40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76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008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76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91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91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69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69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97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15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15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19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19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40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134CE-8400-4A4C-8B7E-6398C2F39EA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490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70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1C524-3D80-C24C-A0B8-22A09B3764F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4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71F2-3FA2-224E-A3C7-C6A39047CD0C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5F7A-0835-F24A-9C84-578154C7D129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E8B7-D20A-0E46-9129-A8982D59DB81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959E-8A69-304B-9EBD-AE3C3D94FE06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62D8-4986-4C43-9F27-B73D87757FB0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A694-FD5F-6F47-B08D-33646BC667A3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23A-7286-9B4F-BB78-97FE682F8B39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568F-769A-324A-990E-58E82915CA9B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1A2-EDF8-8148-8A43-FC07C1AD6C5A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EF0-F207-9640-BC74-8FAF9C50B198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9B24-53A5-0944-BE76-EAF832455398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8CDA02-E9B5-0B4E-B41F-487258E7A070}" type="datetime1">
              <a:rPr kumimoji="1" lang="ja-JP" altLang="en-US" smtClean="0"/>
              <a:t>13/08/19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87FC94-0740-594D-8D99-A439A4003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400" cap="none" dirty="0" smtClean="0"/>
              <a:t>処理の差異と順序を考慮した</a:t>
            </a:r>
            <a:r>
              <a:rPr kumimoji="1" lang="en-US" altLang="ja-JP" sz="4400" cap="none" dirty="0" smtClean="0"/>
              <a:t/>
            </a:r>
            <a:br>
              <a:rPr kumimoji="1" lang="en-US" altLang="ja-JP" sz="4400" cap="none" dirty="0" smtClean="0"/>
            </a:br>
            <a:r>
              <a:rPr kumimoji="1" lang="ja-JP" altLang="en-US" sz="4400" cap="none" dirty="0" smtClean="0"/>
              <a:t>並列コレクション向け</a:t>
            </a:r>
            <a:r>
              <a:rPr kumimoji="1" lang="en-US" altLang="ja-JP" sz="4400" cap="none" dirty="0" smtClean="0"/>
              <a:t/>
            </a:r>
            <a:br>
              <a:rPr kumimoji="1" lang="en-US" altLang="ja-JP" sz="4400" cap="none" dirty="0" smtClean="0"/>
            </a:br>
            <a:r>
              <a:rPr kumimoji="1" lang="en-US" altLang="ja-JP" sz="4400" cap="none" dirty="0" smtClean="0"/>
              <a:t>Java</a:t>
            </a:r>
            <a:r>
              <a:rPr kumimoji="1" lang="ja-JP" altLang="en-US" sz="4400" cap="none" dirty="0" smtClean="0"/>
              <a:t>言語拡張</a:t>
            </a:r>
            <a:endParaRPr kumimoji="1" lang="ja-JP" altLang="en-US" sz="4400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東京大学大学院　情報理工学系研究科</a:t>
            </a:r>
            <a:endParaRPr lang="en-US" altLang="ja-JP" dirty="0" smtClean="0"/>
          </a:p>
          <a:p>
            <a:r>
              <a:rPr lang="ja-JP" altLang="en-US" dirty="0" smtClean="0"/>
              <a:t>創造情報学専攻</a:t>
            </a:r>
            <a:endParaRPr lang="en-US" altLang="ja-JP" dirty="0" smtClean="0"/>
          </a:p>
          <a:p>
            <a:r>
              <a:rPr lang="ja-JP" altLang="en-US" u="sng" dirty="0" smtClean="0"/>
              <a:t>宗</a:t>
            </a:r>
            <a:r>
              <a:rPr lang="en-US" altLang="ja-JP" u="sng" dirty="0" smtClean="0"/>
              <a:t> </a:t>
            </a:r>
            <a:r>
              <a:rPr lang="ja-JP" altLang="en-US" u="sng" dirty="0" smtClean="0"/>
              <a:t>桜子</a:t>
            </a:r>
            <a:r>
              <a:rPr lang="ja-JP" altLang="en-US" dirty="0" smtClean="0"/>
              <a:t>　佐藤</a:t>
            </a:r>
            <a:r>
              <a:rPr lang="en-US" altLang="ja-JP" dirty="0" smtClean="0"/>
              <a:t> </a:t>
            </a:r>
            <a:r>
              <a:rPr lang="ja-JP" altLang="en-US" dirty="0" smtClean="0"/>
              <a:t>芳樹　千葉</a:t>
            </a:r>
            <a:r>
              <a:rPr lang="en-US" altLang="ja-JP" dirty="0" smtClean="0"/>
              <a:t> </a:t>
            </a:r>
            <a:r>
              <a:rPr lang="ja-JP" altLang="en-US" dirty="0" smtClean="0"/>
              <a:t>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45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部分メソッド間の順序指定</a:t>
            </a:r>
            <a:r>
              <a:rPr lang="en-US" altLang="ja-JP" dirty="0" smtClean="0"/>
              <a:t> (2/3)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15" name="図形グループ 14"/>
          <p:cNvGrpSpPr/>
          <p:nvPr/>
        </p:nvGrpSpPr>
        <p:grpSpPr>
          <a:xfrm>
            <a:off x="239894" y="3362799"/>
            <a:ext cx="8686800" cy="1144927"/>
            <a:chOff x="228601" y="1425526"/>
            <a:chExt cx="8686800" cy="1144927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228601" y="1765872"/>
              <a:ext cx="8686800" cy="8045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 cmpd="sng">
              <a:noFill/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sz="2000" dirty="0" smtClean="0">
                  <a:latin typeface="Consolas"/>
                  <a:cs typeface="Consolas"/>
                </a:rPr>
                <a:t> </a:t>
              </a:r>
              <a:r>
                <a:rPr lang="en-US" altLang="ja-JP" sz="2000" dirty="0" err="1" smtClean="0">
                  <a:latin typeface="Consolas"/>
                  <a:cs typeface="Consolas"/>
                </a:rPr>
                <a:t>calc</a:t>
              </a:r>
              <a:r>
                <a:rPr lang="en-US" altLang="ja-JP" sz="2000" dirty="0" smtClean="0">
                  <a:latin typeface="Consolas"/>
                  <a:cs typeface="Consolas"/>
                </a:rPr>
                <a:t>(</a:t>
              </a:r>
              <a:r>
                <a:rPr lang="en-US" altLang="ja-JP" sz="2000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sz="2000" dirty="0">
                  <a:latin typeface="Consolas"/>
                  <a:cs typeface="Consolas"/>
                </a:rPr>
                <a:t> </a:t>
              </a:r>
              <a:r>
                <a:rPr lang="en-US" altLang="ja-JP" sz="2000" dirty="0" err="1">
                  <a:latin typeface="Consolas"/>
                  <a:cs typeface="Consolas"/>
                </a:rPr>
                <a:t>i</a:t>
              </a:r>
              <a:r>
                <a:rPr lang="en-US" altLang="ja-JP" sz="2000" dirty="0">
                  <a:latin typeface="Consolas"/>
                  <a:cs typeface="Consolas"/>
                </a:rPr>
                <a:t>, </a:t>
              </a:r>
              <a:r>
                <a:rPr lang="en-US" altLang="ja-JP" sz="2000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sz="2000" dirty="0">
                  <a:latin typeface="Consolas"/>
                  <a:cs typeface="Consolas"/>
                </a:rPr>
                <a:t> j)</a:t>
              </a:r>
              <a:endParaRPr lang="en-US" altLang="ja-JP" sz="2000" dirty="0" smtClean="0">
                <a:latin typeface="Consolas"/>
                <a:cs typeface="Consolas"/>
              </a:endParaRPr>
            </a:p>
            <a:p>
              <a:r>
                <a:rPr lang="ja-JP" altLang="en-US" sz="2000" dirty="0" smtClean="0">
                  <a:latin typeface="Consolas"/>
                  <a:cs typeface="Consolas"/>
                </a:rPr>
                <a:t>　</a:t>
              </a:r>
              <a:r>
                <a:rPr lang="en-US" altLang="ja-JP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&lt;MAX_X-1,?&gt; precedes &lt;MAX_X-1,*&gt;</a:t>
              </a:r>
              <a:r>
                <a:rPr lang="en-US" altLang="ja-JP" sz="2000" dirty="0" smtClean="0">
                  <a:latin typeface="Consolas"/>
                  <a:cs typeface="Consolas"/>
                </a:rPr>
                <a:t>{ 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/* </a:t>
              </a:r>
              <a:r>
                <a:rPr lang="ja-JP" altLang="en-US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通信処理とメインの計算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 */</a:t>
              </a:r>
              <a:r>
                <a:rPr lang="en-US" altLang="ja-JP" sz="2000" dirty="0" smtClean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28601" y="1425526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袖領域</a:t>
              </a:r>
              <a:endParaRPr kumimoji="1" lang="ja-JP" altLang="en-US" dirty="0"/>
            </a:p>
          </p:txBody>
        </p:sp>
      </p:grpSp>
      <p:grpSp>
        <p:nvGrpSpPr>
          <p:cNvPr id="18" name="図形グループ 17"/>
          <p:cNvGrpSpPr/>
          <p:nvPr/>
        </p:nvGrpSpPr>
        <p:grpSpPr>
          <a:xfrm>
            <a:off x="114300" y="5534724"/>
            <a:ext cx="8915401" cy="855339"/>
            <a:chOff x="114301" y="3162401"/>
            <a:chExt cx="8915401" cy="85533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14301" y="3520935"/>
              <a:ext cx="8915401" cy="496805"/>
            </a:xfrm>
            <a:prstGeom prst="rect">
              <a:avLst/>
            </a:prstGeom>
            <a:solidFill>
              <a:srgbClr val="BCD0BA"/>
            </a:solidFill>
            <a:ln w="38100" cmpd="sng">
              <a:noFill/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sz="2000" dirty="0" smtClean="0">
                  <a:latin typeface="Consolas"/>
                  <a:cs typeface="Consolas"/>
                </a:rPr>
                <a:t> </a:t>
              </a:r>
              <a:r>
                <a:rPr lang="en-US" altLang="ja-JP" sz="2000" dirty="0" err="1" smtClean="0">
                  <a:latin typeface="Consolas"/>
                  <a:cs typeface="Consolas"/>
                </a:rPr>
                <a:t>calc</a:t>
              </a:r>
              <a:r>
                <a:rPr lang="en-US" altLang="ja-JP" sz="2000" dirty="0" smtClean="0">
                  <a:latin typeface="Consolas"/>
                  <a:cs typeface="Consolas"/>
                </a:rPr>
                <a:t>(</a:t>
              </a:r>
              <a:r>
                <a:rPr lang="en-US" altLang="ja-JP" sz="2000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sz="2000" dirty="0">
                  <a:latin typeface="Consolas"/>
                  <a:cs typeface="Consolas"/>
                </a:rPr>
                <a:t> </a:t>
              </a:r>
              <a:r>
                <a:rPr lang="en-US" altLang="ja-JP" sz="2000" dirty="0" err="1">
                  <a:latin typeface="Consolas"/>
                  <a:cs typeface="Consolas"/>
                </a:rPr>
                <a:t>i</a:t>
              </a:r>
              <a:r>
                <a:rPr lang="en-US" altLang="ja-JP" sz="2000" dirty="0">
                  <a:latin typeface="Consolas"/>
                  <a:cs typeface="Consolas"/>
                </a:rPr>
                <a:t>, </a:t>
              </a:r>
              <a:r>
                <a:rPr lang="en-US" altLang="ja-JP" sz="2000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sz="2000" dirty="0">
                  <a:latin typeface="Consolas"/>
                  <a:cs typeface="Consolas"/>
                </a:rPr>
                <a:t> j) </a:t>
              </a:r>
              <a:r>
                <a:rPr lang="en-US" altLang="ja-JP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&lt;[1, MAX_X-2],*&gt;</a:t>
              </a:r>
              <a:r>
                <a:rPr lang="en-US" altLang="ja-JP" sz="2000" dirty="0" smtClean="0">
                  <a:latin typeface="Consolas"/>
                  <a:cs typeface="Consolas"/>
                </a:rPr>
                <a:t>{ 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/* </a:t>
              </a:r>
              <a:r>
                <a:rPr lang="ja-JP" altLang="en-US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メインの計算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 */</a:t>
              </a:r>
              <a:r>
                <a:rPr lang="en-US" altLang="ja-JP" sz="2000" dirty="0" smtClean="0">
                  <a:latin typeface="Consolas"/>
                  <a:cs typeface="Consolas"/>
                </a:rPr>
                <a:t> }</a:t>
              </a:r>
              <a:endParaRPr kumimoji="1" lang="ja-JP" altLang="en-US" sz="2000" dirty="0">
                <a:latin typeface="Consolas"/>
                <a:cs typeface="Consolas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28601" y="316240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中心</a:t>
              </a:r>
              <a:r>
                <a:rPr kumimoji="1" lang="ja-JP" altLang="en-US" dirty="0" smtClean="0"/>
                <a:t>領域</a:t>
              </a:r>
              <a:endParaRPr kumimoji="1" lang="ja-JP" altLang="en-US" dirty="0"/>
            </a:p>
          </p:txBody>
        </p:sp>
      </p:grpSp>
      <p:grpSp>
        <p:nvGrpSpPr>
          <p:cNvPr id="21" name="図形グループ 20"/>
          <p:cNvGrpSpPr/>
          <p:nvPr/>
        </p:nvGrpSpPr>
        <p:grpSpPr>
          <a:xfrm>
            <a:off x="228599" y="4542883"/>
            <a:ext cx="8698095" cy="854749"/>
            <a:chOff x="228600" y="3955391"/>
            <a:chExt cx="8698095" cy="854749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28600" y="4313335"/>
              <a:ext cx="8698095" cy="496805"/>
            </a:xfrm>
            <a:prstGeom prst="rect">
              <a:avLst/>
            </a:prstGeom>
            <a:solidFill>
              <a:srgbClr val="EDD3B6"/>
            </a:solidFill>
            <a:ln w="38100" cmpd="sng">
              <a:noFill/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sz="2000" dirty="0" smtClean="0">
                  <a:latin typeface="Consolas"/>
                  <a:cs typeface="Consolas"/>
                </a:rPr>
                <a:t> </a:t>
              </a:r>
              <a:r>
                <a:rPr lang="en-US" altLang="ja-JP" sz="2000" dirty="0" err="1" smtClean="0">
                  <a:latin typeface="Consolas"/>
                  <a:cs typeface="Consolas"/>
                </a:rPr>
                <a:t>calc</a:t>
              </a:r>
              <a:r>
                <a:rPr lang="en-US" altLang="ja-JP" sz="2000" dirty="0" smtClean="0">
                  <a:latin typeface="Consolas"/>
                  <a:cs typeface="Consolas"/>
                </a:rPr>
                <a:t>(</a:t>
              </a:r>
              <a:r>
                <a:rPr lang="en-US" altLang="ja-JP" sz="2000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sz="2000" dirty="0">
                  <a:latin typeface="Consolas"/>
                  <a:cs typeface="Consolas"/>
                </a:rPr>
                <a:t> </a:t>
              </a:r>
              <a:r>
                <a:rPr lang="en-US" altLang="ja-JP" sz="2000" dirty="0" err="1">
                  <a:latin typeface="Consolas"/>
                  <a:cs typeface="Consolas"/>
                </a:rPr>
                <a:t>i</a:t>
              </a:r>
              <a:r>
                <a:rPr lang="en-US" altLang="ja-JP" sz="2000" dirty="0">
                  <a:latin typeface="Consolas"/>
                  <a:cs typeface="Consolas"/>
                </a:rPr>
                <a:t>, </a:t>
              </a:r>
              <a:r>
                <a:rPr lang="en-US" altLang="ja-JP" sz="2000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sz="2000" dirty="0">
                  <a:latin typeface="Consolas"/>
                  <a:cs typeface="Consolas"/>
                </a:rPr>
                <a:t> j) </a:t>
              </a:r>
              <a:r>
                <a:rPr lang="en-US" altLang="ja-JP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&lt;MAX_X-1,*&gt;</a:t>
              </a:r>
              <a:r>
                <a:rPr lang="en-US" altLang="ja-JP" sz="2000" dirty="0" smtClean="0">
                  <a:latin typeface="Consolas"/>
                  <a:cs typeface="Consolas"/>
                </a:rPr>
                <a:t>{ 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/* </a:t>
              </a:r>
              <a:r>
                <a:rPr lang="ja-JP" altLang="en-US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メインの計算</a:t>
              </a:r>
              <a:r>
                <a:rPr lang="en-US" altLang="ja-JP" sz="2000" dirty="0" smtClean="0">
                  <a:solidFill>
                    <a:srgbClr val="008000"/>
                  </a:solidFill>
                  <a:latin typeface="Consolas"/>
                  <a:cs typeface="Consolas"/>
                </a:rPr>
                <a:t> */</a:t>
              </a:r>
              <a:r>
                <a:rPr lang="en-US" altLang="ja-JP" sz="2000" dirty="0">
                  <a:solidFill>
                    <a:srgbClr val="008000"/>
                  </a:solidFill>
                  <a:latin typeface="Consolas"/>
                  <a:cs typeface="Consolas"/>
                </a:rPr>
                <a:t> </a:t>
              </a:r>
              <a:r>
                <a:rPr lang="en-US" altLang="ja-JP" sz="2000" dirty="0" smtClean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39895" y="395539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袖領域</a:t>
              </a:r>
              <a:endParaRPr kumimoji="1" lang="ja-JP" altLang="en-US" dirty="0"/>
            </a:p>
          </p:txBody>
        </p:sp>
      </p:grpSp>
      <p:sp>
        <p:nvSpPr>
          <p:cNvPr id="2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473" y="1689069"/>
            <a:ext cx="8514527" cy="4768698"/>
          </a:xfrm>
        </p:spPr>
        <p:txBody>
          <a:bodyPr>
            <a:normAutofit/>
          </a:bodyPr>
          <a:lstStyle/>
          <a:p>
            <a:r>
              <a:rPr lang="en-US" altLang="ja-JP" b="1" dirty="0"/>
              <a:t>&lt;</a:t>
            </a:r>
            <a:r>
              <a:rPr lang="en-US" altLang="ja-JP" b="1" dirty="0" smtClean="0"/>
              <a:t>M&gt; precedes &lt;N&gt;</a:t>
            </a:r>
          </a:p>
          <a:p>
            <a:pPr lvl="1"/>
            <a:r>
              <a:rPr lang="en-US" altLang="ja-JP" sz="2000" dirty="0" smtClean="0"/>
              <a:t>&lt;M&gt;</a:t>
            </a:r>
            <a:r>
              <a:rPr lang="ja-JP" altLang="en-US" sz="2000" dirty="0" smtClean="0"/>
              <a:t>の部分メソッドが</a:t>
            </a:r>
            <a:r>
              <a:rPr lang="en-US" altLang="ja-JP" sz="2000" dirty="0" smtClean="0"/>
              <a:t>&lt;N&gt;</a:t>
            </a:r>
            <a:r>
              <a:rPr lang="ja-JP" altLang="en-US" sz="2000" dirty="0" smtClean="0"/>
              <a:t>より先に実行される</a:t>
            </a:r>
          </a:p>
          <a:p>
            <a:pPr lvl="1"/>
            <a:r>
              <a:rPr lang="en-US" altLang="ja-JP" sz="2000" dirty="0" smtClean="0"/>
              <a:t>precedes </a:t>
            </a:r>
            <a:r>
              <a:rPr lang="ja-JP" altLang="en-US" sz="2000" dirty="0" smtClean="0"/>
              <a:t>指定の無いメソッドは</a:t>
            </a:r>
            <a:r>
              <a:rPr lang="ja-JP" altLang="en-US" sz="2000" dirty="0"/>
              <a:t>スケジューラに従って実行</a:t>
            </a:r>
            <a:endParaRPr lang="en-US" altLang="ja-JP" sz="2000" dirty="0"/>
          </a:p>
          <a:p>
            <a:pPr lvl="1"/>
            <a:r>
              <a:rPr lang="ja-JP" altLang="en-US" sz="2000" dirty="0" smtClean="0"/>
              <a:t>通信オーバーラップに利用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59712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部分メソッド間の順序指定</a:t>
            </a:r>
            <a:r>
              <a:rPr lang="en-US" altLang="ja-JP" dirty="0" smtClean="0"/>
              <a:t> (3/3)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15" name="図形グループ 14"/>
          <p:cNvGrpSpPr/>
          <p:nvPr/>
        </p:nvGrpSpPr>
        <p:grpSpPr>
          <a:xfrm>
            <a:off x="251189" y="2731467"/>
            <a:ext cx="8686800" cy="1143136"/>
            <a:chOff x="228601" y="1365762"/>
            <a:chExt cx="8686800" cy="1143136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28601" y="1765872"/>
              <a:ext cx="8686800" cy="743026"/>
            </a:xfrm>
            <a:prstGeom prst="rect">
              <a:avLst/>
            </a:prstGeom>
            <a:solidFill>
              <a:srgbClr val="EDD3B6"/>
            </a:solidFill>
            <a:ln w="38100" cmpd="sng">
              <a:noFill/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calc</a:t>
              </a:r>
              <a:r>
                <a:rPr lang="en-US" altLang="ja-JP" dirty="0" smtClean="0">
                  <a:latin typeface="Consolas"/>
                  <a:cs typeface="Consolas"/>
                </a:rPr>
                <a:t>(</a:t>
              </a:r>
              <a:r>
                <a:rPr lang="en-US" altLang="ja-JP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>
                  <a:latin typeface="Consolas"/>
                  <a:cs typeface="Consolas"/>
                </a:rPr>
                <a:t> </a:t>
              </a:r>
              <a:r>
                <a:rPr lang="en-US" altLang="ja-JP" dirty="0" err="1">
                  <a:latin typeface="Consolas"/>
                  <a:cs typeface="Consolas"/>
                </a:rPr>
                <a:t>i</a:t>
              </a:r>
              <a:r>
                <a:rPr lang="en-US" altLang="ja-JP" dirty="0">
                  <a:latin typeface="Consolas"/>
                  <a:cs typeface="Consolas"/>
                </a:rPr>
                <a:t>, </a:t>
              </a:r>
              <a:r>
                <a:rPr lang="en-US" altLang="ja-JP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>
                  <a:latin typeface="Consolas"/>
                  <a:cs typeface="Consolas"/>
                </a:rPr>
                <a:t> j)</a:t>
              </a:r>
              <a:endParaRPr lang="en-US" altLang="ja-JP" dirty="0" smtClean="0">
                <a:latin typeface="Consolas"/>
                <a:cs typeface="Consolas"/>
              </a:endParaRPr>
            </a:p>
            <a:p>
              <a:r>
                <a:rPr lang="ja-JP" altLang="en-US" dirty="0" smtClean="0">
                  <a:latin typeface="Consolas"/>
                  <a:cs typeface="Consolas"/>
                </a:rPr>
                <a:t>　　　　　　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&lt;MAX_X-1,?&gt; precedes &lt;MAX_X-1,*&gt;</a:t>
              </a:r>
              <a:r>
                <a:rPr lang="en-US" altLang="ja-JP" dirty="0" smtClean="0">
                  <a:latin typeface="Consolas"/>
                  <a:cs typeface="Consolas"/>
                </a:rPr>
                <a:t>{ </a:t>
              </a:r>
              <a:r>
                <a:rPr lang="en-US" altLang="ja-JP" dirty="0" smtClean="0">
                  <a:solidFill>
                    <a:srgbClr val="008000"/>
                  </a:solidFill>
                  <a:latin typeface="Consolas"/>
                  <a:cs typeface="Consolas"/>
                </a:rPr>
                <a:t>/* </a:t>
              </a:r>
              <a:r>
                <a:rPr lang="ja-JP" altLang="en-US" dirty="0" smtClean="0">
                  <a:solidFill>
                    <a:srgbClr val="008000"/>
                  </a:solidFill>
                  <a:latin typeface="Consolas"/>
                  <a:cs typeface="Consolas"/>
                </a:rPr>
                <a:t>通信処理とメインの計算</a:t>
              </a:r>
              <a:r>
                <a:rPr lang="en-US" altLang="ja-JP" dirty="0" smtClean="0">
                  <a:solidFill>
                    <a:srgbClr val="008000"/>
                  </a:solidFill>
                  <a:latin typeface="Consolas"/>
                  <a:cs typeface="Consolas"/>
                </a:rPr>
                <a:t> */</a:t>
              </a:r>
              <a:r>
                <a:rPr lang="en-US" altLang="ja-JP" dirty="0" smtClean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28601" y="1365762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袖領域</a:t>
              </a:r>
              <a:endParaRPr kumimoji="1" lang="ja-JP" altLang="en-US" sz="2000" dirty="0"/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2790168" y="4136459"/>
            <a:ext cx="5455849" cy="1116501"/>
            <a:chOff x="228600" y="3147460"/>
            <a:chExt cx="5455849" cy="111650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28600" y="3520935"/>
              <a:ext cx="5455849" cy="743026"/>
            </a:xfrm>
            <a:prstGeom prst="rect">
              <a:avLst/>
            </a:prstGeom>
            <a:solidFill>
              <a:srgbClr val="BCD0BA"/>
            </a:solidFill>
            <a:ln w="38100" cmpd="sng">
              <a:noFill/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calc</a:t>
              </a:r>
              <a:r>
                <a:rPr lang="en-US" altLang="ja-JP" dirty="0" smtClean="0">
                  <a:latin typeface="Consolas"/>
                  <a:cs typeface="Consolas"/>
                </a:rPr>
                <a:t>(</a:t>
              </a:r>
              <a:r>
                <a:rPr lang="en-US" altLang="ja-JP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>
                  <a:latin typeface="Consolas"/>
                  <a:cs typeface="Consolas"/>
                </a:rPr>
                <a:t> </a:t>
              </a:r>
              <a:r>
                <a:rPr lang="en-US" altLang="ja-JP" dirty="0" err="1">
                  <a:latin typeface="Consolas"/>
                  <a:cs typeface="Consolas"/>
                </a:rPr>
                <a:t>i</a:t>
              </a:r>
              <a:r>
                <a:rPr lang="en-US" altLang="ja-JP" dirty="0">
                  <a:latin typeface="Consolas"/>
                  <a:cs typeface="Consolas"/>
                </a:rPr>
                <a:t>, </a:t>
              </a:r>
              <a:r>
                <a:rPr lang="en-US" altLang="ja-JP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>
                  <a:latin typeface="Consolas"/>
                  <a:cs typeface="Consolas"/>
                </a:rPr>
                <a:t> j)</a:t>
              </a:r>
              <a:endParaRPr lang="en-US" altLang="ja-JP" dirty="0" smtClean="0">
                <a:latin typeface="Consolas"/>
                <a:cs typeface="Consolas"/>
              </a:endParaRPr>
            </a:p>
            <a:p>
              <a:r>
                <a:rPr lang="ja-JP" altLang="ja-JP" dirty="0">
                  <a:solidFill>
                    <a:srgbClr val="FF0000"/>
                  </a:solidFill>
                  <a:latin typeface="Consolas"/>
                  <a:cs typeface="Consolas"/>
                </a:rPr>
                <a:t>　</a:t>
              </a:r>
              <a:r>
                <a:rPr lang="ja-JP" altLang="en-US" dirty="0" smtClean="0">
                  <a:solidFill>
                    <a:srgbClr val="FF0000"/>
                  </a:solidFill>
                  <a:latin typeface="Consolas"/>
                  <a:cs typeface="Consolas"/>
                </a:rPr>
                <a:t>　　　</a:t>
              </a:r>
              <a:r>
                <a:rPr lang="en-US" altLang="ja-JP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&lt;[1, MAX_X-2],*&gt;</a:t>
              </a:r>
              <a:r>
                <a:rPr lang="en-US" altLang="ja-JP" dirty="0" smtClean="0">
                  <a:latin typeface="Consolas"/>
                  <a:cs typeface="Consolas"/>
                </a:rPr>
                <a:t> { </a:t>
              </a:r>
              <a:r>
                <a:rPr lang="en-US" altLang="ja-JP" dirty="0" smtClean="0">
                  <a:solidFill>
                    <a:srgbClr val="008000"/>
                  </a:solidFill>
                  <a:latin typeface="Consolas"/>
                  <a:cs typeface="Consolas"/>
                </a:rPr>
                <a:t>/* </a:t>
              </a:r>
              <a:r>
                <a:rPr lang="ja-JP" altLang="en-US" dirty="0" smtClean="0">
                  <a:solidFill>
                    <a:srgbClr val="008000"/>
                  </a:solidFill>
                  <a:latin typeface="Consolas"/>
                  <a:cs typeface="Consolas"/>
                </a:rPr>
                <a:t>メインの計算</a:t>
              </a:r>
              <a:r>
                <a:rPr lang="en-US" altLang="ja-JP" dirty="0" smtClean="0">
                  <a:solidFill>
                    <a:srgbClr val="008000"/>
                  </a:solidFill>
                  <a:latin typeface="Consolas"/>
                  <a:cs typeface="Consolas"/>
                </a:rPr>
                <a:t> */</a:t>
              </a:r>
              <a:r>
                <a:rPr lang="en-US" altLang="ja-JP" dirty="0" smtClean="0">
                  <a:latin typeface="Consolas"/>
                  <a:cs typeface="Consolas"/>
                </a:rPr>
                <a:t> }</a:t>
              </a:r>
              <a:endParaRPr kumimoji="1" lang="ja-JP" altLang="en-US" dirty="0">
                <a:latin typeface="Consolas"/>
                <a:cs typeface="Consolas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8601" y="3147460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/>
                <a:t>中心</a:t>
              </a:r>
              <a:r>
                <a:rPr kumimoji="1" lang="ja-JP" altLang="en-US" sz="2000" dirty="0" smtClean="0"/>
                <a:t>領域</a:t>
              </a:r>
              <a:endParaRPr kumimoji="1" lang="ja-JP" altLang="en-US" sz="2000" dirty="0"/>
            </a:p>
          </p:txBody>
        </p:sp>
      </p:grpSp>
      <p:grpSp>
        <p:nvGrpSpPr>
          <p:cNvPr id="18" name="図形グループ 17"/>
          <p:cNvGrpSpPr/>
          <p:nvPr/>
        </p:nvGrpSpPr>
        <p:grpSpPr>
          <a:xfrm>
            <a:off x="239894" y="5260178"/>
            <a:ext cx="8698095" cy="921893"/>
            <a:chOff x="228600" y="3857469"/>
            <a:chExt cx="8698095" cy="921893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28600" y="4313335"/>
              <a:ext cx="8698095" cy="466027"/>
            </a:xfrm>
            <a:prstGeom prst="rect">
              <a:avLst/>
            </a:prstGeom>
            <a:solidFill>
              <a:srgbClr val="EDD3B6"/>
            </a:solidFill>
            <a:ln w="38100" cmpd="sng">
              <a:noFill/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calc</a:t>
              </a:r>
              <a:r>
                <a:rPr lang="en-US" altLang="ja-JP" dirty="0" smtClean="0">
                  <a:latin typeface="Consolas"/>
                  <a:cs typeface="Consolas"/>
                </a:rPr>
                <a:t>(</a:t>
              </a:r>
              <a:r>
                <a:rPr lang="en-US" altLang="ja-JP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>
                  <a:latin typeface="Consolas"/>
                  <a:cs typeface="Consolas"/>
                </a:rPr>
                <a:t> </a:t>
              </a:r>
              <a:r>
                <a:rPr lang="en-US" altLang="ja-JP" dirty="0" err="1">
                  <a:latin typeface="Consolas"/>
                  <a:cs typeface="Consolas"/>
                </a:rPr>
                <a:t>i</a:t>
              </a:r>
              <a:r>
                <a:rPr lang="en-US" altLang="ja-JP" dirty="0">
                  <a:latin typeface="Consolas"/>
                  <a:cs typeface="Consolas"/>
                </a:rPr>
                <a:t>, </a:t>
              </a:r>
              <a:r>
                <a:rPr lang="en-US" altLang="ja-JP" dirty="0" err="1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>
                  <a:latin typeface="Consolas"/>
                  <a:cs typeface="Consolas"/>
                </a:rPr>
                <a:t> j) </a:t>
              </a:r>
              <a:r>
                <a:rPr lang="en-US" altLang="ja-JP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&lt;MAX_X-1,*&gt;</a:t>
              </a:r>
              <a:r>
                <a:rPr lang="en-US" altLang="ja-JP" dirty="0" smtClean="0">
                  <a:latin typeface="Consolas"/>
                  <a:cs typeface="Consolas"/>
                </a:rPr>
                <a:t> { </a:t>
              </a:r>
              <a:r>
                <a:rPr lang="en-US" altLang="ja-JP" dirty="0" smtClean="0">
                  <a:solidFill>
                    <a:srgbClr val="008000"/>
                  </a:solidFill>
                  <a:latin typeface="Consolas"/>
                  <a:cs typeface="Consolas"/>
                </a:rPr>
                <a:t>/* </a:t>
              </a:r>
              <a:r>
                <a:rPr lang="ja-JP" altLang="en-US" dirty="0" smtClean="0">
                  <a:solidFill>
                    <a:srgbClr val="008000"/>
                  </a:solidFill>
                  <a:latin typeface="Consolas"/>
                  <a:cs typeface="Consolas"/>
                </a:rPr>
                <a:t>メインの計算</a:t>
              </a:r>
              <a:r>
                <a:rPr lang="en-US" altLang="ja-JP" dirty="0" smtClean="0">
                  <a:solidFill>
                    <a:srgbClr val="008000"/>
                  </a:solidFill>
                  <a:latin typeface="Consolas"/>
                  <a:cs typeface="Consolas"/>
                </a:rPr>
                <a:t> */</a:t>
              </a:r>
              <a:r>
                <a:rPr lang="en-US" altLang="ja-JP" dirty="0">
                  <a:solidFill>
                    <a:srgbClr val="008000"/>
                  </a:solidFill>
                  <a:latin typeface="Consolas"/>
                  <a:cs typeface="Consolas"/>
                </a:rPr>
                <a:t> </a:t>
              </a:r>
              <a:r>
                <a:rPr lang="en-US" altLang="ja-JP" dirty="0" smtClean="0"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39895" y="3857469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袖領域</a:t>
              </a:r>
              <a:endParaRPr kumimoji="1" lang="ja-JP" altLang="en-US" sz="2000" dirty="0"/>
            </a:p>
          </p:txBody>
        </p:sp>
      </p:grpSp>
      <p:grpSp>
        <p:nvGrpSpPr>
          <p:cNvPr id="20" name="図形グループ 19"/>
          <p:cNvGrpSpPr/>
          <p:nvPr/>
        </p:nvGrpSpPr>
        <p:grpSpPr>
          <a:xfrm>
            <a:off x="1343102" y="3874603"/>
            <a:ext cx="1134257" cy="1804436"/>
            <a:chOff x="526665" y="2508899"/>
            <a:chExt cx="1134257" cy="180443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6" name="下矢印 15"/>
            <p:cNvSpPr/>
            <p:nvPr/>
          </p:nvSpPr>
          <p:spPr>
            <a:xfrm>
              <a:off x="765990" y="2508899"/>
              <a:ext cx="673199" cy="1804436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26665" y="3141078"/>
              <a:ext cx="11342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precedes</a:t>
              </a:r>
              <a:endParaRPr kumimoji="1" lang="ja-JP" altLang="en-US" dirty="0"/>
            </a:p>
          </p:txBody>
        </p:sp>
      </p:grpSp>
      <p:sp>
        <p:nvSpPr>
          <p:cNvPr id="14" name="四角形吹き出し 13"/>
          <p:cNvSpPr/>
          <p:nvPr/>
        </p:nvSpPr>
        <p:spPr>
          <a:xfrm>
            <a:off x="5886445" y="1528479"/>
            <a:ext cx="2740302" cy="1154222"/>
          </a:xfrm>
          <a:prstGeom prst="wedgeRectCallout">
            <a:avLst>
              <a:gd name="adj1" fmla="val -42165"/>
              <a:gd name="adj2" fmla="val 8265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袖領域での通信</a:t>
            </a:r>
            <a:r>
              <a:rPr lang="ja-JP" altLang="en-US" sz="2000" dirty="0" smtClean="0"/>
              <a:t>と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中心</a:t>
            </a:r>
            <a:r>
              <a:rPr lang="ja-JP" altLang="en-US" sz="2000" dirty="0"/>
              <a:t>領域での計算</a:t>
            </a:r>
            <a:r>
              <a:rPr lang="ja-JP" altLang="en-US" sz="2000" dirty="0" smtClean="0"/>
              <a:t>を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オーバーラップ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546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相対的な位置関係</a:t>
            </a:r>
            <a:r>
              <a:rPr lang="ja-JP" altLang="en-US" dirty="0" smtClean="0"/>
              <a:t>を持つ</a:t>
            </a:r>
            <a:r>
              <a:rPr kumimoji="1" lang="ja-JP" altLang="en-US" dirty="0" smtClean="0"/>
              <a:t>部分メソッド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4624"/>
          </a:xfrm>
        </p:spPr>
        <p:txBody>
          <a:bodyPr>
            <a:normAutofit/>
          </a:bodyPr>
          <a:lstStyle/>
          <a:p>
            <a:pPr marL="182880" lvl="1"/>
            <a:r>
              <a:rPr lang="ja-JP" altLang="en-US" b="1" dirty="0"/>
              <a:t>述語内でメソッドの引数を参照</a:t>
            </a:r>
            <a:r>
              <a:rPr lang="ja-JP" altLang="en-US" b="1" dirty="0" smtClean="0"/>
              <a:t>可能</a:t>
            </a:r>
            <a:endParaRPr kumimoji="1" lang="en-US" altLang="ja-JP" b="1" dirty="0" smtClean="0"/>
          </a:p>
          <a:p>
            <a:pPr lvl="1"/>
            <a:r>
              <a:rPr kumimoji="1" lang="ja-JP" altLang="en-US" sz="2000" dirty="0" smtClean="0"/>
              <a:t>コンテキストに</a:t>
            </a:r>
            <a:r>
              <a:rPr lang="en-US" altLang="en-US" sz="2000" dirty="0" smtClean="0"/>
              <a:t>応じて</a:t>
            </a:r>
            <a:r>
              <a:rPr kumimoji="1" lang="ja-JP" altLang="en-US" sz="2000" dirty="0" smtClean="0"/>
              <a:t>変化する</a:t>
            </a:r>
            <a:r>
              <a:rPr lang="ja-JP" altLang="en-US" sz="2000" dirty="0" smtClean="0"/>
              <a:t>実行</a:t>
            </a:r>
            <a:r>
              <a:rPr kumimoji="1" lang="ja-JP" altLang="en-US" sz="2000" dirty="0" smtClean="0"/>
              <a:t>順序も指定可能</a:t>
            </a:r>
            <a:endParaRPr kumimoji="1" lang="en-US" altLang="ja-JP" sz="2000" dirty="0" smtClean="0"/>
          </a:p>
          <a:p>
            <a:pPr lvl="1"/>
            <a:r>
              <a:rPr kumimoji="1" lang="ja-JP" altLang="en-US" sz="2000" dirty="0" smtClean="0"/>
              <a:t>パターンマッチ時に実行時コンテキストへアクセス</a:t>
            </a:r>
            <a:endParaRPr kumimoji="1" lang="en-US" altLang="ja-JP" sz="2000" dirty="0" smtClean="0"/>
          </a:p>
          <a:p>
            <a:r>
              <a:rPr lang="ja-JP" altLang="en-US" dirty="0"/>
              <a:t>時間方向、空間方向のブロッキングに利用</a:t>
            </a:r>
            <a:r>
              <a:rPr lang="en-US" altLang="ja-JP" dirty="0"/>
              <a:t> </a:t>
            </a:r>
            <a:r>
              <a:rPr lang="en-US" altLang="ja-JP" sz="1800" dirty="0"/>
              <a:t>[1</a:t>
            </a:r>
            <a:r>
              <a:rPr lang="en-US" altLang="ja-JP" sz="1800" dirty="0" smtClean="0"/>
              <a:t>]</a:t>
            </a:r>
          </a:p>
          <a:p>
            <a:pPr lvl="1"/>
            <a:r>
              <a:rPr lang="ja-JP" altLang="en-US" sz="2000" dirty="0" smtClean="0"/>
              <a:t>シフト計算により通信は単方向</a:t>
            </a:r>
            <a:endParaRPr lang="ja-JP" altLang="en-US" sz="2000" dirty="0"/>
          </a:p>
          <a:p>
            <a:endParaRPr lang="ja-JP" altLang="en-US" dirty="0"/>
          </a:p>
        </p:txBody>
      </p:sp>
      <p:sp>
        <p:nvSpPr>
          <p:cNvPr id="75" name="スライド番号プレースホルダー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57202" y="3791064"/>
            <a:ext cx="8229600" cy="2585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9344" y="4975925"/>
            <a:ext cx="7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646B86"/>
                </a:solidFill>
              </a:rPr>
              <a:t>・・・</a:t>
            </a:r>
            <a:endParaRPr kumimoji="1" lang="ja-JP" altLang="en-US" sz="2800" dirty="0">
              <a:solidFill>
                <a:srgbClr val="646B86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39663" y="496371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646B86"/>
                </a:solidFill>
              </a:rPr>
              <a:t>・・・</a:t>
            </a:r>
            <a:endParaRPr kumimoji="1" lang="ja-JP" altLang="en-US" sz="2800" dirty="0">
              <a:solidFill>
                <a:srgbClr val="646B86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 rot="10800000">
            <a:off x="5243043" y="5076190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3" name="右矢印 52"/>
          <p:cNvSpPr/>
          <p:nvPr/>
        </p:nvSpPr>
        <p:spPr>
          <a:xfrm rot="10800000">
            <a:off x="2684038" y="5076191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grpSp>
        <p:nvGrpSpPr>
          <p:cNvPr id="57" name="図形グループ 56"/>
          <p:cNvGrpSpPr/>
          <p:nvPr/>
        </p:nvGrpSpPr>
        <p:grpSpPr>
          <a:xfrm>
            <a:off x="6436571" y="4470536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70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12" name="フローチャート: 処理 11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3" name="フローチャート: 処理 11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4" name="フローチャート: 処理 11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5" name="フローチャート: 処理 11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6" name="フローチャート: 処理 11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7" name="フローチャート: 処理 11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8" name="フローチャート: 処理 11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9" name="フローチャート: 処理 11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04" name="フローチャート: 処理 10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5" name="フローチャート: 処理 10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フローチャート: 処理 10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フローチャート: 処理 10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8" name="フローチャート: 処理 10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9" name="フローチャート: 処理 10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0" name="フローチャート: 処理 10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フローチャート: 処理 11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7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96" name="フローチャート: 処理 9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フローチャート: 処理 9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8" name="フローチャート: 処理 9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フローチャート: 処理 9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0" name="フローチャート: 処理 9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フローチャート: 処理 10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フローチャート: 処理 10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フローチャート: 処理 10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8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88" name="フローチャート: 処理 8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フローチャート: 処理 8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0" name="フローチャート: 処理 8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フローチャート: 処理 9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フローチャート: 処理 9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3" name="フローチャート: 処理 9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4" name="フローチャート: 処理 9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フローチャート: 処理 9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9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80" name="フローチャート: 処理 7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フローチャート: 処理 8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フローチャート: 処理 8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3" name="フローチャート: 処理 8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4" name="フローチャート: 処理 8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5" name="フローチャート: 処理 8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フローチャート: 処理 8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フローチャート: 処理 8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56" name="テキスト ボックス 55"/>
          <p:cNvSpPr txBox="1"/>
          <p:nvPr/>
        </p:nvSpPr>
        <p:spPr>
          <a:xfrm>
            <a:off x="6520307" y="5875563"/>
            <a:ext cx="1011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i+1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grpSp>
        <p:nvGrpSpPr>
          <p:cNvPr id="123" name="図形グループ 122"/>
          <p:cNvGrpSpPr/>
          <p:nvPr/>
        </p:nvGrpSpPr>
        <p:grpSpPr>
          <a:xfrm>
            <a:off x="1368658" y="4468277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125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62" name="フローチャート: 処理 16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3" name="フローチャート: 処理 16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4" name="フローチャート: 処理 16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5" name="フローチャート: 処理 16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6" name="フローチャート: 処理 16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7" name="フローチャート: 処理 16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8" name="フローチャート: 処理 16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9" name="フローチャート: 処理 16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54" name="フローチャート: 処理 15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5" name="フローチャート: 処理 15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6" name="フローチャート: 処理 15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7" name="フローチャート: 処理 15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8" name="フローチャート: 処理 15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9" name="フローチャート: 処理 15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0" name="フローチャート: 処理 15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1" name="フローチャート: 処理 16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7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46" name="フローチャート: 処理 14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7" name="フローチャート: 処理 14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8" name="フローチャート: 処理 14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9" name="フローチャート: 処理 14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0" name="フローチャート: 処理 14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1" name="フローチャート: 処理 15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2" name="フローチャート: 処理 15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3" name="フローチャート: 処理 15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8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38" name="フローチャート: 処理 13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9" name="フローチャート: 処理 13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0" name="フローチャート: 処理 13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1" name="フローチャート: 処理 14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2" name="フローチャート: 処理 14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3" name="フローチャート: 処理 14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4" name="フローチャート: 処理 14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5" name="フローチャート: 処理 14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9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30" name="フローチャート: 処理 12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1" name="フローチャート: 処理 13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2" name="フローチャート: 処理 13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3" name="フローチャート: 処理 13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4" name="フローチャート: 処理 13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5" name="フローチャート: 処理 13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6" name="フローチャート: 処理 13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7" name="フローチャート: 処理 13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22" name="テキスト ボックス 121"/>
          <p:cNvSpPr txBox="1"/>
          <p:nvPr/>
        </p:nvSpPr>
        <p:spPr>
          <a:xfrm>
            <a:off x="1478141" y="5857881"/>
            <a:ext cx="96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i-1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57201" y="3791064"/>
            <a:ext cx="2531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図：</a:t>
            </a:r>
            <a:r>
              <a:rPr lang="ja-JP" altLang="en-US" sz="1400" u="sng" dirty="0" smtClean="0"/>
              <a:t>ステンシル計算の分散実装</a:t>
            </a:r>
            <a:endParaRPr kumimoji="1" lang="ja-JP" altLang="en-US" sz="1400" u="sng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4116831" y="5873029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</a:t>
            </a:r>
            <a:r>
              <a:rPr kumimoji="1" lang="en-US" altLang="ja-JP" sz="1600" dirty="0" err="1" smtClean="0">
                <a:solidFill>
                  <a:srgbClr val="646B86"/>
                </a:solidFill>
              </a:rPr>
              <a:t>i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grpSp>
        <p:nvGrpSpPr>
          <p:cNvPr id="174" name="図形グループ 173"/>
          <p:cNvGrpSpPr/>
          <p:nvPr/>
        </p:nvGrpSpPr>
        <p:grpSpPr>
          <a:xfrm>
            <a:off x="3916126" y="4475498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176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13" name="フローチャート: 処理 212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4" name="フローチャート: 処理 213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5" name="フローチャート: 処理 21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6" name="フローチャート: 処理 21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7" name="フローチャート: 処理 216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8" name="フローチャート: 処理 217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9" name="フローチャート: 処理 218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0" name="フローチャート: 処理 219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7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05" name="フローチャート: 処理 20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6" name="フローチャート: 処理 20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7" name="フローチャート: 処理 20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8" name="フローチャート: 処理 20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9" name="フローチャート: 処理 20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0" name="フローチャート: 処理 20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1" name="フローチャート: 処理 21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2" name="フローチャート: 処理 21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8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97" name="フローチャート: 処理 19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8" name="フローチャート: 処理 19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9" name="フローチャート: 処理 19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0" name="フローチャート: 処理 19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1" name="フローチャート: 処理 20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2" name="フローチャート: 処理 20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3" name="フローチャート: 処理 20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4" name="フローチャート: 処理 20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9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89" name="フローチャート: 処理 188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0" name="フローチャート: 処理 189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1" name="フローチャート: 処理 190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2" name="フローチャート: 処理 191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3" name="フローチャート: 処理 192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4" name="フローチャート: 処理 193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5" name="フローチャート: 処理 194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6" name="フローチャート: 処理 195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80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81" name="フローチャート: 処理 180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2" name="フローチャート: 処理 181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3" name="フローチャート: 処理 182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4" name="フローチャート: 処理 183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5" name="フローチャート: 処理 184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6" name="フローチャート: 処理 185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7" name="フローチャート: 処理 186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8" name="フローチャート: 処理 187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221" name="正方形/長方形 220"/>
          <p:cNvSpPr/>
          <p:nvPr/>
        </p:nvSpPr>
        <p:spPr>
          <a:xfrm>
            <a:off x="68651" y="6334780"/>
            <a:ext cx="5115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[1] </a:t>
            </a:r>
            <a:r>
              <a:rPr lang="en-US" altLang="ja-JP" sz="1400" dirty="0"/>
              <a:t>Optimized stencil computation using in-place </a:t>
            </a:r>
            <a:r>
              <a:rPr lang="en-US" altLang="ja-JP" sz="1400" dirty="0" smtClean="0"/>
              <a:t>calculation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on modern </a:t>
            </a:r>
            <a:r>
              <a:rPr lang="en-US" altLang="ja-JP" sz="1400" dirty="0"/>
              <a:t>multicore systems</a:t>
            </a:r>
            <a:r>
              <a:rPr lang="ja-JP" altLang="ja-JP" sz="1400" dirty="0" smtClean="0">
                <a:effectLst/>
              </a:rPr>
              <a:t> 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[W. </a:t>
            </a:r>
            <a:r>
              <a:rPr lang="en-US" altLang="ja-JP" sz="1400" dirty="0" err="1"/>
              <a:t>Augustin</a:t>
            </a:r>
            <a:r>
              <a:rPr lang="en-US" altLang="ja-JP" sz="1400" dirty="0"/>
              <a:t> et al. 2009]</a:t>
            </a:r>
            <a:endParaRPr lang="ja-JP" altLang="en-US" sz="1400" dirty="0"/>
          </a:p>
        </p:txBody>
      </p:sp>
      <p:sp>
        <p:nvSpPr>
          <p:cNvPr id="222" name="フリーフォーム 221"/>
          <p:cNvSpPr/>
          <p:nvPr/>
        </p:nvSpPr>
        <p:spPr>
          <a:xfrm>
            <a:off x="3967231" y="4587771"/>
            <a:ext cx="481066" cy="310710"/>
          </a:xfrm>
          <a:custGeom>
            <a:avLst/>
            <a:gdLst>
              <a:gd name="connsiteX0" fmla="*/ 0 w 540465"/>
              <a:gd name="connsiteY0" fmla="*/ 0 h 445829"/>
              <a:gd name="connsiteX1" fmla="*/ 540465 w 540465"/>
              <a:gd name="connsiteY1" fmla="*/ 0 h 445829"/>
              <a:gd name="connsiteX2" fmla="*/ 40535 w 540465"/>
              <a:gd name="connsiteY2" fmla="*/ 445829 h 445829"/>
              <a:gd name="connsiteX3" fmla="*/ 540465 w 540465"/>
              <a:gd name="connsiteY3" fmla="*/ 445829 h 4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65" h="445829">
                <a:moveTo>
                  <a:pt x="0" y="0"/>
                </a:moveTo>
                <a:lnTo>
                  <a:pt x="540465" y="0"/>
                </a:lnTo>
                <a:lnTo>
                  <a:pt x="40535" y="445829"/>
                </a:lnTo>
                <a:lnTo>
                  <a:pt x="540465" y="445829"/>
                </a:lnTo>
              </a:path>
            </a:pathLst>
          </a:custGeom>
          <a:ln w="76200" cmpd="sng"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/>
          <p:cNvSpPr/>
          <p:nvPr/>
        </p:nvSpPr>
        <p:spPr>
          <a:xfrm>
            <a:off x="4535907" y="4587771"/>
            <a:ext cx="481066" cy="310710"/>
          </a:xfrm>
          <a:custGeom>
            <a:avLst/>
            <a:gdLst>
              <a:gd name="connsiteX0" fmla="*/ 0 w 540465"/>
              <a:gd name="connsiteY0" fmla="*/ 0 h 445829"/>
              <a:gd name="connsiteX1" fmla="*/ 540465 w 540465"/>
              <a:gd name="connsiteY1" fmla="*/ 0 h 445829"/>
              <a:gd name="connsiteX2" fmla="*/ 40535 w 540465"/>
              <a:gd name="connsiteY2" fmla="*/ 445829 h 445829"/>
              <a:gd name="connsiteX3" fmla="*/ 540465 w 540465"/>
              <a:gd name="connsiteY3" fmla="*/ 445829 h 4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65" h="445829">
                <a:moveTo>
                  <a:pt x="0" y="0"/>
                </a:moveTo>
                <a:lnTo>
                  <a:pt x="540465" y="0"/>
                </a:lnTo>
                <a:lnTo>
                  <a:pt x="40535" y="445829"/>
                </a:lnTo>
                <a:lnTo>
                  <a:pt x="540465" y="445829"/>
                </a:lnTo>
              </a:path>
            </a:pathLst>
          </a:custGeom>
          <a:ln w="76200" cmpd="sng"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/>
          <p:cNvSpPr/>
          <p:nvPr/>
        </p:nvSpPr>
        <p:spPr>
          <a:xfrm>
            <a:off x="3956688" y="5072045"/>
            <a:ext cx="481066" cy="310710"/>
          </a:xfrm>
          <a:custGeom>
            <a:avLst/>
            <a:gdLst>
              <a:gd name="connsiteX0" fmla="*/ 0 w 540465"/>
              <a:gd name="connsiteY0" fmla="*/ 0 h 445829"/>
              <a:gd name="connsiteX1" fmla="*/ 540465 w 540465"/>
              <a:gd name="connsiteY1" fmla="*/ 0 h 445829"/>
              <a:gd name="connsiteX2" fmla="*/ 40535 w 540465"/>
              <a:gd name="connsiteY2" fmla="*/ 445829 h 445829"/>
              <a:gd name="connsiteX3" fmla="*/ 540465 w 540465"/>
              <a:gd name="connsiteY3" fmla="*/ 445829 h 4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65" h="445829">
                <a:moveTo>
                  <a:pt x="0" y="0"/>
                </a:moveTo>
                <a:lnTo>
                  <a:pt x="540465" y="0"/>
                </a:lnTo>
                <a:lnTo>
                  <a:pt x="40535" y="445829"/>
                </a:lnTo>
                <a:lnTo>
                  <a:pt x="540465" y="445829"/>
                </a:lnTo>
              </a:path>
            </a:pathLst>
          </a:custGeom>
          <a:ln w="76200" cmpd="sng"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テキスト ボックス 224"/>
          <p:cNvSpPr txBox="1"/>
          <p:nvPr/>
        </p:nvSpPr>
        <p:spPr>
          <a:xfrm rot="2854047">
            <a:off x="4404768" y="5235321"/>
            <a:ext cx="77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1"/>
                </a:solidFill>
              </a:rPr>
              <a:t>・・・</a:t>
            </a:r>
            <a:endParaRPr kumimoji="1" lang="ja-JP" altLang="en-US" sz="2800" dirty="0">
              <a:solidFill>
                <a:schemeClr val="accent1"/>
              </a:solidFill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5194626" y="6336177"/>
            <a:ext cx="349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時間方向のブロッキングも可能</a:t>
            </a:r>
            <a:endParaRPr kumimoji="1" lang="ja-JP" altLang="en-US" dirty="0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4402189" y="3329399"/>
            <a:ext cx="458062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latin typeface="Consolas"/>
                <a:cs typeface="Consolas"/>
              </a:rPr>
              <a:t> x, 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latin typeface="Consolas"/>
                <a:cs typeface="Consolas"/>
              </a:rPr>
              <a:t> t)</a:t>
            </a:r>
            <a:endParaRPr lang="ja-JP" altLang="ja-JP" dirty="0">
              <a:latin typeface="Consolas"/>
              <a:cs typeface="Consolas"/>
            </a:endParaRP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en-US" altLang="ja-JP" dirty="0">
                <a:solidFill>
                  <a:srgbClr val="FF0000"/>
                </a:solidFill>
                <a:latin typeface="Consolas"/>
                <a:cs typeface="Consolas"/>
              </a:rPr>
              <a:t>[x, x+2], t&gt; precedes &lt;x, t+1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&gt; 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{</a:t>
            </a:r>
            <a:r>
              <a:rPr lang="en-US" altLang="ja-JP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/* </a:t>
            </a:r>
            <a:r>
              <a:rPr lang="ja-JP" altLang="en-US" dirty="0" smtClean="0">
                <a:solidFill>
                  <a:srgbClr val="008000"/>
                </a:solidFill>
                <a:latin typeface="Consolas"/>
                <a:cs typeface="Consolas"/>
              </a:rPr>
              <a:t>メインの計算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 */</a:t>
            </a:r>
            <a:r>
              <a:rPr lang="en-US" altLang="ja-JP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}</a:t>
            </a:r>
            <a:endParaRPr kumimoji="1" lang="ja-JP" altLang="en-US" dirty="0">
              <a:latin typeface="Consolas"/>
              <a:cs typeface="Consolas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2777897" y="474121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 smtClean="0">
                <a:solidFill>
                  <a:srgbClr val="D16349"/>
                </a:solidFill>
              </a:rPr>
              <a:t>単方向</a:t>
            </a:r>
            <a:endParaRPr kumimoji="1" lang="ja-JP" altLang="en-US" b="1" i="1" dirty="0">
              <a:solidFill>
                <a:srgbClr val="D16349"/>
              </a:solidFill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5326587" y="474121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 smtClean="0">
                <a:solidFill>
                  <a:srgbClr val="D16349"/>
                </a:solidFill>
              </a:rPr>
              <a:t>単方向</a:t>
            </a:r>
            <a:endParaRPr kumimoji="1" lang="ja-JP" altLang="en-US" b="1" i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3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159636" y="1432660"/>
            <a:ext cx="4822220" cy="52716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空間・時間ブロッキング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7642" y="1827522"/>
            <a:ext cx="3935506" cy="4876800"/>
          </a:xfrm>
        </p:spPr>
        <p:txBody>
          <a:bodyPr/>
          <a:lstStyle/>
          <a:p>
            <a:r>
              <a:rPr lang="ja-JP" altLang="en-US" dirty="0"/>
              <a:t>時間ブロッキング</a:t>
            </a:r>
            <a:endParaRPr lang="en-US" altLang="ja-JP" dirty="0"/>
          </a:p>
          <a:p>
            <a:pPr lvl="1"/>
            <a:r>
              <a:rPr lang="ja-JP" altLang="en-US" sz="2000" dirty="0"/>
              <a:t>できるだけ</a:t>
            </a:r>
            <a:r>
              <a:rPr lang="en-US" altLang="ja-JP" sz="2000" dirty="0"/>
              <a:t> [</a:t>
            </a:r>
            <a:r>
              <a:rPr lang="ja-JP" altLang="en-US" sz="2000" b="1" dirty="0"/>
              <a:t>ステップ数</a:t>
            </a:r>
            <a:r>
              <a:rPr lang="en-US" altLang="ja-JP" sz="2000" dirty="0"/>
              <a:t>] </a:t>
            </a:r>
            <a:r>
              <a:rPr lang="ja-JP" altLang="en-US" sz="2000" dirty="0"/>
              <a:t>ま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先に</a:t>
            </a:r>
            <a:r>
              <a:rPr lang="ja-JP" altLang="en-US" sz="2000" dirty="0"/>
              <a:t>計算</a:t>
            </a:r>
            <a:endParaRPr lang="en-US" altLang="ja-JP" sz="2000" dirty="0"/>
          </a:p>
          <a:p>
            <a:pPr lvl="1"/>
            <a:r>
              <a:rPr lang="ja-JP" altLang="en-US" sz="2000" dirty="0"/>
              <a:t>データの揃った箇所を</a:t>
            </a:r>
            <a:r>
              <a:rPr lang="ja-JP" altLang="en-US" sz="2000" dirty="0" smtClean="0"/>
              <a:t>優先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通信回数削減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高キャッシュヒット率</a:t>
            </a:r>
            <a:endParaRPr lang="en-US" altLang="ja-JP" sz="2000" dirty="0" smtClean="0"/>
          </a:p>
          <a:p>
            <a:pPr lvl="1"/>
            <a:endParaRPr lang="en-US" altLang="ja-JP" sz="2000" dirty="0"/>
          </a:p>
          <a:p>
            <a:r>
              <a:rPr lang="ja-JP" altLang="en-US" dirty="0"/>
              <a:t>空間ブロッキング</a:t>
            </a:r>
            <a:endParaRPr lang="en-US" altLang="ja-JP" dirty="0"/>
          </a:p>
          <a:p>
            <a:pPr lvl="1"/>
            <a:r>
              <a:rPr lang="ja-JP" altLang="en-US" sz="2000" dirty="0"/>
              <a:t>できるだけ</a:t>
            </a:r>
            <a:r>
              <a:rPr lang="en-US" altLang="ja-JP" sz="2000" dirty="0"/>
              <a:t> [</a:t>
            </a:r>
            <a:r>
              <a:rPr lang="ja-JP" altLang="en-US" sz="2000" b="1" dirty="0"/>
              <a:t>ブロックサイズ</a:t>
            </a:r>
            <a:r>
              <a:rPr lang="en-US" altLang="ja-JP" sz="2000" dirty="0"/>
              <a:t>] </a:t>
            </a:r>
            <a:r>
              <a:rPr lang="ja-JP" altLang="en-US" sz="2000" dirty="0"/>
              <a:t>分まとめて</a:t>
            </a:r>
            <a:r>
              <a:rPr lang="ja-JP" altLang="en-US" sz="2000" dirty="0" smtClean="0"/>
              <a:t>計算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高キャッシュヒット率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13</a:t>
            </a:fld>
            <a:endParaRPr kumimoji="1"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4291368" y="1793633"/>
            <a:ext cx="4504703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4494568" y="1529814"/>
            <a:ext cx="17930" cy="253551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8349857" y="143266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kumimoji="1" lang="ja-JP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233090" y="359543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endParaRPr kumimoji="1" lang="ja-JP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16" name="図形グループ 115"/>
          <p:cNvGrpSpPr/>
          <p:nvPr/>
        </p:nvGrpSpPr>
        <p:grpSpPr>
          <a:xfrm>
            <a:off x="4968476" y="4616940"/>
            <a:ext cx="3427264" cy="1724428"/>
            <a:chOff x="253999" y="1937408"/>
            <a:chExt cx="3812908" cy="1918465"/>
          </a:xfrm>
        </p:grpSpPr>
        <p:grpSp>
          <p:nvGrpSpPr>
            <p:cNvPr id="76" name="図形グループ 75"/>
            <p:cNvGrpSpPr/>
            <p:nvPr/>
          </p:nvGrpSpPr>
          <p:grpSpPr>
            <a:xfrm>
              <a:off x="624383" y="1937408"/>
              <a:ext cx="3056880" cy="1918465"/>
              <a:chOff x="624383" y="1937408"/>
              <a:chExt cx="3056880" cy="1918465"/>
            </a:xfrm>
          </p:grpSpPr>
          <p:grpSp>
            <p:nvGrpSpPr>
              <p:cNvPr id="12" name="図形グループ 11"/>
              <p:cNvGrpSpPr/>
              <p:nvPr/>
            </p:nvGrpSpPr>
            <p:grpSpPr>
              <a:xfrm>
                <a:off x="624383" y="1937408"/>
                <a:ext cx="3056880" cy="412382"/>
                <a:chOff x="2405317" y="2729291"/>
                <a:chExt cx="3056880" cy="412382"/>
              </a:xfrm>
            </p:grpSpPr>
            <p:sp>
              <p:nvSpPr>
                <p:cNvPr id="5" name="正方形/長方形 4"/>
                <p:cNvSpPr/>
                <p:nvPr/>
              </p:nvSpPr>
              <p:spPr>
                <a:xfrm>
                  <a:off x="2405317" y="272929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2916301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7" name="正方形/長方形 6"/>
                <p:cNvSpPr/>
                <p:nvPr/>
              </p:nvSpPr>
              <p:spPr>
                <a:xfrm>
                  <a:off x="3427285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8" name="正方形/長方形 7"/>
                <p:cNvSpPr/>
                <p:nvPr/>
              </p:nvSpPr>
              <p:spPr>
                <a:xfrm>
                  <a:off x="3932289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9" name="正方形/長方形 8"/>
                <p:cNvSpPr/>
                <p:nvPr/>
              </p:nvSpPr>
              <p:spPr>
                <a:xfrm>
                  <a:off x="4443273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10" name="正方形/長方形 9"/>
                <p:cNvSpPr/>
                <p:nvPr/>
              </p:nvSpPr>
              <p:spPr>
                <a:xfrm>
                  <a:off x="4954257" y="273826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</p:grpSp>
          <p:grpSp>
            <p:nvGrpSpPr>
              <p:cNvPr id="13" name="図形グループ 12"/>
              <p:cNvGrpSpPr/>
              <p:nvPr/>
            </p:nvGrpSpPr>
            <p:grpSpPr>
              <a:xfrm>
                <a:off x="624383" y="2439436"/>
                <a:ext cx="3056880" cy="412382"/>
                <a:chOff x="2405317" y="2729291"/>
                <a:chExt cx="3056880" cy="412382"/>
              </a:xfrm>
            </p:grpSpPr>
            <p:sp>
              <p:nvSpPr>
                <p:cNvPr id="14" name="正方形/長方形 13"/>
                <p:cNvSpPr/>
                <p:nvPr/>
              </p:nvSpPr>
              <p:spPr>
                <a:xfrm>
                  <a:off x="2405317" y="272929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2916301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16" name="正方形/長方形 15"/>
                <p:cNvSpPr/>
                <p:nvPr/>
              </p:nvSpPr>
              <p:spPr>
                <a:xfrm>
                  <a:off x="3427285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17" name="正方形/長方形 16"/>
                <p:cNvSpPr/>
                <p:nvPr/>
              </p:nvSpPr>
              <p:spPr>
                <a:xfrm>
                  <a:off x="3932289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>
                <a:xfrm>
                  <a:off x="4443273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4954257" y="273826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</p:grpSp>
          <p:grpSp>
            <p:nvGrpSpPr>
              <p:cNvPr id="20" name="図形グループ 19"/>
              <p:cNvGrpSpPr/>
              <p:nvPr/>
            </p:nvGrpSpPr>
            <p:grpSpPr>
              <a:xfrm>
                <a:off x="624383" y="2941464"/>
                <a:ext cx="3056880" cy="412382"/>
                <a:chOff x="2405317" y="2729291"/>
                <a:chExt cx="3056880" cy="412382"/>
              </a:xfrm>
            </p:grpSpPr>
            <p:sp>
              <p:nvSpPr>
                <p:cNvPr id="21" name="正方形/長方形 20"/>
                <p:cNvSpPr/>
                <p:nvPr/>
              </p:nvSpPr>
              <p:spPr>
                <a:xfrm>
                  <a:off x="2405317" y="272929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2916301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23" name="正方形/長方形 22"/>
                <p:cNvSpPr/>
                <p:nvPr/>
              </p:nvSpPr>
              <p:spPr>
                <a:xfrm>
                  <a:off x="3427285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24" name="正方形/長方形 23"/>
                <p:cNvSpPr/>
                <p:nvPr/>
              </p:nvSpPr>
              <p:spPr>
                <a:xfrm>
                  <a:off x="3932289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25" name="正方形/長方形 24"/>
                <p:cNvSpPr/>
                <p:nvPr/>
              </p:nvSpPr>
              <p:spPr>
                <a:xfrm>
                  <a:off x="4443273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26" name="正方形/長方形 25"/>
                <p:cNvSpPr/>
                <p:nvPr/>
              </p:nvSpPr>
              <p:spPr>
                <a:xfrm>
                  <a:off x="4954257" y="273826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</p:grpSp>
          <p:grpSp>
            <p:nvGrpSpPr>
              <p:cNvPr id="27" name="図形グループ 26"/>
              <p:cNvGrpSpPr/>
              <p:nvPr/>
            </p:nvGrpSpPr>
            <p:grpSpPr>
              <a:xfrm>
                <a:off x="624383" y="3443491"/>
                <a:ext cx="3056880" cy="412382"/>
                <a:chOff x="2405317" y="2729291"/>
                <a:chExt cx="3056880" cy="412382"/>
              </a:xfrm>
            </p:grpSpPr>
            <p:sp>
              <p:nvSpPr>
                <p:cNvPr id="28" name="正方形/長方形 27"/>
                <p:cNvSpPr/>
                <p:nvPr/>
              </p:nvSpPr>
              <p:spPr>
                <a:xfrm>
                  <a:off x="2405317" y="272929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2916301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3427285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3932289" y="273228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4443273" y="273527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>
                <a:xfrm>
                  <a:off x="4954257" y="2738261"/>
                  <a:ext cx="507940" cy="4034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lIns="0" tIns="0" rIns="0" rtlCol="0" anchor="ctr" anchorCtr="0"/>
                <a:lstStyle/>
                <a:p>
                  <a:pPr algn="ctr"/>
                  <a:endParaRPr kumimoji="1" lang="ja-JP" altLang="en-US" sz="2400" baseline="-25000" dirty="0"/>
                </a:p>
              </p:txBody>
            </p:sp>
          </p:grpSp>
        </p:grpSp>
        <p:sp>
          <p:nvSpPr>
            <p:cNvPr id="106" name="右矢印 105"/>
            <p:cNvSpPr/>
            <p:nvPr/>
          </p:nvSpPr>
          <p:spPr>
            <a:xfrm>
              <a:off x="725538" y="2032001"/>
              <a:ext cx="2860966" cy="219173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右矢印 106"/>
            <p:cNvSpPr/>
            <p:nvPr/>
          </p:nvSpPr>
          <p:spPr>
            <a:xfrm>
              <a:off x="725538" y="2528493"/>
              <a:ext cx="2860966" cy="219173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右矢印 107"/>
            <p:cNvSpPr/>
            <p:nvPr/>
          </p:nvSpPr>
          <p:spPr>
            <a:xfrm>
              <a:off x="725538" y="3024985"/>
              <a:ext cx="2860966" cy="219173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右矢印 108"/>
            <p:cNvSpPr/>
            <p:nvPr/>
          </p:nvSpPr>
          <p:spPr>
            <a:xfrm>
              <a:off x="725538" y="3521478"/>
              <a:ext cx="2860966" cy="219173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U ターン矢印 109"/>
            <p:cNvSpPr/>
            <p:nvPr/>
          </p:nvSpPr>
          <p:spPr>
            <a:xfrm rot="5400000">
              <a:off x="3715967" y="2131309"/>
              <a:ext cx="370266" cy="331613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915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1" name="U ターン矢印 110"/>
            <p:cNvSpPr/>
            <p:nvPr/>
          </p:nvSpPr>
          <p:spPr>
            <a:xfrm rot="5400000">
              <a:off x="3701702" y="2631623"/>
              <a:ext cx="371981" cy="331613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915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2" name="U ターン矢印 111"/>
            <p:cNvSpPr/>
            <p:nvPr/>
          </p:nvSpPr>
          <p:spPr>
            <a:xfrm rot="5400000">
              <a:off x="3715110" y="3113191"/>
              <a:ext cx="371981" cy="331613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915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U ターン矢印 112"/>
            <p:cNvSpPr/>
            <p:nvPr/>
          </p:nvSpPr>
          <p:spPr>
            <a:xfrm rot="5400000" flipV="1">
              <a:off x="241377" y="2377197"/>
              <a:ext cx="370266" cy="345021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915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4" name="U ターン矢印 113"/>
            <p:cNvSpPr/>
            <p:nvPr/>
          </p:nvSpPr>
          <p:spPr>
            <a:xfrm rot="5400000" flipV="1">
              <a:off x="241377" y="2863218"/>
              <a:ext cx="370266" cy="345021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915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U ターン矢印 114"/>
            <p:cNvSpPr/>
            <p:nvPr/>
          </p:nvSpPr>
          <p:spPr>
            <a:xfrm rot="5400000" flipV="1">
              <a:off x="241378" y="3371413"/>
              <a:ext cx="370266" cy="345021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915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図形グループ 33"/>
          <p:cNvGrpSpPr/>
          <p:nvPr/>
        </p:nvGrpSpPr>
        <p:grpSpPr>
          <a:xfrm>
            <a:off x="4886451" y="1956980"/>
            <a:ext cx="3582752" cy="2055851"/>
            <a:chOff x="4971338" y="4453804"/>
            <a:chExt cx="3582752" cy="2055851"/>
          </a:xfrm>
        </p:grpSpPr>
        <p:grpSp>
          <p:nvGrpSpPr>
            <p:cNvPr id="157" name="図形グループ 156"/>
            <p:cNvGrpSpPr/>
            <p:nvPr/>
          </p:nvGrpSpPr>
          <p:grpSpPr>
            <a:xfrm>
              <a:off x="4973209" y="4453804"/>
              <a:ext cx="1120818" cy="995984"/>
              <a:chOff x="773697" y="4282467"/>
              <a:chExt cx="1120818" cy="995984"/>
            </a:xfrm>
          </p:grpSpPr>
          <p:sp>
            <p:nvSpPr>
              <p:cNvPr id="100" name="正方形/長方形 99"/>
              <p:cNvSpPr/>
              <p:nvPr/>
            </p:nvSpPr>
            <p:spPr>
              <a:xfrm>
                <a:off x="824644" y="4327739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1335628" y="4330729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824644" y="4829767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1335628" y="4832757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grpSp>
            <p:nvGrpSpPr>
              <p:cNvPr id="122" name="図形グループ 121"/>
              <p:cNvGrpSpPr/>
              <p:nvPr/>
            </p:nvGrpSpPr>
            <p:grpSpPr>
              <a:xfrm>
                <a:off x="773697" y="4282467"/>
                <a:ext cx="1120818" cy="995984"/>
                <a:chOff x="773697" y="4282467"/>
                <a:chExt cx="1120818" cy="995984"/>
              </a:xfrm>
            </p:grpSpPr>
            <p:sp>
              <p:nvSpPr>
                <p:cNvPr id="119" name="正方形/長方形 118"/>
                <p:cNvSpPr/>
                <p:nvPr/>
              </p:nvSpPr>
              <p:spPr>
                <a:xfrm>
                  <a:off x="773697" y="4282467"/>
                  <a:ext cx="1120818" cy="99598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フリーフォーム 119"/>
                <p:cNvSpPr/>
                <p:nvPr/>
              </p:nvSpPr>
              <p:spPr>
                <a:xfrm>
                  <a:off x="970194" y="4579881"/>
                  <a:ext cx="759295" cy="445829"/>
                </a:xfrm>
                <a:custGeom>
                  <a:avLst/>
                  <a:gdLst>
                    <a:gd name="connsiteX0" fmla="*/ 0 w 540465"/>
                    <a:gd name="connsiteY0" fmla="*/ 0 h 445829"/>
                    <a:gd name="connsiteX1" fmla="*/ 540465 w 540465"/>
                    <a:gd name="connsiteY1" fmla="*/ 0 h 445829"/>
                    <a:gd name="connsiteX2" fmla="*/ 40535 w 540465"/>
                    <a:gd name="connsiteY2" fmla="*/ 445829 h 445829"/>
                    <a:gd name="connsiteX3" fmla="*/ 540465 w 540465"/>
                    <a:gd name="connsiteY3" fmla="*/ 445829 h 445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0465" h="445829">
                      <a:moveTo>
                        <a:pt x="0" y="0"/>
                      </a:moveTo>
                      <a:lnTo>
                        <a:pt x="540465" y="0"/>
                      </a:lnTo>
                      <a:lnTo>
                        <a:pt x="40535" y="445829"/>
                      </a:lnTo>
                      <a:lnTo>
                        <a:pt x="540465" y="445829"/>
                      </a:lnTo>
                    </a:path>
                  </a:pathLst>
                </a:custGeom>
                <a:ln w="76200" cmpd="sng">
                  <a:tailEnd type="triangl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62" name="図形グループ 161"/>
            <p:cNvGrpSpPr/>
            <p:nvPr/>
          </p:nvGrpSpPr>
          <p:grpSpPr>
            <a:xfrm>
              <a:off x="4971338" y="5513671"/>
              <a:ext cx="1120818" cy="995984"/>
              <a:chOff x="771826" y="5342334"/>
              <a:chExt cx="1120818" cy="995984"/>
            </a:xfrm>
          </p:grpSpPr>
          <p:sp>
            <p:nvSpPr>
              <p:cNvPr id="88" name="正方形/長方形 87"/>
              <p:cNvSpPr/>
              <p:nvPr/>
            </p:nvSpPr>
            <p:spPr>
              <a:xfrm>
                <a:off x="824644" y="5385835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1335628" y="5388825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>
                <a:off x="824644" y="5887862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1335628" y="5890852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grpSp>
            <p:nvGrpSpPr>
              <p:cNvPr id="123" name="図形グループ 122"/>
              <p:cNvGrpSpPr/>
              <p:nvPr/>
            </p:nvGrpSpPr>
            <p:grpSpPr>
              <a:xfrm>
                <a:off x="771826" y="5342334"/>
                <a:ext cx="1120818" cy="995984"/>
                <a:chOff x="773697" y="4282467"/>
                <a:chExt cx="1120818" cy="995984"/>
              </a:xfrm>
            </p:grpSpPr>
            <p:sp>
              <p:nvSpPr>
                <p:cNvPr id="124" name="正方形/長方形 123"/>
                <p:cNvSpPr/>
                <p:nvPr/>
              </p:nvSpPr>
              <p:spPr>
                <a:xfrm>
                  <a:off x="773697" y="4282467"/>
                  <a:ext cx="1120818" cy="99598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フリーフォーム 124"/>
                <p:cNvSpPr/>
                <p:nvPr/>
              </p:nvSpPr>
              <p:spPr>
                <a:xfrm>
                  <a:off x="970194" y="4579881"/>
                  <a:ext cx="759295" cy="445829"/>
                </a:xfrm>
                <a:custGeom>
                  <a:avLst/>
                  <a:gdLst>
                    <a:gd name="connsiteX0" fmla="*/ 0 w 540465"/>
                    <a:gd name="connsiteY0" fmla="*/ 0 h 445829"/>
                    <a:gd name="connsiteX1" fmla="*/ 540465 w 540465"/>
                    <a:gd name="connsiteY1" fmla="*/ 0 h 445829"/>
                    <a:gd name="connsiteX2" fmla="*/ 40535 w 540465"/>
                    <a:gd name="connsiteY2" fmla="*/ 445829 h 445829"/>
                    <a:gd name="connsiteX3" fmla="*/ 540465 w 540465"/>
                    <a:gd name="connsiteY3" fmla="*/ 445829 h 445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0465" h="445829">
                      <a:moveTo>
                        <a:pt x="0" y="0"/>
                      </a:moveTo>
                      <a:lnTo>
                        <a:pt x="540465" y="0"/>
                      </a:lnTo>
                      <a:lnTo>
                        <a:pt x="40535" y="445829"/>
                      </a:lnTo>
                      <a:lnTo>
                        <a:pt x="540465" y="445829"/>
                      </a:lnTo>
                    </a:path>
                  </a:pathLst>
                </a:custGeom>
                <a:ln w="76200" cmpd="sng">
                  <a:tailEnd type="triangl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58" name="図形グループ 157"/>
            <p:cNvGrpSpPr/>
            <p:nvPr/>
          </p:nvGrpSpPr>
          <p:grpSpPr>
            <a:xfrm>
              <a:off x="6203240" y="4453804"/>
              <a:ext cx="1120818" cy="995984"/>
              <a:chOff x="1964521" y="4282467"/>
              <a:chExt cx="1120818" cy="995984"/>
            </a:xfrm>
          </p:grpSpPr>
          <p:sp>
            <p:nvSpPr>
              <p:cNvPr id="102" name="正方形/長方形 101"/>
              <p:cNvSpPr/>
              <p:nvPr/>
            </p:nvSpPr>
            <p:spPr>
              <a:xfrm>
                <a:off x="2022268" y="4333719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2527272" y="4330729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2022268" y="4835747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2527272" y="4832757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grpSp>
            <p:nvGrpSpPr>
              <p:cNvPr id="126" name="図形グループ 125"/>
              <p:cNvGrpSpPr/>
              <p:nvPr/>
            </p:nvGrpSpPr>
            <p:grpSpPr>
              <a:xfrm>
                <a:off x="1964521" y="4282467"/>
                <a:ext cx="1120818" cy="995984"/>
                <a:chOff x="773697" y="4282467"/>
                <a:chExt cx="1120818" cy="995984"/>
              </a:xfrm>
            </p:grpSpPr>
            <p:sp>
              <p:nvSpPr>
                <p:cNvPr id="127" name="正方形/長方形 126"/>
                <p:cNvSpPr/>
                <p:nvPr/>
              </p:nvSpPr>
              <p:spPr>
                <a:xfrm>
                  <a:off x="773697" y="4282467"/>
                  <a:ext cx="1120818" cy="99598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フリーフォーム 127"/>
                <p:cNvSpPr/>
                <p:nvPr/>
              </p:nvSpPr>
              <p:spPr>
                <a:xfrm>
                  <a:off x="970194" y="4579881"/>
                  <a:ext cx="759295" cy="445829"/>
                </a:xfrm>
                <a:custGeom>
                  <a:avLst/>
                  <a:gdLst>
                    <a:gd name="connsiteX0" fmla="*/ 0 w 540465"/>
                    <a:gd name="connsiteY0" fmla="*/ 0 h 445829"/>
                    <a:gd name="connsiteX1" fmla="*/ 540465 w 540465"/>
                    <a:gd name="connsiteY1" fmla="*/ 0 h 445829"/>
                    <a:gd name="connsiteX2" fmla="*/ 40535 w 540465"/>
                    <a:gd name="connsiteY2" fmla="*/ 445829 h 445829"/>
                    <a:gd name="connsiteX3" fmla="*/ 540465 w 540465"/>
                    <a:gd name="connsiteY3" fmla="*/ 445829 h 445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0465" h="445829">
                      <a:moveTo>
                        <a:pt x="0" y="0"/>
                      </a:moveTo>
                      <a:lnTo>
                        <a:pt x="540465" y="0"/>
                      </a:lnTo>
                      <a:lnTo>
                        <a:pt x="40535" y="445829"/>
                      </a:lnTo>
                      <a:lnTo>
                        <a:pt x="540465" y="445829"/>
                      </a:lnTo>
                    </a:path>
                  </a:pathLst>
                </a:custGeom>
                <a:ln w="76200" cmpd="sng">
                  <a:tailEnd type="triangl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61" name="図形グループ 160"/>
            <p:cNvGrpSpPr/>
            <p:nvPr/>
          </p:nvGrpSpPr>
          <p:grpSpPr>
            <a:xfrm>
              <a:off x="6202305" y="5512403"/>
              <a:ext cx="1120818" cy="995984"/>
              <a:chOff x="1964521" y="5341066"/>
              <a:chExt cx="1120818" cy="995984"/>
            </a:xfrm>
          </p:grpSpPr>
          <p:sp>
            <p:nvSpPr>
              <p:cNvPr id="90" name="正方形/長方形 89"/>
              <p:cNvSpPr/>
              <p:nvPr/>
            </p:nvSpPr>
            <p:spPr>
              <a:xfrm>
                <a:off x="2022268" y="5391815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2527272" y="5388825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>
                <a:off x="2022268" y="5893842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>
                <a:off x="2527272" y="5890852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grpSp>
            <p:nvGrpSpPr>
              <p:cNvPr id="129" name="図形グループ 128"/>
              <p:cNvGrpSpPr/>
              <p:nvPr/>
            </p:nvGrpSpPr>
            <p:grpSpPr>
              <a:xfrm>
                <a:off x="1964521" y="5341066"/>
                <a:ext cx="1120818" cy="995984"/>
                <a:chOff x="773697" y="4282467"/>
                <a:chExt cx="1120818" cy="995984"/>
              </a:xfrm>
            </p:grpSpPr>
            <p:sp>
              <p:nvSpPr>
                <p:cNvPr id="130" name="正方形/長方形 129"/>
                <p:cNvSpPr/>
                <p:nvPr/>
              </p:nvSpPr>
              <p:spPr>
                <a:xfrm>
                  <a:off x="773697" y="4282467"/>
                  <a:ext cx="1120818" cy="99598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フリーフォーム 130"/>
                <p:cNvSpPr/>
                <p:nvPr/>
              </p:nvSpPr>
              <p:spPr>
                <a:xfrm>
                  <a:off x="970194" y="4579881"/>
                  <a:ext cx="759295" cy="445829"/>
                </a:xfrm>
                <a:custGeom>
                  <a:avLst/>
                  <a:gdLst>
                    <a:gd name="connsiteX0" fmla="*/ 0 w 540465"/>
                    <a:gd name="connsiteY0" fmla="*/ 0 h 445829"/>
                    <a:gd name="connsiteX1" fmla="*/ 540465 w 540465"/>
                    <a:gd name="connsiteY1" fmla="*/ 0 h 445829"/>
                    <a:gd name="connsiteX2" fmla="*/ 40535 w 540465"/>
                    <a:gd name="connsiteY2" fmla="*/ 445829 h 445829"/>
                    <a:gd name="connsiteX3" fmla="*/ 540465 w 540465"/>
                    <a:gd name="connsiteY3" fmla="*/ 445829 h 445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0465" h="445829">
                      <a:moveTo>
                        <a:pt x="0" y="0"/>
                      </a:moveTo>
                      <a:lnTo>
                        <a:pt x="540465" y="0"/>
                      </a:lnTo>
                      <a:lnTo>
                        <a:pt x="40535" y="445829"/>
                      </a:lnTo>
                      <a:lnTo>
                        <a:pt x="540465" y="445829"/>
                      </a:lnTo>
                    </a:path>
                  </a:pathLst>
                </a:custGeom>
                <a:ln w="76200" cmpd="sng">
                  <a:tailEnd type="triangl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59" name="図形グループ 158"/>
            <p:cNvGrpSpPr/>
            <p:nvPr/>
          </p:nvGrpSpPr>
          <p:grpSpPr>
            <a:xfrm>
              <a:off x="7433272" y="4453804"/>
              <a:ext cx="1120818" cy="995984"/>
              <a:chOff x="3164487" y="4282467"/>
              <a:chExt cx="1120818" cy="995984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3213912" y="4333719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3724896" y="4336709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3213912" y="4835747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3724896" y="4838737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grpSp>
            <p:nvGrpSpPr>
              <p:cNvPr id="132" name="図形グループ 131"/>
              <p:cNvGrpSpPr/>
              <p:nvPr/>
            </p:nvGrpSpPr>
            <p:grpSpPr>
              <a:xfrm>
                <a:off x="3164487" y="4282467"/>
                <a:ext cx="1120818" cy="995984"/>
                <a:chOff x="773697" y="4282467"/>
                <a:chExt cx="1120818" cy="995984"/>
              </a:xfrm>
            </p:grpSpPr>
            <p:sp>
              <p:nvSpPr>
                <p:cNvPr id="133" name="正方形/長方形 132"/>
                <p:cNvSpPr/>
                <p:nvPr/>
              </p:nvSpPr>
              <p:spPr>
                <a:xfrm>
                  <a:off x="773697" y="4282467"/>
                  <a:ext cx="1120818" cy="99598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4" name="フリーフォーム 133"/>
                <p:cNvSpPr/>
                <p:nvPr/>
              </p:nvSpPr>
              <p:spPr>
                <a:xfrm>
                  <a:off x="970194" y="4579881"/>
                  <a:ext cx="759295" cy="445829"/>
                </a:xfrm>
                <a:custGeom>
                  <a:avLst/>
                  <a:gdLst>
                    <a:gd name="connsiteX0" fmla="*/ 0 w 540465"/>
                    <a:gd name="connsiteY0" fmla="*/ 0 h 445829"/>
                    <a:gd name="connsiteX1" fmla="*/ 540465 w 540465"/>
                    <a:gd name="connsiteY1" fmla="*/ 0 h 445829"/>
                    <a:gd name="connsiteX2" fmla="*/ 40535 w 540465"/>
                    <a:gd name="connsiteY2" fmla="*/ 445829 h 445829"/>
                    <a:gd name="connsiteX3" fmla="*/ 540465 w 540465"/>
                    <a:gd name="connsiteY3" fmla="*/ 445829 h 445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0465" h="445829">
                      <a:moveTo>
                        <a:pt x="0" y="0"/>
                      </a:moveTo>
                      <a:lnTo>
                        <a:pt x="540465" y="0"/>
                      </a:lnTo>
                      <a:lnTo>
                        <a:pt x="40535" y="445829"/>
                      </a:lnTo>
                      <a:lnTo>
                        <a:pt x="540465" y="445829"/>
                      </a:lnTo>
                    </a:path>
                  </a:pathLst>
                </a:custGeom>
                <a:ln w="76200" cmpd="sng">
                  <a:tailEnd type="triangl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60" name="図形グループ 159"/>
            <p:cNvGrpSpPr/>
            <p:nvPr/>
          </p:nvGrpSpPr>
          <p:grpSpPr>
            <a:xfrm>
              <a:off x="7433272" y="5512403"/>
              <a:ext cx="1120818" cy="995984"/>
              <a:chOff x="3164487" y="5341066"/>
              <a:chExt cx="1120818" cy="995984"/>
            </a:xfrm>
          </p:grpSpPr>
          <p:sp>
            <p:nvSpPr>
              <p:cNvPr id="92" name="正方形/長方形 91"/>
              <p:cNvSpPr/>
              <p:nvPr/>
            </p:nvSpPr>
            <p:spPr>
              <a:xfrm>
                <a:off x="3213912" y="5391815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3724896" y="5394805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3213912" y="5893842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3724896" y="5896832"/>
                <a:ext cx="507940" cy="4034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rtlCol="0" anchor="ctr" anchorCtr="0"/>
              <a:lstStyle/>
              <a:p>
                <a:pPr algn="ctr"/>
                <a:endParaRPr kumimoji="1" lang="ja-JP" altLang="en-US" sz="2400" baseline="-25000" dirty="0"/>
              </a:p>
            </p:txBody>
          </p:sp>
          <p:grpSp>
            <p:nvGrpSpPr>
              <p:cNvPr id="135" name="図形グループ 134"/>
              <p:cNvGrpSpPr/>
              <p:nvPr/>
            </p:nvGrpSpPr>
            <p:grpSpPr>
              <a:xfrm>
                <a:off x="3164487" y="5341066"/>
                <a:ext cx="1120818" cy="995984"/>
                <a:chOff x="773697" y="4282467"/>
                <a:chExt cx="1120818" cy="995984"/>
              </a:xfrm>
            </p:grpSpPr>
            <p:sp>
              <p:nvSpPr>
                <p:cNvPr id="136" name="正方形/長方形 135"/>
                <p:cNvSpPr/>
                <p:nvPr/>
              </p:nvSpPr>
              <p:spPr>
                <a:xfrm>
                  <a:off x="773697" y="4282467"/>
                  <a:ext cx="1120818" cy="99598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フリーフォーム 136"/>
                <p:cNvSpPr/>
                <p:nvPr/>
              </p:nvSpPr>
              <p:spPr>
                <a:xfrm>
                  <a:off x="970194" y="4579881"/>
                  <a:ext cx="759295" cy="445829"/>
                </a:xfrm>
                <a:custGeom>
                  <a:avLst/>
                  <a:gdLst>
                    <a:gd name="connsiteX0" fmla="*/ 0 w 540465"/>
                    <a:gd name="connsiteY0" fmla="*/ 0 h 445829"/>
                    <a:gd name="connsiteX1" fmla="*/ 540465 w 540465"/>
                    <a:gd name="connsiteY1" fmla="*/ 0 h 445829"/>
                    <a:gd name="connsiteX2" fmla="*/ 40535 w 540465"/>
                    <a:gd name="connsiteY2" fmla="*/ 445829 h 445829"/>
                    <a:gd name="connsiteX3" fmla="*/ 540465 w 540465"/>
                    <a:gd name="connsiteY3" fmla="*/ 445829 h 445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0465" h="445829">
                      <a:moveTo>
                        <a:pt x="0" y="0"/>
                      </a:moveTo>
                      <a:lnTo>
                        <a:pt x="540465" y="0"/>
                      </a:lnTo>
                      <a:lnTo>
                        <a:pt x="40535" y="445829"/>
                      </a:lnTo>
                      <a:lnTo>
                        <a:pt x="540465" y="445829"/>
                      </a:lnTo>
                    </a:path>
                  </a:pathLst>
                </a:custGeom>
                <a:ln w="76200" cmpd="sng">
                  <a:tailEnd type="triangl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67" name="右矢印 166"/>
            <p:cNvSpPr/>
            <p:nvPr/>
          </p:nvSpPr>
          <p:spPr>
            <a:xfrm>
              <a:off x="6004595" y="4887337"/>
              <a:ext cx="311584" cy="15704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右矢印 167"/>
            <p:cNvSpPr/>
            <p:nvPr/>
          </p:nvSpPr>
          <p:spPr>
            <a:xfrm>
              <a:off x="7241981" y="4878367"/>
              <a:ext cx="311584" cy="15704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右矢印 168"/>
            <p:cNvSpPr/>
            <p:nvPr/>
          </p:nvSpPr>
          <p:spPr>
            <a:xfrm>
              <a:off x="6004595" y="5936463"/>
              <a:ext cx="311584" cy="15704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右矢印 169"/>
            <p:cNvSpPr/>
            <p:nvPr/>
          </p:nvSpPr>
          <p:spPr>
            <a:xfrm>
              <a:off x="7241981" y="5937736"/>
              <a:ext cx="311584" cy="15704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2" name="カギ線コネクタ 171"/>
            <p:cNvCxnSpPr>
              <a:stCxn id="133" idx="3"/>
              <a:endCxn id="124" idx="1"/>
            </p:cNvCxnSpPr>
            <p:nvPr/>
          </p:nvCxnSpPr>
          <p:spPr>
            <a:xfrm flipH="1">
              <a:off x="4971338" y="4951796"/>
              <a:ext cx="3582752" cy="1059867"/>
            </a:xfrm>
            <a:prstGeom prst="bentConnector5">
              <a:avLst>
                <a:gd name="adj1" fmla="val -6381"/>
                <a:gd name="adj2" fmla="val 50000"/>
                <a:gd name="adj3" fmla="val 106381"/>
              </a:avLst>
            </a:prstGeom>
            <a:ln w="57150" cmpd="sng">
              <a:tailEnd type="triangle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/>
          <p:cNvSpPr txBox="1"/>
          <p:nvPr/>
        </p:nvSpPr>
        <p:spPr>
          <a:xfrm>
            <a:off x="5004470" y="4012831"/>
            <a:ext cx="3351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空間・時間ブロッキングした実行順序</a:t>
            </a:r>
            <a:endParaRPr kumimoji="1" lang="ja-JP" altLang="en-US" sz="16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270148" y="6357222"/>
            <a:ext cx="2800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for</a:t>
            </a:r>
            <a:r>
              <a:rPr kumimoji="1" lang="ja-JP" altLang="en-US" sz="1600" dirty="0" smtClean="0"/>
              <a:t>文を使った場合の実行順序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0012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4624"/>
          </a:xfrm>
        </p:spPr>
        <p:txBody>
          <a:bodyPr>
            <a:normAutofit/>
          </a:bodyPr>
          <a:lstStyle/>
          <a:p>
            <a:pPr marL="182880" lvl="1"/>
            <a:r>
              <a:rPr lang="ja-JP" altLang="en-US" b="1" dirty="0"/>
              <a:t>述語内でメソッドの引数を参照</a:t>
            </a:r>
            <a:r>
              <a:rPr lang="ja-JP" altLang="en-US" b="1" dirty="0" smtClean="0"/>
              <a:t>可能</a:t>
            </a:r>
            <a:endParaRPr kumimoji="1" lang="en-US" altLang="ja-JP" b="1" dirty="0" smtClean="0"/>
          </a:p>
          <a:p>
            <a:pPr lvl="1"/>
            <a:r>
              <a:rPr lang="ja-JP" altLang="en-US" sz="2000" dirty="0"/>
              <a:t>コンテキストに</a:t>
            </a:r>
            <a:r>
              <a:rPr lang="en-US" altLang="en-US" sz="2000" dirty="0"/>
              <a:t>応じて</a:t>
            </a:r>
            <a:r>
              <a:rPr lang="ja-JP" altLang="en-US" sz="2000" dirty="0"/>
              <a:t>変化する実行順序も指定可能</a:t>
            </a:r>
            <a:endParaRPr kumimoji="1" lang="en-US" altLang="ja-JP" sz="2000" dirty="0" smtClean="0"/>
          </a:p>
          <a:p>
            <a:pPr lvl="1"/>
            <a:r>
              <a:rPr kumimoji="1" lang="ja-JP" altLang="en-US" sz="2000" dirty="0" smtClean="0"/>
              <a:t>パターンマッチ時に実行時コンテキストへアクセス</a:t>
            </a:r>
            <a:endParaRPr kumimoji="1" lang="en-US" altLang="ja-JP" sz="2000" dirty="0" smtClean="0"/>
          </a:p>
          <a:p>
            <a:r>
              <a:rPr lang="ja-JP" altLang="en-US" dirty="0"/>
              <a:t>時間方向、空間方向のブロッキングに利用</a:t>
            </a:r>
            <a:r>
              <a:rPr lang="en-US" altLang="ja-JP" dirty="0"/>
              <a:t> </a:t>
            </a:r>
            <a:r>
              <a:rPr lang="en-US" altLang="ja-JP" sz="1800" dirty="0"/>
              <a:t>[1</a:t>
            </a:r>
            <a:r>
              <a:rPr lang="en-US" altLang="ja-JP" sz="1800" dirty="0" smtClean="0"/>
              <a:t>]</a:t>
            </a:r>
          </a:p>
          <a:p>
            <a:pPr lvl="1"/>
            <a:r>
              <a:rPr lang="ja-JP" altLang="en-US" sz="2000" dirty="0" smtClean="0"/>
              <a:t>シフト計算により通信は単方向</a:t>
            </a:r>
            <a:endParaRPr lang="ja-JP" altLang="en-US" sz="2000" dirty="0"/>
          </a:p>
          <a:p>
            <a:endParaRPr lang="ja-JP" altLang="en-US" dirty="0"/>
          </a:p>
        </p:txBody>
      </p:sp>
      <p:sp>
        <p:nvSpPr>
          <p:cNvPr id="75" name="スライド番号プレースホルダー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57202" y="3791064"/>
            <a:ext cx="8229600" cy="2585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9344" y="4975925"/>
            <a:ext cx="7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646B86"/>
                </a:solidFill>
              </a:rPr>
              <a:t>・・・</a:t>
            </a:r>
            <a:endParaRPr kumimoji="1" lang="ja-JP" altLang="en-US" sz="2800" dirty="0">
              <a:solidFill>
                <a:srgbClr val="646B86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39663" y="496371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646B86"/>
                </a:solidFill>
              </a:rPr>
              <a:t>・・・</a:t>
            </a:r>
            <a:endParaRPr kumimoji="1" lang="ja-JP" altLang="en-US" sz="2800" dirty="0">
              <a:solidFill>
                <a:srgbClr val="646B86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 rot="10800000">
            <a:off x="5243043" y="5076190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3" name="右矢印 52"/>
          <p:cNvSpPr/>
          <p:nvPr/>
        </p:nvSpPr>
        <p:spPr>
          <a:xfrm rot="10800000">
            <a:off x="2684038" y="5076191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grpSp>
        <p:nvGrpSpPr>
          <p:cNvPr id="57" name="図形グループ 56"/>
          <p:cNvGrpSpPr/>
          <p:nvPr/>
        </p:nvGrpSpPr>
        <p:grpSpPr>
          <a:xfrm>
            <a:off x="6436571" y="4470536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70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12" name="フローチャート: 処理 11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3" name="フローチャート: 処理 11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4" name="フローチャート: 処理 11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5" name="フローチャート: 処理 11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6" name="フローチャート: 処理 11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7" name="フローチャート: 処理 11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8" name="フローチャート: 処理 11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9" name="フローチャート: 処理 11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04" name="フローチャート: 処理 10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5" name="フローチャート: 処理 10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フローチャート: 処理 10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フローチャート: 処理 10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8" name="フローチャート: 処理 10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9" name="フローチャート: 処理 10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0" name="フローチャート: 処理 10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フローチャート: 処理 11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7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96" name="フローチャート: 処理 9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フローチャート: 処理 9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8" name="フローチャート: 処理 9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フローチャート: 処理 9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0" name="フローチャート: 処理 9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フローチャート: 処理 10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フローチャート: 処理 10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フローチャート: 処理 10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8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88" name="フローチャート: 処理 8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フローチャート: 処理 8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0" name="フローチャート: 処理 8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フローチャート: 処理 9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フローチャート: 処理 9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3" name="フローチャート: 処理 9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4" name="フローチャート: 処理 9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フローチャート: 処理 9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9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80" name="フローチャート: 処理 7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フローチャート: 処理 8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フローチャート: 処理 8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3" name="フローチャート: 処理 8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4" name="フローチャート: 処理 8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5" name="フローチャート: 処理 8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フローチャート: 処理 8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フローチャート: 処理 8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56" name="テキスト ボックス 55"/>
          <p:cNvSpPr txBox="1"/>
          <p:nvPr/>
        </p:nvSpPr>
        <p:spPr>
          <a:xfrm>
            <a:off x="6520307" y="5875563"/>
            <a:ext cx="1011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i+1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grpSp>
        <p:nvGrpSpPr>
          <p:cNvPr id="123" name="図形グループ 122"/>
          <p:cNvGrpSpPr/>
          <p:nvPr/>
        </p:nvGrpSpPr>
        <p:grpSpPr>
          <a:xfrm>
            <a:off x="1368658" y="4468277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125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62" name="フローチャート: 処理 16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3" name="フローチャート: 処理 16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4" name="フローチャート: 処理 16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5" name="フローチャート: 処理 16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6" name="フローチャート: 処理 16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7" name="フローチャート: 処理 16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8" name="フローチャート: 処理 16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9" name="フローチャート: 処理 16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54" name="フローチャート: 処理 15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5" name="フローチャート: 処理 15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6" name="フローチャート: 処理 15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7" name="フローチャート: 処理 15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8" name="フローチャート: 処理 15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9" name="フローチャート: 処理 15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0" name="フローチャート: 処理 15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1" name="フローチャート: 処理 16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7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46" name="フローチャート: 処理 14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7" name="フローチャート: 処理 14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8" name="フローチャート: 処理 14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9" name="フローチャート: 処理 14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0" name="フローチャート: 処理 14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1" name="フローチャート: 処理 15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2" name="フローチャート: 処理 15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3" name="フローチャート: 処理 15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8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38" name="フローチャート: 処理 13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9" name="フローチャート: 処理 13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0" name="フローチャート: 処理 13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1" name="フローチャート: 処理 14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2" name="フローチャート: 処理 14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3" name="フローチャート: 処理 14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4" name="フローチャート: 処理 14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5" name="フローチャート: 処理 14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9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30" name="フローチャート: 処理 12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1" name="フローチャート: 処理 13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2" name="フローチャート: 処理 13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3" name="フローチャート: 処理 13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4" name="フローチャート: 処理 13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5" name="フローチャート: 処理 13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6" name="フローチャート: 処理 13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7" name="フローチャート: 処理 13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22" name="テキスト ボックス 121"/>
          <p:cNvSpPr txBox="1"/>
          <p:nvPr/>
        </p:nvSpPr>
        <p:spPr>
          <a:xfrm>
            <a:off x="1478141" y="5857881"/>
            <a:ext cx="96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i-1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57201" y="3791064"/>
            <a:ext cx="2531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図：</a:t>
            </a:r>
            <a:r>
              <a:rPr lang="ja-JP" altLang="en-US" sz="1400" u="sng" dirty="0" smtClean="0"/>
              <a:t>ステンシル計算の分散実装</a:t>
            </a:r>
            <a:endParaRPr kumimoji="1" lang="ja-JP" altLang="en-US" sz="1400" u="sng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4116831" y="5873029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</a:t>
            </a:r>
            <a:r>
              <a:rPr kumimoji="1" lang="en-US" altLang="ja-JP" sz="1600" dirty="0" err="1" smtClean="0">
                <a:solidFill>
                  <a:srgbClr val="646B86"/>
                </a:solidFill>
              </a:rPr>
              <a:t>i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grpSp>
        <p:nvGrpSpPr>
          <p:cNvPr id="174" name="図形グループ 173"/>
          <p:cNvGrpSpPr/>
          <p:nvPr/>
        </p:nvGrpSpPr>
        <p:grpSpPr>
          <a:xfrm>
            <a:off x="3916126" y="4475498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176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13" name="フローチャート: 処理 212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4" name="フローチャート: 処理 213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5" name="フローチャート: 処理 21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6" name="フローチャート: 処理 21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7" name="フローチャート: 処理 216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8" name="フローチャート: 処理 217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9" name="フローチャート: 処理 218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0" name="フローチャート: 処理 219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7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05" name="フローチャート: 処理 20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6" name="フローチャート: 処理 20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7" name="フローチャート: 処理 20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8" name="フローチャート: 処理 20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9" name="フローチャート: 処理 20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0" name="フローチャート: 処理 20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1" name="フローチャート: 処理 21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2" name="フローチャート: 処理 21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8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97" name="フローチャート: 処理 19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8" name="フローチャート: 処理 19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9" name="フローチャート: 処理 19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0" name="フローチャート: 処理 19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1" name="フローチャート: 処理 20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2" name="フローチャート: 処理 20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3" name="フローチャート: 処理 20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4" name="フローチャート: 処理 20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9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89" name="フローチャート: 処理 188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0" name="フローチャート: 処理 189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1" name="フローチャート: 処理 190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2" name="フローチャート: 処理 191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3" name="フローチャート: 処理 192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4" name="フローチャート: 処理 193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5" name="フローチャート: 処理 194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6" name="フローチャート: 処理 195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80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81" name="フローチャート: 処理 180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2" name="フローチャート: 処理 181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3" name="フローチャート: 処理 182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4" name="フローチャート: 処理 183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5" name="フローチャート: 処理 184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6" name="フローチャート: 処理 185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7" name="フローチャート: 処理 186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8" name="フローチャート: 処理 187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221" name="正方形/長方形 220"/>
          <p:cNvSpPr/>
          <p:nvPr/>
        </p:nvSpPr>
        <p:spPr>
          <a:xfrm>
            <a:off x="68651" y="6334780"/>
            <a:ext cx="5115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[1] </a:t>
            </a:r>
            <a:r>
              <a:rPr lang="en-US" altLang="ja-JP" sz="1400" dirty="0"/>
              <a:t>Optimized stencil computation using in-place </a:t>
            </a:r>
            <a:r>
              <a:rPr lang="en-US" altLang="ja-JP" sz="1400" dirty="0" smtClean="0"/>
              <a:t>calculation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on modern </a:t>
            </a:r>
            <a:r>
              <a:rPr lang="en-US" altLang="ja-JP" sz="1400" dirty="0"/>
              <a:t>multicore systems</a:t>
            </a:r>
            <a:r>
              <a:rPr lang="ja-JP" altLang="ja-JP" sz="1400" dirty="0" smtClean="0">
                <a:effectLst/>
              </a:rPr>
              <a:t> 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[W. </a:t>
            </a:r>
            <a:r>
              <a:rPr lang="en-US" altLang="ja-JP" sz="1400" dirty="0" err="1"/>
              <a:t>Augustin</a:t>
            </a:r>
            <a:r>
              <a:rPr lang="en-US" altLang="ja-JP" sz="1400" dirty="0"/>
              <a:t> et al. 2009]</a:t>
            </a:r>
            <a:endParaRPr lang="ja-JP" altLang="en-US" sz="1400" dirty="0"/>
          </a:p>
        </p:txBody>
      </p:sp>
      <p:sp>
        <p:nvSpPr>
          <p:cNvPr id="222" name="フリーフォーム 221"/>
          <p:cNvSpPr/>
          <p:nvPr/>
        </p:nvSpPr>
        <p:spPr>
          <a:xfrm>
            <a:off x="3967231" y="4587771"/>
            <a:ext cx="481066" cy="310710"/>
          </a:xfrm>
          <a:custGeom>
            <a:avLst/>
            <a:gdLst>
              <a:gd name="connsiteX0" fmla="*/ 0 w 540465"/>
              <a:gd name="connsiteY0" fmla="*/ 0 h 445829"/>
              <a:gd name="connsiteX1" fmla="*/ 540465 w 540465"/>
              <a:gd name="connsiteY1" fmla="*/ 0 h 445829"/>
              <a:gd name="connsiteX2" fmla="*/ 40535 w 540465"/>
              <a:gd name="connsiteY2" fmla="*/ 445829 h 445829"/>
              <a:gd name="connsiteX3" fmla="*/ 540465 w 540465"/>
              <a:gd name="connsiteY3" fmla="*/ 445829 h 4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65" h="445829">
                <a:moveTo>
                  <a:pt x="0" y="0"/>
                </a:moveTo>
                <a:lnTo>
                  <a:pt x="540465" y="0"/>
                </a:lnTo>
                <a:lnTo>
                  <a:pt x="40535" y="445829"/>
                </a:lnTo>
                <a:lnTo>
                  <a:pt x="540465" y="445829"/>
                </a:lnTo>
              </a:path>
            </a:pathLst>
          </a:custGeom>
          <a:ln w="76200" cmpd="sng"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/>
          <p:cNvSpPr/>
          <p:nvPr/>
        </p:nvSpPr>
        <p:spPr>
          <a:xfrm>
            <a:off x="4535907" y="4587771"/>
            <a:ext cx="481066" cy="310710"/>
          </a:xfrm>
          <a:custGeom>
            <a:avLst/>
            <a:gdLst>
              <a:gd name="connsiteX0" fmla="*/ 0 w 540465"/>
              <a:gd name="connsiteY0" fmla="*/ 0 h 445829"/>
              <a:gd name="connsiteX1" fmla="*/ 540465 w 540465"/>
              <a:gd name="connsiteY1" fmla="*/ 0 h 445829"/>
              <a:gd name="connsiteX2" fmla="*/ 40535 w 540465"/>
              <a:gd name="connsiteY2" fmla="*/ 445829 h 445829"/>
              <a:gd name="connsiteX3" fmla="*/ 540465 w 540465"/>
              <a:gd name="connsiteY3" fmla="*/ 445829 h 4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65" h="445829">
                <a:moveTo>
                  <a:pt x="0" y="0"/>
                </a:moveTo>
                <a:lnTo>
                  <a:pt x="540465" y="0"/>
                </a:lnTo>
                <a:lnTo>
                  <a:pt x="40535" y="445829"/>
                </a:lnTo>
                <a:lnTo>
                  <a:pt x="540465" y="445829"/>
                </a:lnTo>
              </a:path>
            </a:pathLst>
          </a:custGeom>
          <a:ln w="76200" cmpd="sng"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/>
          <p:cNvSpPr/>
          <p:nvPr/>
        </p:nvSpPr>
        <p:spPr>
          <a:xfrm>
            <a:off x="3956688" y="5072045"/>
            <a:ext cx="481066" cy="310710"/>
          </a:xfrm>
          <a:custGeom>
            <a:avLst/>
            <a:gdLst>
              <a:gd name="connsiteX0" fmla="*/ 0 w 540465"/>
              <a:gd name="connsiteY0" fmla="*/ 0 h 445829"/>
              <a:gd name="connsiteX1" fmla="*/ 540465 w 540465"/>
              <a:gd name="connsiteY1" fmla="*/ 0 h 445829"/>
              <a:gd name="connsiteX2" fmla="*/ 40535 w 540465"/>
              <a:gd name="connsiteY2" fmla="*/ 445829 h 445829"/>
              <a:gd name="connsiteX3" fmla="*/ 540465 w 540465"/>
              <a:gd name="connsiteY3" fmla="*/ 445829 h 44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65" h="445829">
                <a:moveTo>
                  <a:pt x="0" y="0"/>
                </a:moveTo>
                <a:lnTo>
                  <a:pt x="540465" y="0"/>
                </a:lnTo>
                <a:lnTo>
                  <a:pt x="40535" y="445829"/>
                </a:lnTo>
                <a:lnTo>
                  <a:pt x="540465" y="445829"/>
                </a:lnTo>
              </a:path>
            </a:pathLst>
          </a:custGeom>
          <a:ln w="76200" cmpd="sng"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テキスト ボックス 224"/>
          <p:cNvSpPr txBox="1"/>
          <p:nvPr/>
        </p:nvSpPr>
        <p:spPr>
          <a:xfrm rot="2854047">
            <a:off x="4404768" y="5235321"/>
            <a:ext cx="77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1"/>
                </a:solidFill>
              </a:rPr>
              <a:t>・・・</a:t>
            </a:r>
            <a:endParaRPr kumimoji="1" lang="ja-JP" altLang="en-US" sz="2800" dirty="0">
              <a:solidFill>
                <a:schemeClr val="accent1"/>
              </a:solidFill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5194626" y="6336177"/>
            <a:ext cx="349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時間方向のブロッキングも可能</a:t>
            </a:r>
            <a:endParaRPr kumimoji="1" lang="ja-JP" altLang="en-US" dirty="0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4402189" y="3329399"/>
            <a:ext cx="458062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latin typeface="Consolas"/>
                <a:cs typeface="Consolas"/>
              </a:rPr>
              <a:t> x, 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latin typeface="Consolas"/>
                <a:cs typeface="Consolas"/>
              </a:rPr>
              <a:t> t)</a:t>
            </a:r>
            <a:endParaRPr lang="ja-JP" altLang="ja-JP" dirty="0">
              <a:latin typeface="Consolas"/>
              <a:cs typeface="Consolas"/>
            </a:endParaRP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en-US" altLang="ja-JP" dirty="0">
                <a:solidFill>
                  <a:srgbClr val="FF0000"/>
                </a:solidFill>
                <a:latin typeface="Consolas"/>
                <a:cs typeface="Consolas"/>
              </a:rPr>
              <a:t>[x, x+2], t&gt; precedes &lt;x, t+1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&gt; 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{</a:t>
            </a:r>
            <a:r>
              <a:rPr lang="en-US" altLang="ja-JP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/* </a:t>
            </a:r>
            <a:r>
              <a:rPr lang="ja-JP" altLang="en-US" dirty="0" smtClean="0">
                <a:solidFill>
                  <a:srgbClr val="008000"/>
                </a:solidFill>
                <a:latin typeface="Consolas"/>
                <a:cs typeface="Consolas"/>
              </a:rPr>
              <a:t>メインの計算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 */</a:t>
            </a:r>
            <a:r>
              <a:rPr lang="en-US" altLang="ja-JP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}</a:t>
            </a:r>
            <a:endParaRPr kumimoji="1" lang="ja-JP" altLang="en-US" dirty="0">
              <a:latin typeface="Consolas"/>
              <a:cs typeface="Consolas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2777897" y="474121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 smtClean="0">
                <a:solidFill>
                  <a:srgbClr val="D16349"/>
                </a:solidFill>
              </a:rPr>
              <a:t>単方向</a:t>
            </a:r>
            <a:endParaRPr kumimoji="1" lang="ja-JP" altLang="en-US" b="1" i="1" dirty="0">
              <a:solidFill>
                <a:srgbClr val="D16349"/>
              </a:solidFill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5326587" y="474121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 smtClean="0">
                <a:solidFill>
                  <a:srgbClr val="D16349"/>
                </a:solidFill>
              </a:rPr>
              <a:t>単方向</a:t>
            </a:r>
            <a:endParaRPr kumimoji="1" lang="ja-JP" altLang="en-US" b="1" i="1" dirty="0">
              <a:solidFill>
                <a:srgbClr val="D16349"/>
              </a:solidFill>
            </a:endParaRPr>
          </a:p>
        </p:txBody>
      </p:sp>
      <p:sp>
        <p:nvSpPr>
          <p:cNvPr id="173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相対的な位置関係</a:t>
            </a:r>
            <a:r>
              <a:rPr lang="ja-JP" altLang="en-US" dirty="0" smtClean="0"/>
              <a:t>を持つ</a:t>
            </a:r>
            <a:r>
              <a:rPr kumimoji="1" lang="ja-JP" altLang="en-US" dirty="0" smtClean="0"/>
              <a:t>部分メソッド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90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拡散方程式のプログラム例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3322" y="2050940"/>
            <a:ext cx="7707488" cy="1020025"/>
          </a:xfrm>
          <a:prstGeom prst="rect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tIns="93600" bIns="93600" rtlCol="0">
            <a:spAutoFit/>
          </a:bodyPr>
          <a:lstStyle/>
          <a:p>
            <a:r>
              <a:rPr lang="en-US" altLang="ja-JP" dirty="0">
                <a:latin typeface="Consolas"/>
                <a:cs typeface="Consolas"/>
              </a:rPr>
              <a:t>Grid&lt;Cell&gt; </a:t>
            </a:r>
            <a:r>
              <a:rPr lang="en-US" altLang="ja-JP" dirty="0" err="1">
                <a:latin typeface="Consolas"/>
                <a:cs typeface="Consolas"/>
              </a:rPr>
              <a:t>localGrid</a:t>
            </a:r>
            <a:r>
              <a:rPr lang="en-US" altLang="ja-JP" dirty="0">
                <a:latin typeface="Consolas"/>
                <a:cs typeface="Consolas"/>
              </a:rPr>
              <a:t> = 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new</a:t>
            </a:r>
            <a:r>
              <a:rPr lang="en-US" altLang="ja-JP" dirty="0">
                <a:latin typeface="Consolas"/>
                <a:cs typeface="Consolas"/>
              </a:rPr>
              <a:t> Grid&lt;Cell&gt;(...);</a:t>
            </a:r>
          </a:p>
          <a:p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>
                <a:latin typeface="Consolas"/>
                <a:cs typeface="Consolas"/>
              </a:rPr>
              <a:t> max = </a:t>
            </a:r>
            <a:r>
              <a:rPr lang="en-US" altLang="ja-JP" dirty="0" err="1" smtClean="0">
                <a:latin typeface="Consolas"/>
                <a:cs typeface="Consolas"/>
              </a:rPr>
              <a:t>localGrid.map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latin typeface="Consolas"/>
                <a:cs typeface="Consolas"/>
              </a:rPr>
              <a:t>Cell#calc</a:t>
            </a:r>
            <a:r>
              <a:rPr lang="en-US" altLang="ja-JP" dirty="0" smtClean="0">
                <a:latin typeface="Consolas"/>
                <a:cs typeface="Consolas"/>
              </a:rPr>
              <a:t>)</a:t>
            </a:r>
            <a:endParaRPr lang="en-US" altLang="ja-JP" dirty="0">
              <a:latin typeface="Consolas"/>
              <a:cs typeface="Consolas"/>
            </a:endParaRPr>
          </a:p>
          <a:p>
            <a:r>
              <a:rPr lang="en-US" altLang="ja-JP" dirty="0">
                <a:latin typeface="Consolas"/>
                <a:cs typeface="Consolas"/>
              </a:rPr>
              <a:t>						</a:t>
            </a:r>
            <a:r>
              <a:rPr lang="en-US" altLang="ja-JP" dirty="0" smtClean="0">
                <a:latin typeface="Consolas"/>
                <a:cs typeface="Consolas"/>
              </a:rPr>
              <a:t>.</a:t>
            </a:r>
            <a:r>
              <a:rPr lang="en-US" altLang="ja-JP" dirty="0">
                <a:latin typeface="Consolas"/>
                <a:cs typeface="Consolas"/>
              </a:rPr>
              <a:t>max()</a:t>
            </a:r>
            <a:r>
              <a:rPr lang="en-US" altLang="ja-JP" dirty="0" smtClean="0">
                <a:latin typeface="Consolas"/>
                <a:cs typeface="Consolas"/>
              </a:rPr>
              <a:t>;</a:t>
            </a:r>
            <a:endParaRPr lang="ja-JP" altLang="en-US" dirty="0">
              <a:latin typeface="Consolas"/>
              <a:cs typeface="Consola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762" y="1517928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2"/>
                </a:solidFill>
              </a:rPr>
              <a:t>Caller</a:t>
            </a:r>
            <a:endParaRPr kumimoji="1" lang="ja-JP" altLang="en-US" sz="2800" b="1" dirty="0">
              <a:solidFill>
                <a:schemeClr val="tx2"/>
              </a:solidFill>
            </a:endParaRPr>
          </a:p>
        </p:txBody>
      </p:sp>
      <p:grpSp>
        <p:nvGrpSpPr>
          <p:cNvPr id="8" name="図形グループ 7"/>
          <p:cNvGrpSpPr/>
          <p:nvPr/>
        </p:nvGrpSpPr>
        <p:grpSpPr>
          <a:xfrm>
            <a:off x="457200" y="4054613"/>
            <a:ext cx="8369031" cy="2128021"/>
            <a:chOff x="539047" y="1112283"/>
            <a:chExt cx="8369031" cy="2128021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539047" y="1112283"/>
              <a:ext cx="8296036" cy="2128021"/>
            </a:xfrm>
            <a:prstGeom prst="rect">
              <a:avLst/>
            </a:prstGeom>
            <a:noFill/>
            <a:ln w="3810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txBody>
            <a:bodyPr wrap="square" tIns="93600" bIns="93600" rtlCol="0">
              <a:spAutoFit/>
            </a:bodyPr>
            <a:lstStyle/>
            <a:p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calc</a:t>
              </a:r>
              <a:r>
                <a:rPr lang="en-US" altLang="ja-JP" dirty="0" smtClean="0">
                  <a:latin typeface="Consolas"/>
                  <a:cs typeface="Consolas"/>
                </a:rPr>
                <a:t>(</a:t>
              </a:r>
              <a:r>
                <a:rPr lang="en-US" altLang="ja-JP" dirty="0" err="1" smtClean="0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i</a:t>
              </a:r>
              <a:r>
                <a:rPr lang="en-US" altLang="ja-JP" dirty="0" smtClean="0">
                  <a:latin typeface="Consolas"/>
                  <a:cs typeface="Consolas"/>
                </a:rPr>
                <a:t>, </a:t>
              </a:r>
              <a:r>
                <a:rPr lang="en-US" altLang="ja-JP" dirty="0" err="1" smtClean="0">
                  <a:solidFill>
                    <a:srgbClr val="660066"/>
                  </a:solidFill>
                  <a:latin typeface="Consolas"/>
                  <a:cs typeface="Consolas"/>
                </a:rPr>
                <a:t>int</a:t>
              </a:r>
              <a:r>
                <a:rPr lang="en-US" altLang="ja-JP" dirty="0" smtClean="0">
                  <a:latin typeface="Consolas"/>
                  <a:cs typeface="Consolas"/>
                </a:rPr>
                <a:t> j) </a:t>
              </a:r>
              <a:r>
                <a:rPr lang="en-US" altLang="ja-JP" dirty="0" smtClean="0">
                  <a:solidFill>
                    <a:srgbClr val="FF0000"/>
                  </a:solidFill>
                  <a:latin typeface="Consolas"/>
                  <a:cs typeface="Consolas"/>
                </a:rPr>
                <a:t>&lt;*, *&gt;</a:t>
              </a:r>
              <a:r>
                <a:rPr lang="en-US" altLang="ja-JP" dirty="0" smtClean="0">
                  <a:latin typeface="Consolas"/>
                  <a:cs typeface="Consolas"/>
                </a:rPr>
                <a:t> {</a:t>
              </a:r>
            </a:p>
            <a:p>
              <a:r>
                <a:rPr lang="en-US" altLang="ja-JP" dirty="0">
                  <a:latin typeface="Consolas"/>
                  <a:cs typeface="Consolas"/>
                </a:rPr>
                <a:t>	</a:t>
              </a:r>
              <a:r>
                <a:rPr lang="en-US" altLang="ja-JP" dirty="0" smtClean="0">
                  <a:latin typeface="Consolas"/>
                  <a:cs typeface="Consolas"/>
                </a:rPr>
                <a:t>……</a:t>
              </a:r>
            </a:p>
            <a:p>
              <a:r>
                <a:rPr lang="en-US" altLang="ja-JP" dirty="0" smtClean="0">
                  <a:latin typeface="Consolas"/>
                  <a:cs typeface="Consolas"/>
                </a:rPr>
                <a:t>	</a:t>
              </a:r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curr</a:t>
              </a:r>
              <a:r>
                <a:rPr lang="en-US" altLang="ja-JP" dirty="0" smtClean="0">
                  <a:latin typeface="Consolas"/>
                  <a:cs typeface="Consolas"/>
                </a:rPr>
                <a:t> = cell[</a:t>
              </a:r>
              <a:r>
                <a:rPr lang="en-US" altLang="ja-JP" dirty="0" err="1" smtClean="0">
                  <a:latin typeface="Consolas"/>
                  <a:cs typeface="Consolas"/>
                </a:rPr>
                <a:t>i</a:t>
              </a:r>
              <a:r>
                <a:rPr lang="en-US" altLang="ja-JP" dirty="0" smtClean="0">
                  <a:latin typeface="Consolas"/>
                  <a:cs typeface="Consolas"/>
                </a:rPr>
                <a:t>][j];</a:t>
              </a:r>
            </a:p>
            <a:p>
              <a:r>
                <a:rPr lang="en-US" altLang="ja-JP" dirty="0">
                  <a:latin typeface="Consolas"/>
                  <a:cs typeface="Consolas"/>
                </a:rPr>
                <a:t>	</a:t>
              </a:r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double</a:t>
              </a:r>
              <a:r>
                <a:rPr lang="en-US" altLang="ja-JP" dirty="0" smtClean="0">
                  <a:latin typeface="Consolas"/>
                  <a:cs typeface="Consolas"/>
                </a:rPr>
                <a:t> next = (cell[i+1][j] + …… + cell[</a:t>
              </a:r>
              <a:r>
                <a:rPr lang="en-US" altLang="ja-JP" dirty="0" err="1" smtClean="0">
                  <a:latin typeface="Consolas"/>
                  <a:cs typeface="Consolas"/>
                </a:rPr>
                <a:t>i</a:t>
              </a:r>
              <a:r>
                <a:rPr lang="en-US" altLang="ja-JP" dirty="0" smtClean="0">
                  <a:latin typeface="Consolas"/>
                  <a:cs typeface="Consolas"/>
                </a:rPr>
                <a:t>][j-1])/4;</a:t>
              </a:r>
            </a:p>
            <a:p>
              <a:r>
                <a:rPr lang="en-US" altLang="ja-JP" dirty="0">
                  <a:latin typeface="Consolas"/>
                  <a:cs typeface="Consolas"/>
                </a:rPr>
                <a:t>	</a:t>
              </a:r>
              <a:r>
                <a:rPr lang="en-US" altLang="ja-JP" dirty="0" smtClean="0">
                  <a:latin typeface="Consolas"/>
                  <a:cs typeface="Consolas"/>
                </a:rPr>
                <a:t>cell[</a:t>
              </a:r>
              <a:r>
                <a:rPr lang="en-US" altLang="ja-JP" dirty="0" err="1" smtClean="0">
                  <a:latin typeface="Consolas"/>
                  <a:cs typeface="Consolas"/>
                </a:rPr>
                <a:t>i</a:t>
              </a:r>
              <a:r>
                <a:rPr lang="en-US" altLang="ja-JP" dirty="0" smtClean="0">
                  <a:latin typeface="Consolas"/>
                  <a:cs typeface="Consolas"/>
                </a:rPr>
                <a:t>][j] = next;</a:t>
              </a:r>
            </a:p>
            <a:p>
              <a:r>
                <a:rPr lang="en-US" altLang="ja-JP" dirty="0">
                  <a:latin typeface="Consolas"/>
                  <a:cs typeface="Consolas"/>
                </a:rPr>
                <a:t>	</a:t>
              </a:r>
              <a:r>
                <a:rPr lang="en-US" altLang="ja-JP" dirty="0" smtClean="0">
                  <a:solidFill>
                    <a:srgbClr val="660066"/>
                  </a:solidFill>
                  <a:latin typeface="Consolas"/>
                  <a:cs typeface="Consolas"/>
                </a:rPr>
                <a:t>return</a:t>
              </a:r>
              <a:r>
                <a:rPr lang="en-US" altLang="ja-JP" dirty="0" smtClean="0">
                  <a:latin typeface="Consolas"/>
                  <a:cs typeface="Consolas"/>
                </a:rPr>
                <a:t> </a:t>
              </a:r>
              <a:r>
                <a:rPr lang="en-US" altLang="ja-JP" dirty="0" err="1" smtClean="0">
                  <a:latin typeface="Consolas"/>
                  <a:cs typeface="Consolas"/>
                </a:rPr>
                <a:t>Math.abs</a:t>
              </a:r>
              <a:r>
                <a:rPr lang="en-US" altLang="ja-JP" dirty="0" smtClean="0">
                  <a:latin typeface="Consolas"/>
                  <a:cs typeface="Consolas"/>
                </a:rPr>
                <a:t>(</a:t>
              </a:r>
              <a:r>
                <a:rPr lang="en-US" altLang="ja-JP" dirty="0" err="1" smtClean="0">
                  <a:latin typeface="Consolas"/>
                  <a:cs typeface="Consolas"/>
                </a:rPr>
                <a:t>curr</a:t>
              </a:r>
              <a:r>
                <a:rPr lang="en-US" altLang="ja-JP" dirty="0" smtClean="0">
                  <a:latin typeface="Consolas"/>
                  <a:cs typeface="Consolas"/>
                </a:rPr>
                <a:t>-next);</a:t>
              </a:r>
            </a:p>
            <a:p>
              <a:r>
                <a:rPr lang="en-US" altLang="ja-JP" dirty="0" smtClean="0">
                  <a:latin typeface="Consolas"/>
                  <a:cs typeface="Consolas"/>
                </a:rPr>
                <a:t>}</a:t>
              </a:r>
              <a:endParaRPr kumimoji="1" lang="ja-JP" altLang="en-US" dirty="0">
                <a:latin typeface="Consolas"/>
                <a:cs typeface="Consolas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303806" y="2584973"/>
              <a:ext cx="360427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 smtClean="0">
                  <a:solidFill>
                    <a:schemeClr val="tx2">
                      <a:lumMod val="75000"/>
                    </a:schemeClr>
                  </a:solidFill>
                  <a:cs typeface="Consolas"/>
                </a:rPr>
                <a:t>中心領域</a:t>
              </a:r>
              <a:r>
                <a:rPr kumimoji="1" lang="en-US" altLang="ja-JP" sz="3200" b="1" dirty="0" smtClean="0">
                  <a:solidFill>
                    <a:schemeClr val="tx2">
                      <a:lumMod val="75000"/>
                    </a:schemeClr>
                  </a:solidFill>
                  <a:cs typeface="Consolas"/>
                </a:rPr>
                <a:t> (Default)</a:t>
              </a:r>
              <a:endParaRPr kumimoji="1" lang="ja-JP" altLang="en-US" sz="3200" b="1" dirty="0">
                <a:solidFill>
                  <a:schemeClr val="tx2">
                    <a:lumMod val="75000"/>
                  </a:schemeClr>
                </a:solidFill>
                <a:cs typeface="Consolas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349104" y="3524394"/>
            <a:ext cx="513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rgbClr val="646B86"/>
                </a:solidFill>
              </a:rPr>
              <a:t>Overridden </a:t>
            </a:r>
            <a:r>
              <a:rPr lang="en-US" altLang="ja-JP" sz="2800" b="1" dirty="0">
                <a:solidFill>
                  <a:srgbClr val="646B86"/>
                </a:solidFill>
              </a:rPr>
              <a:t>calculate method</a:t>
            </a:r>
            <a:endParaRPr kumimoji="1" lang="ja-JP" altLang="en-US" sz="2800" b="1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8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539047" y="1076030"/>
            <a:ext cx="8296037" cy="3236017"/>
          </a:xfrm>
          <a:prstGeom prst="rect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tIns="93600" bIns="93600" rtlCol="0">
            <a:spAutoFit/>
          </a:bodyPr>
          <a:lstStyle/>
          <a:p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i</a:t>
            </a:r>
            <a:r>
              <a:rPr lang="en-US" altLang="ja-JP" dirty="0" smtClean="0">
                <a:latin typeface="Consolas"/>
                <a:cs typeface="Consolas"/>
              </a:rPr>
              <a:t>, </a:t>
            </a:r>
            <a:r>
              <a:rPr lang="en-US" altLang="ja-JP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j) 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&lt;MAX_X-1,?&gt; precedes &lt;MAX_X-1, *&gt;</a:t>
            </a:r>
            <a:r>
              <a:rPr lang="en-US" altLang="ja-JP" dirty="0" smtClean="0">
                <a:latin typeface="Consolas"/>
                <a:cs typeface="Consolas"/>
              </a:rPr>
              <a:t> {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……</a:t>
            </a:r>
            <a:endParaRPr lang="ja-JP" altLang="en-US" dirty="0" smtClean="0">
              <a:latin typeface="Consolas"/>
              <a:cs typeface="Consolas"/>
            </a:endParaRP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Request[] </a:t>
            </a:r>
            <a:r>
              <a:rPr lang="en-US" altLang="ja-JP" dirty="0" err="1" smtClean="0">
                <a:latin typeface="Consolas"/>
                <a:cs typeface="Consolas"/>
              </a:rPr>
              <a:t>reqs</a:t>
            </a:r>
            <a:r>
              <a:rPr lang="en-US" altLang="ja-JP" dirty="0" smtClean="0">
                <a:latin typeface="Consolas"/>
                <a:cs typeface="Consolas"/>
              </a:rPr>
              <a:t>;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if(</a:t>
            </a:r>
            <a:r>
              <a:rPr lang="en-US" altLang="ja-JP" dirty="0" err="1" smtClean="0">
                <a:latin typeface="Consolas"/>
                <a:cs typeface="Consolas"/>
              </a:rPr>
              <a:t>eastID</a:t>
            </a:r>
            <a:r>
              <a:rPr lang="en-US" altLang="ja-JP" dirty="0" smtClean="0">
                <a:latin typeface="Consolas"/>
                <a:cs typeface="Consolas"/>
              </a:rPr>
              <a:t> &gt;= 0){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reqs</a:t>
            </a:r>
            <a:r>
              <a:rPr lang="en-US" altLang="ja-JP" dirty="0" smtClean="0">
                <a:latin typeface="Consolas"/>
                <a:cs typeface="Consolas"/>
              </a:rPr>
              <a:t> = exchange(…);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// Exchange data by communication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	</a:t>
            </a:r>
            <a:r>
              <a:rPr lang="en-US" altLang="ja-JP" dirty="0" err="1" smtClean="0">
                <a:latin typeface="Consolas"/>
                <a:cs typeface="Consolas"/>
              </a:rPr>
              <a:t>Request.Waitall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latin typeface="Consolas"/>
                <a:cs typeface="Consolas"/>
              </a:rPr>
              <a:t>reqs</a:t>
            </a:r>
            <a:r>
              <a:rPr lang="en-US" altLang="ja-JP" dirty="0" smtClean="0">
                <a:latin typeface="Consolas"/>
                <a:cs typeface="Consolas"/>
              </a:rPr>
              <a:t>);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altLang="ja-JP" dirty="0">
                <a:solidFill>
                  <a:srgbClr val="008000"/>
                </a:solidFill>
                <a:latin typeface="Consolas"/>
                <a:cs typeface="Consolas"/>
              </a:rPr>
              <a:t>/  Synchronous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processing</a:t>
            </a:r>
            <a:endParaRPr lang="ja-JP" altLang="en-US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ja-JP" altLang="en-US" dirty="0" smtClean="0">
                <a:latin typeface="Consolas"/>
                <a:cs typeface="Consolas"/>
              </a:rPr>
              <a:t>	</a:t>
            </a:r>
            <a:r>
              <a:rPr lang="en-US" altLang="ja-JP" dirty="0" smtClean="0">
                <a:latin typeface="Consolas"/>
                <a:cs typeface="Consolas"/>
              </a:rPr>
              <a:t>	unpack(…);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// Arrange received data</a:t>
            </a:r>
            <a:endParaRPr lang="en-US" altLang="ja-JP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	}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return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  <a:latin typeface="Consolas"/>
                <a:cs typeface="Consolas"/>
              </a:rPr>
              <a:t>default.calc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solidFill>
                  <a:srgbClr val="FF0000"/>
                </a:solidFill>
                <a:latin typeface="Consolas"/>
                <a:cs typeface="Consolas"/>
              </a:rPr>
              <a:t>i,j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);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// invoke the default method</a:t>
            </a:r>
            <a:endParaRPr lang="en-US" altLang="ja-JP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}</a:t>
            </a:r>
          </a:p>
          <a:p>
            <a:endParaRPr lang="en-US" altLang="ja-JP" dirty="0" smtClean="0">
              <a:latin typeface="Consolas"/>
              <a:cs typeface="Consola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5593" y="525789"/>
            <a:ext cx="513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rgbClr val="646B86"/>
                </a:solidFill>
              </a:rPr>
              <a:t>Overridden </a:t>
            </a:r>
            <a:r>
              <a:rPr lang="en-US" altLang="ja-JP" sz="2800" b="1" dirty="0">
                <a:solidFill>
                  <a:srgbClr val="646B86"/>
                </a:solidFill>
              </a:rPr>
              <a:t>calculate method</a:t>
            </a:r>
            <a:endParaRPr kumimoji="1" lang="ja-JP" altLang="en-US" sz="2800" b="1" dirty="0">
              <a:solidFill>
                <a:srgbClr val="646B86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29245" y="3680019"/>
            <a:ext cx="45504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3200" b="1" dirty="0" smtClean="0">
                <a:solidFill>
                  <a:schemeClr val="tx2">
                    <a:lumMod val="75000"/>
                  </a:schemeClr>
                </a:solidFill>
                <a:cs typeface="Consolas"/>
              </a:rPr>
              <a:t>袖領域</a:t>
            </a:r>
            <a:r>
              <a:rPr kumimoji="1" lang="en-US" altLang="ja-JP" sz="3200" b="1" dirty="0" smtClean="0">
                <a:solidFill>
                  <a:schemeClr val="tx2">
                    <a:lumMod val="75000"/>
                  </a:schemeClr>
                </a:solidFill>
                <a:cs typeface="Consolas"/>
              </a:rPr>
              <a:t> (The first entry)</a:t>
            </a:r>
            <a:endParaRPr kumimoji="1" lang="ja-JP" altLang="en-US" sz="3200" b="1" dirty="0">
              <a:solidFill>
                <a:schemeClr val="tx2">
                  <a:lumMod val="75000"/>
                </a:schemeClr>
              </a:solidFill>
              <a:cs typeface="Consola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2815" y="4815229"/>
            <a:ext cx="8296037" cy="1297024"/>
          </a:xfrm>
          <a:prstGeom prst="rect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tIns="93600" bIns="93600" rtlCol="0">
            <a:spAutoFit/>
          </a:bodyPr>
          <a:lstStyle/>
          <a:p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i</a:t>
            </a:r>
            <a:r>
              <a:rPr lang="en-US" altLang="ja-JP" dirty="0" smtClean="0">
                <a:latin typeface="Consolas"/>
                <a:cs typeface="Consolas"/>
              </a:rPr>
              <a:t>, </a:t>
            </a:r>
            <a:r>
              <a:rPr lang="en-US" altLang="ja-JP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j) 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&lt;MAX_X-1, *&gt;</a:t>
            </a:r>
            <a:r>
              <a:rPr lang="en-US" altLang="ja-JP" dirty="0" smtClean="0">
                <a:latin typeface="Consolas"/>
                <a:cs typeface="Consolas"/>
              </a:rPr>
              <a:t> {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	</a:t>
            </a:r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return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  <a:latin typeface="Consolas"/>
                <a:cs typeface="Consolas"/>
              </a:rPr>
              <a:t>default.calc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solidFill>
                  <a:srgbClr val="FF0000"/>
                </a:solidFill>
                <a:latin typeface="Consolas"/>
                <a:cs typeface="Consolas"/>
              </a:rPr>
              <a:t>i,j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);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altLang="ja-JP" dirty="0">
                <a:solidFill>
                  <a:srgbClr val="008000"/>
                </a:solidFill>
                <a:latin typeface="Consolas"/>
                <a:cs typeface="Consolas"/>
              </a:rPr>
              <a:t>/ invoke the default method</a:t>
            </a:r>
            <a:endParaRPr lang="en-US" altLang="ja-JP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}</a:t>
            </a:r>
          </a:p>
          <a:p>
            <a:endParaRPr kumimoji="1" lang="ja-JP" altLang="en-US" dirty="0">
              <a:latin typeface="Consolas"/>
              <a:cs typeface="Consola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363917" y="5500800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tx2">
                    <a:lumMod val="75000"/>
                  </a:schemeClr>
                </a:solidFill>
                <a:cs typeface="Consolas"/>
              </a:rPr>
              <a:t>袖領域</a:t>
            </a:r>
            <a:endParaRPr kumimoji="1" lang="ja-JP" altLang="en-US" sz="3200" b="1" dirty="0">
              <a:solidFill>
                <a:schemeClr val="tx2">
                  <a:lumMod val="75000"/>
                </a:schemeClr>
              </a:solidFill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84919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JastAdd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によって</a:t>
            </a:r>
            <a:r>
              <a:rPr lang="en-US" altLang="ja-JP" dirty="0" smtClean="0"/>
              <a:t> Java </a:t>
            </a:r>
            <a:r>
              <a:rPr lang="ja-JP" altLang="en-US" dirty="0" smtClean="0"/>
              <a:t>コンパイラを拡張中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構文規則、構文木の変換規則を追記</a:t>
            </a:r>
          </a:p>
          <a:p>
            <a:pPr lvl="1"/>
            <a:r>
              <a:rPr kumimoji="1" lang="ja-JP" altLang="en-US" dirty="0" smtClean="0"/>
              <a:t>構文木を標準の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に変換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部分メソッド間の順序関係</a:t>
            </a:r>
            <a:r>
              <a:rPr lang="ja-JP" altLang="en-US" dirty="0"/>
              <a:t>から解析</a:t>
            </a:r>
            <a:r>
              <a:rPr lang="ja-JP" altLang="en-US" dirty="0" smtClean="0"/>
              <a:t>した全順序を反映</a:t>
            </a:r>
            <a:endParaRPr kumimoji="1" lang="en-US" altLang="ja-JP" dirty="0" smtClean="0"/>
          </a:p>
          <a:p>
            <a:pPr lvl="1"/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解析時に行う最適化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通信オーバーラップ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走査順序の</a:t>
            </a:r>
            <a:r>
              <a:rPr kumimoji="1" lang="ja-JP" altLang="en-US" dirty="0" smtClean="0"/>
              <a:t>シリアル化</a:t>
            </a:r>
            <a:endParaRPr lang="en-US" altLang="ja-JP" dirty="0"/>
          </a:p>
          <a:p>
            <a:pPr lvl="2"/>
            <a:r>
              <a:rPr kumimoji="1" lang="ja-JP" altLang="en-US" dirty="0" smtClean="0"/>
              <a:t>メソッド呼び出しのインライン展開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24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実行順序の決定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部分順序から全順序を決定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jgraphT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を利用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Java </a:t>
            </a:r>
            <a:r>
              <a:rPr kumimoji="1" lang="ja-JP" altLang="en-US" dirty="0" smtClean="0"/>
              <a:t>向けのグラフライブラリ</a:t>
            </a:r>
            <a:endParaRPr lang="en-US" altLang="ja-JP" dirty="0"/>
          </a:p>
          <a:p>
            <a:pPr lvl="1"/>
            <a:r>
              <a:rPr lang="ja-JP" altLang="en-US" dirty="0" smtClean="0"/>
              <a:t>セルを頂点とする有向グラフをトポロジカルソート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グラフは部分メソッド間</a:t>
            </a:r>
            <a:r>
              <a:rPr lang="ja-JP" altLang="en-US" dirty="0"/>
              <a:t>の部分</a:t>
            </a:r>
            <a:r>
              <a:rPr lang="ja-JP" altLang="en-US" dirty="0" smtClean="0"/>
              <a:t>順序を考慮して作成</a:t>
            </a:r>
            <a:endParaRPr lang="en-US" altLang="ja-JP" dirty="0" smtClean="0"/>
          </a:p>
          <a:p>
            <a:pPr lvl="2"/>
            <a:endParaRPr kumimoji="1" lang="en-US" altLang="ja-JP" dirty="0"/>
          </a:p>
          <a:p>
            <a:r>
              <a:rPr lang="ja-JP" altLang="en-US" dirty="0" smtClean="0"/>
              <a:t>可能な限りシリアル化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空間・時間ブロッキング利用時</a:t>
            </a:r>
          </a:p>
          <a:p>
            <a:pPr lvl="2"/>
            <a:r>
              <a:rPr lang="ja-JP" altLang="en-US" dirty="0" smtClean="0"/>
              <a:t>ブロックサイズ・ステップ数・ソート方法を実行パラメータとして入力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63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ステンシル計算向け</a:t>
            </a:r>
            <a:r>
              <a:rPr lang="en-US" altLang="ja-JP" dirty="0" smtClean="0"/>
              <a:t> DSL</a:t>
            </a:r>
          </a:p>
          <a:p>
            <a:pPr lvl="1"/>
            <a:r>
              <a:rPr lang="en-US" altLang="ja-JP" dirty="0"/>
              <a:t>Liszt [Z. DeVito</a:t>
            </a:r>
            <a:r>
              <a:rPr lang="ja-JP" altLang="ja-JP" dirty="0"/>
              <a:t> </a:t>
            </a:r>
            <a:r>
              <a:rPr lang="en-US" altLang="ja-JP" dirty="0"/>
              <a:t>et al. 2011]</a:t>
            </a:r>
          </a:p>
          <a:p>
            <a:pPr lvl="2"/>
            <a:r>
              <a:rPr lang="ja-JP" altLang="en-US" dirty="0" smtClean="0"/>
              <a:t>コード中</a:t>
            </a:r>
            <a:r>
              <a:rPr lang="ja-JP" altLang="en-US" dirty="0"/>
              <a:t>の反復計算自体は抽象化していない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通信オーバーラップの自動化コンパイラ</a:t>
            </a:r>
            <a:endParaRPr lang="en-US" altLang="ja-JP" dirty="0" smtClean="0"/>
          </a:p>
          <a:p>
            <a:pPr lvl="1"/>
            <a:r>
              <a:rPr lang="en-US" altLang="ja-JP" dirty="0"/>
              <a:t>Bamboo [T. Nguyen et al. 2012]</a:t>
            </a:r>
          </a:p>
          <a:p>
            <a:pPr lvl="2"/>
            <a:r>
              <a:rPr lang="ja-JP" altLang="en-US" dirty="0" smtClean="0"/>
              <a:t>柔軟な実行順序</a:t>
            </a:r>
            <a:r>
              <a:rPr lang="ja-JP" altLang="en-US" dirty="0"/>
              <a:t>を適用できない</a:t>
            </a:r>
            <a:endParaRPr lang="en-US" altLang="ja-JP" dirty="0"/>
          </a:p>
          <a:p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map </a:t>
            </a:r>
            <a:r>
              <a:rPr lang="ja-JP" altLang="en-US" dirty="0" smtClean="0"/>
              <a:t>処理向けの述語付き関数</a:t>
            </a:r>
            <a:endParaRPr lang="en-US" altLang="ja-JP" dirty="0" smtClean="0"/>
          </a:p>
          <a:p>
            <a:pPr lvl="1"/>
            <a:r>
              <a:rPr lang="en-US" altLang="ja-JP" dirty="0"/>
              <a:t>Merge [M. D. </a:t>
            </a:r>
            <a:r>
              <a:rPr lang="en-US" altLang="ja-JP" dirty="0" err="1"/>
              <a:t>Linderman</a:t>
            </a:r>
            <a:r>
              <a:rPr lang="en-US" altLang="ja-JP" dirty="0"/>
              <a:t> et al. 2008]</a:t>
            </a:r>
          </a:p>
          <a:p>
            <a:pPr lvl="2"/>
            <a:r>
              <a:rPr lang="ja-JP" altLang="en-US" dirty="0" smtClean="0"/>
              <a:t>部分メソッドや</a:t>
            </a:r>
            <a:r>
              <a:rPr lang="ja-JP" altLang="en-US" dirty="0"/>
              <a:t>順序関係を指定</a:t>
            </a:r>
            <a:r>
              <a:rPr lang="ja-JP" altLang="en-US" dirty="0" smtClean="0"/>
              <a:t>できない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42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893624" y="2821642"/>
            <a:ext cx="7540959" cy="1771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ステンシル計算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11" name="図形グループ 10"/>
          <p:cNvGrpSpPr/>
          <p:nvPr/>
        </p:nvGrpSpPr>
        <p:grpSpPr>
          <a:xfrm>
            <a:off x="1581124" y="4713090"/>
            <a:ext cx="6206307" cy="1953569"/>
            <a:chOff x="233926" y="4127966"/>
            <a:chExt cx="8588426" cy="2703393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233926" y="6369694"/>
              <a:ext cx="8588426" cy="461665"/>
              <a:chOff x="233926" y="4458744"/>
              <a:chExt cx="8588426" cy="461665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233926" y="4458744"/>
                <a:ext cx="8588426" cy="0"/>
              </a:xfrm>
              <a:prstGeom prst="straightConnector1">
                <a:avLst/>
              </a:prstGeom>
              <a:ln w="38100" cmpd="sng">
                <a:solidFill>
                  <a:srgbClr val="32354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テキスト ボックス 8"/>
              <p:cNvSpPr txBox="1"/>
              <p:nvPr/>
            </p:nvSpPr>
            <p:spPr>
              <a:xfrm>
                <a:off x="7768896" y="4458744"/>
                <a:ext cx="8974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Time</a:t>
                </a:r>
                <a:endParaRPr kumimoji="1" lang="ja-JP" altLang="en-US" sz="2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456" name="図形グループ 455"/>
            <p:cNvGrpSpPr/>
            <p:nvPr/>
          </p:nvGrpSpPr>
          <p:grpSpPr>
            <a:xfrm>
              <a:off x="755546" y="4526491"/>
              <a:ext cx="1699058" cy="1719228"/>
              <a:chOff x="1231313" y="2176282"/>
              <a:chExt cx="1699058" cy="1719228"/>
            </a:xfrm>
          </p:grpSpPr>
          <p:grpSp>
            <p:nvGrpSpPr>
              <p:cNvPr id="375" name="グループ化 98"/>
              <p:cNvGrpSpPr/>
              <p:nvPr/>
            </p:nvGrpSpPr>
            <p:grpSpPr>
              <a:xfrm>
                <a:off x="1231313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402" name="グループ化 74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405" name="正方形/長方形 404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06" name="正方形/長方形 405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07" name="正方形/長方形 406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08" name="正方形/長方形 407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09" name="正方形/長方形 408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0" name="正方形/長方形 409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1" name="正方形/長方形 410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2" name="正方形/長方形 411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3" name="正方形/長方形 412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4" name="正方形/長方形 413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5" name="正方形/長方形 414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16" name="正方形/長方形 415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403" name="正方形/長方形 402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04" name="正方形/長方形 403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376" name="グループ化 657"/>
              <p:cNvGrpSpPr/>
              <p:nvPr/>
            </p:nvGrpSpPr>
            <p:grpSpPr>
              <a:xfrm>
                <a:off x="1714380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385" name="グループ化 658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388" name="正方形/長方形 387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89" name="正方形/長方形 388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5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0" name="正方形/長方形 389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1" name="正方形/長方形 390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2" name="正方形/長方形 391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3" name="正方形/長方形 392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4" name="正方形/長方形 393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5" name="正方形/長方形 394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6" name="正方形/長方形 395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7" name="正方形/長方形 396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8" name="正方形/長方形 397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399" name="正方形/長方形 398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386" name="正方形/長方形 385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387" name="正方形/長方形 386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419" name="グループ化 98"/>
              <p:cNvGrpSpPr/>
              <p:nvPr/>
            </p:nvGrpSpPr>
            <p:grpSpPr>
              <a:xfrm>
                <a:off x="2201767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420" name="グループ化 74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423" name="正方形/長方形 422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4" name="正方形/長方形 423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5" name="正方形/長方形 424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6" name="正方形/長方形 425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7" name="正方形/長方形 426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8" name="正方形/長方形 427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9" name="正方形/長方形 428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30" name="正方形/長方形 429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31" name="正方形/長方形 430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32" name="正方形/長方形 431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33" name="正方形/長方形 432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34" name="正方形/長方形 433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421" name="正方形/長方形 420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22" name="正方形/長方形 421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437" name="グループ化 98"/>
              <p:cNvGrpSpPr/>
              <p:nvPr/>
            </p:nvGrpSpPr>
            <p:grpSpPr>
              <a:xfrm>
                <a:off x="2684569" y="2176337"/>
                <a:ext cx="245802" cy="1719173"/>
                <a:chOff x="467405" y="3212976"/>
                <a:chExt cx="144139" cy="1008128"/>
              </a:xfrm>
            </p:grpSpPr>
            <p:grpSp>
              <p:nvGrpSpPr>
                <p:cNvPr id="438" name="グループ化 74"/>
                <p:cNvGrpSpPr/>
                <p:nvPr/>
              </p:nvGrpSpPr>
              <p:grpSpPr>
                <a:xfrm>
                  <a:off x="467405" y="3357008"/>
                  <a:ext cx="144000" cy="864096"/>
                  <a:chOff x="-1108278" y="7541840"/>
                  <a:chExt cx="144000" cy="864096"/>
                </a:xfrm>
              </p:grpSpPr>
              <p:sp>
                <p:nvSpPr>
                  <p:cNvPr id="441" name="正方形/長方形 440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43" name="正方形/長方形 442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45" name="正方形/長方形 444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47" name="正方形/長方形 446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49" name="正方形/長方形 448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51" name="正方形/長方形 450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439" name="正方形/長方形 438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</p:grpSp>
        <p:grpSp>
          <p:nvGrpSpPr>
            <p:cNvPr id="457" name="図形グループ 456"/>
            <p:cNvGrpSpPr/>
            <p:nvPr/>
          </p:nvGrpSpPr>
          <p:grpSpPr>
            <a:xfrm>
              <a:off x="3006247" y="4526546"/>
              <a:ext cx="1699058" cy="1719228"/>
              <a:chOff x="1231313" y="2176282"/>
              <a:chExt cx="1699058" cy="1719228"/>
            </a:xfrm>
          </p:grpSpPr>
          <p:grpSp>
            <p:nvGrpSpPr>
              <p:cNvPr id="458" name="グループ化 98"/>
              <p:cNvGrpSpPr/>
              <p:nvPr/>
            </p:nvGrpSpPr>
            <p:grpSpPr>
              <a:xfrm>
                <a:off x="1231313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500" name="グループ化 74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503" name="正方形/長方形 502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04" name="正方形/長方形 503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05" name="正方形/長方形 504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06" name="正方形/長方形 505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07" name="正方形/長方形 506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08" name="正方形/長方形 507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09" name="正方形/長方形 508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10" name="正方形/長方形 509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11" name="正方形/長方形 510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12" name="正方形/長方形 511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13" name="正方形/長方形 512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14" name="正方形/長方形 513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501" name="正方形/長方形 500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02" name="正方形/長方形 501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459" name="グループ化 657"/>
              <p:cNvGrpSpPr/>
              <p:nvPr/>
            </p:nvGrpSpPr>
            <p:grpSpPr>
              <a:xfrm>
                <a:off x="1714380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485" name="グループ化 658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488" name="正方形/長方形 487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89" name="正方形/長方形 488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0" name="正方形/長方形 489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1" name="正方形/長方形 490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2" name="正方形/長方形 491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3" name="正方形/長方形 492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4" name="正方形/長方形 493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5" name="正方形/長方形 494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6" name="正方形/長方形 495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7" name="正方形/長方形 496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8" name="正方形/長方形 497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99" name="正方形/長方形 498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486" name="正方形/長方形 485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87" name="正方形/長方形 486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460" name="グループ化 98"/>
              <p:cNvGrpSpPr/>
              <p:nvPr/>
            </p:nvGrpSpPr>
            <p:grpSpPr>
              <a:xfrm>
                <a:off x="2201767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470" name="グループ化 74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473" name="正方形/長方形 472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74" name="正方形/長方形 473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75" name="正方形/長方形 474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76" name="正方形/長方形 475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77" name="正方形/長方形 476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78" name="正方形/長方形 477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79" name="正方形/長方形 478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80" name="正方形/長方形 479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81" name="正方形/長方形 480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82" name="正方形/長方形 481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83" name="正方形/長方形 482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84" name="正方形/長方形 483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471" name="正方形/長方形 470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72" name="正方形/長方形 471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461" name="グループ化 98"/>
              <p:cNvGrpSpPr/>
              <p:nvPr/>
            </p:nvGrpSpPr>
            <p:grpSpPr>
              <a:xfrm>
                <a:off x="2684569" y="2176337"/>
                <a:ext cx="245802" cy="1719173"/>
                <a:chOff x="467405" y="3212976"/>
                <a:chExt cx="144139" cy="1008128"/>
              </a:xfrm>
            </p:grpSpPr>
            <p:grpSp>
              <p:nvGrpSpPr>
                <p:cNvPr id="462" name="グループ化 74"/>
                <p:cNvGrpSpPr/>
                <p:nvPr/>
              </p:nvGrpSpPr>
              <p:grpSpPr>
                <a:xfrm>
                  <a:off x="467405" y="3357008"/>
                  <a:ext cx="144000" cy="864096"/>
                  <a:chOff x="-1108278" y="7541840"/>
                  <a:chExt cx="144000" cy="864096"/>
                </a:xfrm>
              </p:grpSpPr>
              <p:sp>
                <p:nvSpPr>
                  <p:cNvPr id="464" name="正方形/長方形 463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65" name="正方形/長方形 464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66" name="正方形/長方形 465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67" name="正方形/長方形 466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68" name="正方形/長方形 467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69" name="正方形/長方形 468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463" name="正方形/長方形 462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</p:grpSp>
        <p:grpSp>
          <p:nvGrpSpPr>
            <p:cNvPr id="515" name="図形グループ 514"/>
            <p:cNvGrpSpPr/>
            <p:nvPr/>
          </p:nvGrpSpPr>
          <p:grpSpPr>
            <a:xfrm>
              <a:off x="5197183" y="4522081"/>
              <a:ext cx="1699058" cy="1719228"/>
              <a:chOff x="1231313" y="2176282"/>
              <a:chExt cx="1699058" cy="1719228"/>
            </a:xfrm>
          </p:grpSpPr>
          <p:grpSp>
            <p:nvGrpSpPr>
              <p:cNvPr id="516" name="グループ化 98"/>
              <p:cNvGrpSpPr/>
              <p:nvPr/>
            </p:nvGrpSpPr>
            <p:grpSpPr>
              <a:xfrm>
                <a:off x="1231313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558" name="グループ化 74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561" name="正方形/長方形 560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2" name="正方形/長方形 561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3" name="正方形/長方形 562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4" name="正方形/長方形 563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5" name="正方形/長方形 564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6" name="正方形/長方形 565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7" name="正方形/長方形 566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8" name="正方形/長方形 567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69" name="正方形/長方形 568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70" name="正方形/長方形 569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71" name="正方形/長方形 570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72" name="正方形/長方形 571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559" name="正方形/長方形 558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0" name="正方形/長方形 559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17" name="グループ化 657"/>
              <p:cNvGrpSpPr/>
              <p:nvPr/>
            </p:nvGrpSpPr>
            <p:grpSpPr>
              <a:xfrm>
                <a:off x="1714380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543" name="グループ化 658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546" name="正方形/長方形 545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rgbClr val="747D9C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47" name="正方形/長方形 546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75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48" name="正方形/長方形 547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49" name="正方形/長方形 548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rgbClr val="747D9C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0" name="正方形/長方形 549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1" name="正方形/長方形 550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2" name="正方形/長方形 551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3" name="正方形/長方形 552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4" name="正方形/長方形 553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5" name="正方形/長方形 554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6" name="正方形/長方形 555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57" name="正方形/長方形 556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rgbClr val="747D9C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544" name="正方形/長方形 543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45" name="正方形/長方形 544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18" name="グループ化 98"/>
              <p:cNvGrpSpPr/>
              <p:nvPr/>
            </p:nvGrpSpPr>
            <p:grpSpPr>
              <a:xfrm>
                <a:off x="2201767" y="2176282"/>
                <a:ext cx="491394" cy="1719173"/>
                <a:chOff x="467405" y="3212976"/>
                <a:chExt cx="288155" cy="1008128"/>
              </a:xfrm>
            </p:grpSpPr>
            <p:grpSp>
              <p:nvGrpSpPr>
                <p:cNvPr id="528" name="グループ化 74"/>
                <p:cNvGrpSpPr/>
                <p:nvPr/>
              </p:nvGrpSpPr>
              <p:grpSpPr>
                <a:xfrm>
                  <a:off x="467405" y="3357008"/>
                  <a:ext cx="288016" cy="864096"/>
                  <a:chOff x="-1108278" y="7541840"/>
                  <a:chExt cx="288016" cy="864096"/>
                </a:xfrm>
              </p:grpSpPr>
              <p:sp>
                <p:nvSpPr>
                  <p:cNvPr id="531" name="正方形/長方形 530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rgbClr val="747D9C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2" name="正方形/長方形 531"/>
                  <p:cNvSpPr/>
                  <p:nvPr/>
                </p:nvSpPr>
                <p:spPr>
                  <a:xfrm>
                    <a:off x="-964262" y="7829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3" name="正方形/長方形 532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4" name="正方形/長方形 533"/>
                  <p:cNvSpPr/>
                  <p:nvPr/>
                </p:nvSpPr>
                <p:spPr>
                  <a:xfrm>
                    <a:off x="-964262" y="7685872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5" name="正方形/長方形 534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6" name="正方形/長方形 535"/>
                  <p:cNvSpPr/>
                  <p:nvPr/>
                </p:nvSpPr>
                <p:spPr>
                  <a:xfrm>
                    <a:off x="-964262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7" name="正方形/長方形 536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8" name="正方形/長方形 537"/>
                  <p:cNvSpPr/>
                  <p:nvPr/>
                </p:nvSpPr>
                <p:spPr>
                  <a:xfrm>
                    <a:off x="-964262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39" name="正方形/長方形 538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40" name="正方形/長方形 539"/>
                  <p:cNvSpPr/>
                  <p:nvPr/>
                </p:nvSpPr>
                <p:spPr>
                  <a:xfrm>
                    <a:off x="-964262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41" name="正方形/長方形 540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42" name="正方形/長方形 541"/>
                  <p:cNvSpPr/>
                  <p:nvPr/>
                </p:nvSpPr>
                <p:spPr>
                  <a:xfrm>
                    <a:off x="-964262" y="7973904"/>
                    <a:ext cx="144000" cy="14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529" name="正方形/長方形 528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30" name="正方形/長方形 529"/>
                <p:cNvSpPr/>
                <p:nvPr/>
              </p:nvSpPr>
              <p:spPr>
                <a:xfrm>
                  <a:off x="611560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519" name="グループ化 98"/>
              <p:cNvGrpSpPr/>
              <p:nvPr/>
            </p:nvGrpSpPr>
            <p:grpSpPr>
              <a:xfrm>
                <a:off x="2684569" y="2176337"/>
                <a:ext cx="245802" cy="1719173"/>
                <a:chOff x="467405" y="3212976"/>
                <a:chExt cx="144139" cy="1008128"/>
              </a:xfrm>
            </p:grpSpPr>
            <p:grpSp>
              <p:nvGrpSpPr>
                <p:cNvPr id="520" name="グループ化 74"/>
                <p:cNvGrpSpPr/>
                <p:nvPr/>
              </p:nvGrpSpPr>
              <p:grpSpPr>
                <a:xfrm>
                  <a:off x="467405" y="3357008"/>
                  <a:ext cx="144000" cy="864096"/>
                  <a:chOff x="-1108278" y="7541840"/>
                  <a:chExt cx="144000" cy="864096"/>
                </a:xfrm>
              </p:grpSpPr>
              <p:sp>
                <p:nvSpPr>
                  <p:cNvPr id="522" name="正方形/長方形 521"/>
                  <p:cNvSpPr/>
                  <p:nvPr/>
                </p:nvSpPr>
                <p:spPr>
                  <a:xfrm>
                    <a:off x="-1108278" y="7829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23" name="正方形/長方形 522"/>
                  <p:cNvSpPr/>
                  <p:nvPr/>
                </p:nvSpPr>
                <p:spPr>
                  <a:xfrm>
                    <a:off x="-1108278" y="7685872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24" name="正方形/長方形 523"/>
                  <p:cNvSpPr/>
                  <p:nvPr/>
                </p:nvSpPr>
                <p:spPr>
                  <a:xfrm>
                    <a:off x="-1108278" y="7541840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25" name="正方形/長方形 524"/>
                  <p:cNvSpPr/>
                  <p:nvPr/>
                </p:nvSpPr>
                <p:spPr>
                  <a:xfrm>
                    <a:off x="-1108278" y="8261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26" name="正方形/長方形 525"/>
                  <p:cNvSpPr/>
                  <p:nvPr/>
                </p:nvSpPr>
                <p:spPr>
                  <a:xfrm>
                    <a:off x="-1108278" y="8117936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527" name="正方形/長方形 526"/>
                  <p:cNvSpPr/>
                  <p:nvPr/>
                </p:nvSpPr>
                <p:spPr>
                  <a:xfrm>
                    <a:off x="-1108278" y="7973904"/>
                    <a:ext cx="144000" cy="1440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C57179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</p:grpSp>
            <p:sp>
              <p:nvSpPr>
                <p:cNvPr id="521" name="正方形/長方形 520"/>
                <p:cNvSpPr/>
                <p:nvPr/>
              </p:nvSpPr>
              <p:spPr>
                <a:xfrm>
                  <a:off x="467544" y="3212976"/>
                  <a:ext cx="144000" cy="14400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C5717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</p:grpSp>
        </p:grpSp>
        <p:sp>
          <p:nvSpPr>
            <p:cNvPr id="575" name="テキスト ボックス 574"/>
            <p:cNvSpPr txBox="1"/>
            <p:nvPr/>
          </p:nvSpPr>
          <p:spPr>
            <a:xfrm>
              <a:off x="7170075" y="5156757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・・・・・・</a:t>
              </a:r>
              <a:endParaRPr kumimoji="1" lang="ja-JP" altLang="en-US" sz="2400" dirty="0"/>
            </a:p>
          </p:txBody>
        </p:sp>
        <p:sp>
          <p:nvSpPr>
            <p:cNvPr id="578" name="テキスト ボックス 577"/>
            <p:cNvSpPr txBox="1"/>
            <p:nvPr/>
          </p:nvSpPr>
          <p:spPr>
            <a:xfrm>
              <a:off x="1223409" y="4132487"/>
              <a:ext cx="766380" cy="440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t = 0</a:t>
              </a:r>
              <a:endParaRPr kumimoji="1" lang="ja-JP" altLang="en-US" sz="1600" dirty="0"/>
            </a:p>
          </p:txBody>
        </p:sp>
        <p:sp>
          <p:nvSpPr>
            <p:cNvPr id="579" name="テキスト ボックス 578"/>
            <p:cNvSpPr txBox="1"/>
            <p:nvPr/>
          </p:nvSpPr>
          <p:spPr>
            <a:xfrm>
              <a:off x="3497421" y="4127966"/>
              <a:ext cx="766380" cy="440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t = 1</a:t>
              </a:r>
              <a:endParaRPr kumimoji="1" lang="ja-JP" altLang="en-US" sz="1600" dirty="0"/>
            </a:p>
          </p:txBody>
        </p:sp>
        <p:sp>
          <p:nvSpPr>
            <p:cNvPr id="580" name="テキスト ボックス 579"/>
            <p:cNvSpPr txBox="1"/>
            <p:nvPr/>
          </p:nvSpPr>
          <p:spPr>
            <a:xfrm>
              <a:off x="5686446" y="4141476"/>
              <a:ext cx="766380" cy="440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t = 2</a:t>
              </a:r>
              <a:endParaRPr kumimoji="1" lang="ja-JP" altLang="en-US" sz="1600" dirty="0"/>
            </a:p>
          </p:txBody>
        </p:sp>
      </p:grpSp>
      <p:grpSp>
        <p:nvGrpSpPr>
          <p:cNvPr id="647" name="図形グループ 646"/>
          <p:cNvGrpSpPr/>
          <p:nvPr/>
        </p:nvGrpSpPr>
        <p:grpSpPr>
          <a:xfrm>
            <a:off x="2887088" y="3612536"/>
            <a:ext cx="5378621" cy="869105"/>
            <a:chOff x="726750" y="5540057"/>
            <a:chExt cx="5378621" cy="869105"/>
          </a:xfrm>
        </p:grpSpPr>
        <p:sp>
          <p:nvSpPr>
            <p:cNvPr id="639" name="テキスト ボックス 638"/>
            <p:cNvSpPr txBox="1"/>
            <p:nvPr/>
          </p:nvSpPr>
          <p:spPr>
            <a:xfrm>
              <a:off x="745434" y="5540057"/>
              <a:ext cx="53086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altLang="ja-JP" sz="2000" dirty="0" err="1" smtClean="0"/>
                <a:t>cell</a:t>
              </a:r>
              <a:r>
                <a:rPr lang="da-DK" altLang="ja-JP" sz="2000" dirty="0"/>
                <a:t>(</a:t>
              </a:r>
              <a:r>
                <a:rPr lang="da-DK" altLang="ja-JP" sz="2000" dirty="0" smtClean="0"/>
                <a:t>i</a:t>
              </a:r>
              <a:r>
                <a:rPr lang="da-DK" altLang="ja-JP" sz="2000" dirty="0"/>
                <a:t>+</a:t>
              </a:r>
              <a:r>
                <a:rPr lang="da-DK" altLang="ja-JP" sz="2000" dirty="0" smtClean="0"/>
                <a:t>1, j) </a:t>
              </a:r>
              <a:r>
                <a:rPr lang="da-DK" altLang="ja-JP" sz="2000" dirty="0"/>
                <a:t>+ </a:t>
              </a:r>
              <a:r>
                <a:rPr lang="da-DK" altLang="ja-JP" sz="2000" dirty="0" err="1" smtClean="0"/>
                <a:t>cell</a:t>
              </a:r>
              <a:r>
                <a:rPr lang="da-DK" altLang="ja-JP" sz="2000" dirty="0"/>
                <a:t>(</a:t>
              </a:r>
              <a:r>
                <a:rPr lang="da-DK" altLang="ja-JP" sz="2000" dirty="0" smtClean="0"/>
                <a:t>i</a:t>
              </a:r>
              <a:r>
                <a:rPr lang="da-DK" altLang="ja-JP" sz="2000" dirty="0"/>
                <a:t>-</a:t>
              </a:r>
              <a:r>
                <a:rPr lang="da-DK" altLang="ja-JP" sz="2000" dirty="0" smtClean="0"/>
                <a:t>1, j) </a:t>
              </a:r>
              <a:r>
                <a:rPr lang="da-DK" altLang="ja-JP" sz="2000" dirty="0"/>
                <a:t>+ </a:t>
              </a:r>
              <a:r>
                <a:rPr lang="da-DK" altLang="ja-JP" sz="2000" dirty="0" err="1" smtClean="0"/>
                <a:t>cell</a:t>
              </a:r>
              <a:r>
                <a:rPr lang="da-DK" altLang="ja-JP" sz="2000" dirty="0"/>
                <a:t>(</a:t>
              </a:r>
              <a:r>
                <a:rPr lang="da-DK" altLang="ja-JP" sz="2000" dirty="0" smtClean="0"/>
                <a:t>i, j</a:t>
              </a:r>
              <a:r>
                <a:rPr lang="da-DK" altLang="ja-JP" sz="2000" dirty="0"/>
                <a:t>+</a:t>
              </a:r>
              <a:r>
                <a:rPr lang="da-DK" altLang="ja-JP" sz="2000" dirty="0" smtClean="0"/>
                <a:t>1) </a:t>
              </a:r>
              <a:r>
                <a:rPr lang="da-DK" altLang="ja-JP" sz="2000" dirty="0"/>
                <a:t>+ </a:t>
              </a:r>
              <a:r>
                <a:rPr lang="da-DK" altLang="ja-JP" sz="2000" dirty="0" err="1" smtClean="0"/>
                <a:t>cell</a:t>
              </a:r>
              <a:r>
                <a:rPr lang="da-DK" altLang="ja-JP" sz="2000" dirty="0"/>
                <a:t>(</a:t>
              </a:r>
              <a:r>
                <a:rPr lang="da-DK" altLang="ja-JP" sz="2000" dirty="0" smtClean="0"/>
                <a:t>i, j</a:t>
              </a:r>
              <a:r>
                <a:rPr lang="da-DK" altLang="ja-JP" sz="2000" dirty="0"/>
                <a:t>-</a:t>
              </a:r>
              <a:r>
                <a:rPr lang="da-DK" altLang="ja-JP" sz="2000" dirty="0" smtClean="0"/>
                <a:t>1)</a:t>
              </a:r>
              <a:endParaRPr kumimoji="1" lang="ja-JP" altLang="en-US" sz="2000" dirty="0"/>
            </a:p>
          </p:txBody>
        </p:sp>
        <p:cxnSp>
          <p:nvCxnSpPr>
            <p:cNvPr id="644" name="直線コネクタ 643"/>
            <p:cNvCxnSpPr/>
            <p:nvPr/>
          </p:nvCxnSpPr>
          <p:spPr>
            <a:xfrm>
              <a:off x="726750" y="5999931"/>
              <a:ext cx="5378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6" name="テキスト ボックス 645"/>
            <p:cNvSpPr txBox="1"/>
            <p:nvPr/>
          </p:nvSpPr>
          <p:spPr>
            <a:xfrm>
              <a:off x="3267450" y="6009052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4</a:t>
              </a:r>
              <a:endParaRPr kumimoji="1" lang="ja-JP" altLang="en-US" sz="2000" dirty="0"/>
            </a:p>
          </p:txBody>
        </p:sp>
      </p:grpSp>
      <p:sp>
        <p:nvSpPr>
          <p:cNvPr id="65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1540"/>
            <a:ext cx="8229600" cy="145469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ja-JP" altLang="en-US" dirty="0" smtClean="0"/>
              <a:t>拡散方程式</a:t>
            </a:r>
            <a:endParaRPr lang="en-US" altLang="ja-JP" dirty="0" smtClean="0"/>
          </a:p>
          <a:p>
            <a:pPr lvl="1"/>
            <a:r>
              <a:rPr kumimoji="1" lang="ja-JP" altLang="en-US" sz="2000" dirty="0" smtClean="0"/>
              <a:t>水面にインクを落とすシミュレーション</a:t>
            </a:r>
            <a:endParaRPr kumimoji="1" lang="en-US" altLang="ja-JP" sz="2000" dirty="0" smtClean="0"/>
          </a:p>
          <a:p>
            <a:r>
              <a:rPr lang="ja-JP" altLang="en-US" dirty="0"/>
              <a:t>任意のセル上で周囲のセルを使って計算</a:t>
            </a:r>
            <a:endParaRPr lang="en-US" altLang="ja-JP" dirty="0"/>
          </a:p>
          <a:p>
            <a:pPr lvl="1"/>
            <a:endParaRPr kumimoji="1" lang="en-US" altLang="ja-JP" sz="2000" dirty="0" smtClean="0"/>
          </a:p>
        </p:txBody>
      </p:sp>
      <p:grpSp>
        <p:nvGrpSpPr>
          <p:cNvPr id="7" name="図形グループ 6"/>
          <p:cNvGrpSpPr/>
          <p:nvPr/>
        </p:nvGrpSpPr>
        <p:grpSpPr>
          <a:xfrm>
            <a:off x="1171467" y="2971850"/>
            <a:ext cx="1455945" cy="1447834"/>
            <a:chOff x="6332735" y="4980829"/>
            <a:chExt cx="1674680" cy="1665350"/>
          </a:xfrm>
        </p:grpSpPr>
        <p:grpSp>
          <p:nvGrpSpPr>
            <p:cNvPr id="609" name="グループ化 658"/>
            <p:cNvGrpSpPr/>
            <p:nvPr/>
          </p:nvGrpSpPr>
          <p:grpSpPr>
            <a:xfrm>
              <a:off x="6332735" y="4980829"/>
              <a:ext cx="1122218" cy="1665350"/>
              <a:chOff x="-1108278" y="7685872"/>
              <a:chExt cx="288016" cy="432032"/>
            </a:xfrm>
          </p:grpSpPr>
          <p:sp>
            <p:nvSpPr>
              <p:cNvPr id="612" name="正方形/長方形 611"/>
              <p:cNvSpPr/>
              <p:nvPr/>
            </p:nvSpPr>
            <p:spPr>
              <a:xfrm>
                <a:off x="-1108278" y="7829872"/>
                <a:ext cx="144000" cy="144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13" name="正方形/長方形 612"/>
              <p:cNvSpPr/>
              <p:nvPr/>
            </p:nvSpPr>
            <p:spPr>
              <a:xfrm>
                <a:off x="-964262" y="7829872"/>
                <a:ext cx="144000" cy="144000"/>
              </a:xfrm>
              <a:prstGeom prst="rect">
                <a:avLst/>
              </a:prstGeom>
              <a:solidFill>
                <a:schemeClr val="tx2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14" name="正方形/長方形 613"/>
              <p:cNvSpPr/>
              <p:nvPr/>
            </p:nvSpPr>
            <p:spPr>
              <a:xfrm>
                <a:off x="-1108278" y="7685872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15" name="正方形/長方形 614"/>
              <p:cNvSpPr/>
              <p:nvPr/>
            </p:nvSpPr>
            <p:spPr>
              <a:xfrm>
                <a:off x="-964262" y="7685872"/>
                <a:ext cx="144000" cy="144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2" name="正方形/長方形 621"/>
              <p:cNvSpPr/>
              <p:nvPr/>
            </p:nvSpPr>
            <p:spPr>
              <a:xfrm>
                <a:off x="-1108278" y="7973904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3" name="正方形/長方形 622"/>
              <p:cNvSpPr/>
              <p:nvPr/>
            </p:nvSpPr>
            <p:spPr>
              <a:xfrm>
                <a:off x="-964262" y="7973904"/>
                <a:ext cx="144000" cy="144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94" name="グループ化 74"/>
            <p:cNvGrpSpPr/>
            <p:nvPr/>
          </p:nvGrpSpPr>
          <p:grpSpPr>
            <a:xfrm>
              <a:off x="7446338" y="4980829"/>
              <a:ext cx="561077" cy="1665350"/>
              <a:chOff x="-1108278" y="7685872"/>
              <a:chExt cx="144000" cy="432032"/>
            </a:xfrm>
          </p:grpSpPr>
          <p:sp>
            <p:nvSpPr>
              <p:cNvPr id="597" name="正方形/長方形 596"/>
              <p:cNvSpPr/>
              <p:nvPr/>
            </p:nvSpPr>
            <p:spPr>
              <a:xfrm>
                <a:off x="-1108278" y="7829872"/>
                <a:ext cx="144000" cy="144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9" name="正方形/長方形 598"/>
              <p:cNvSpPr/>
              <p:nvPr/>
            </p:nvSpPr>
            <p:spPr>
              <a:xfrm>
                <a:off x="-1108278" y="7685872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7" name="正方形/長方形 606"/>
              <p:cNvSpPr/>
              <p:nvPr/>
            </p:nvSpPr>
            <p:spPr>
              <a:xfrm>
                <a:off x="-1108278" y="7973904"/>
                <a:ext cx="144000" cy="144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57179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661" name="直線矢印コネクタ 660"/>
            <p:cNvCxnSpPr/>
            <p:nvPr/>
          </p:nvCxnSpPr>
          <p:spPr>
            <a:xfrm>
              <a:off x="7170075" y="5221395"/>
              <a:ext cx="0" cy="538155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直線矢印コネクタ 667"/>
            <p:cNvCxnSpPr/>
            <p:nvPr/>
          </p:nvCxnSpPr>
          <p:spPr>
            <a:xfrm flipV="1">
              <a:off x="6551470" y="5813590"/>
              <a:ext cx="564557" cy="1228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直線矢印コネクタ 668"/>
            <p:cNvCxnSpPr/>
            <p:nvPr/>
          </p:nvCxnSpPr>
          <p:spPr>
            <a:xfrm flipV="1">
              <a:off x="7170075" y="5890387"/>
              <a:ext cx="0" cy="540360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矢印コネクタ 669"/>
            <p:cNvCxnSpPr/>
            <p:nvPr/>
          </p:nvCxnSpPr>
          <p:spPr>
            <a:xfrm flipH="1">
              <a:off x="7237746" y="5813590"/>
              <a:ext cx="612107" cy="0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テキスト ボックス 5"/>
          <p:cNvSpPr txBox="1"/>
          <p:nvPr/>
        </p:nvSpPr>
        <p:spPr>
          <a:xfrm>
            <a:off x="2897355" y="2998739"/>
            <a:ext cx="142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altLang="ja-JP" sz="2400" dirty="0" err="1" smtClean="0"/>
              <a:t>cell</a:t>
            </a:r>
            <a:r>
              <a:rPr lang="da-DK" altLang="ja-JP" sz="2400" dirty="0" smtClean="0"/>
              <a:t>(</a:t>
            </a:r>
            <a:r>
              <a:rPr lang="da-DK" altLang="ja-JP" sz="2400" dirty="0"/>
              <a:t>i, j</a:t>
            </a:r>
            <a:r>
              <a:rPr lang="da-DK" altLang="ja-JP" sz="2400" dirty="0" smtClean="0"/>
              <a:t>) =</a:t>
            </a:r>
            <a:endParaRPr lang="ja-JP" altLang="en-US" sz="2400" dirty="0"/>
          </a:p>
        </p:txBody>
      </p:sp>
      <p:sp>
        <p:nvSpPr>
          <p:cNvPr id="13" name="直角三角形 12"/>
          <p:cNvSpPr/>
          <p:nvPr/>
        </p:nvSpPr>
        <p:spPr>
          <a:xfrm flipV="1">
            <a:off x="6153517" y="4323692"/>
            <a:ext cx="320428" cy="1097684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84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ステンシル計算をサポートする分散並列コレクションを提案</a:t>
            </a:r>
          </a:p>
          <a:p>
            <a:pPr lvl="1"/>
            <a:r>
              <a:rPr kumimoji="1" lang="ja-JP" altLang="en-US" dirty="0" smtClean="0"/>
              <a:t>述語付き部分メソッド</a:t>
            </a:r>
          </a:p>
          <a:p>
            <a:pPr lvl="1"/>
            <a:r>
              <a:rPr kumimoji="1" lang="en-US" altLang="ja-JP" dirty="0" smtClean="0"/>
              <a:t>precedes </a:t>
            </a:r>
            <a:r>
              <a:rPr kumimoji="1" lang="ja-JP" altLang="en-US" dirty="0" smtClean="0"/>
              <a:t>句による部分メソッド間の順序指定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述語内でメソッドの引数を参照可能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実装中</a:t>
            </a:r>
            <a:endParaRPr kumimoji="1" lang="ja-JP" altLang="en-US" dirty="0" smtClean="0"/>
          </a:p>
          <a:p>
            <a:pPr lvl="1"/>
            <a:r>
              <a:rPr kumimoji="1" lang="en-US" altLang="ja-JP" dirty="0" err="1" smtClean="0"/>
              <a:t>JastAdd</a:t>
            </a:r>
            <a:r>
              <a:rPr kumimoji="1" lang="ja-JP" altLang="en-US" dirty="0" smtClean="0"/>
              <a:t>でコンパイラを拡張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走査順序の決定には</a:t>
            </a:r>
            <a:r>
              <a:rPr kumimoji="1" lang="en-US" altLang="ja-JP" dirty="0" err="1" smtClean="0"/>
              <a:t>jgraphT</a:t>
            </a:r>
            <a:r>
              <a:rPr kumimoji="1" lang="ja-JP" altLang="en-US" dirty="0" smtClean="0"/>
              <a:t>を利用</a:t>
            </a:r>
            <a:endParaRPr kumimoji="1" lang="en-US" altLang="ja-JP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今後は検証、実装、実験を行う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6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典型的な並列コレクション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共有メモリ向け</a:t>
            </a:r>
            <a:endParaRPr kumimoji="1" lang="en-US" altLang="ja-JP" dirty="0" smtClean="0"/>
          </a:p>
          <a:p>
            <a:r>
              <a:rPr lang="ja-JP" altLang="en-US" dirty="0" smtClean="0"/>
              <a:t>ステンシル計算を容易に実現</a:t>
            </a:r>
            <a:endParaRPr lang="en-US" altLang="ja-JP" dirty="0"/>
          </a:p>
          <a:p>
            <a:pPr lvl="1"/>
            <a:r>
              <a:rPr lang="ja-JP" altLang="en-US" sz="2000" dirty="0"/>
              <a:t>ユーザは各セルでの計算内容だけを記述</a:t>
            </a:r>
            <a:endParaRPr lang="en-US" altLang="ja-JP" sz="2000" dirty="0"/>
          </a:p>
          <a:p>
            <a:pPr lvl="1"/>
            <a:r>
              <a:rPr lang="ja-JP" altLang="en-US" sz="2000" dirty="0"/>
              <a:t>並列実行の詳細はライブラリ内に</a:t>
            </a:r>
            <a:r>
              <a:rPr lang="ja-JP" altLang="en-US" sz="2000" dirty="0" smtClean="0"/>
              <a:t>隠蔽</a:t>
            </a:r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12" name="図形グループ 11"/>
          <p:cNvGrpSpPr/>
          <p:nvPr/>
        </p:nvGrpSpPr>
        <p:grpSpPr>
          <a:xfrm>
            <a:off x="-16874" y="3858682"/>
            <a:ext cx="6701778" cy="1758515"/>
            <a:chOff x="-216192" y="3510375"/>
            <a:chExt cx="6701778" cy="1758515"/>
          </a:xfrm>
        </p:grpSpPr>
        <p:sp>
          <p:nvSpPr>
            <p:cNvPr id="6" name="正方形/長方形 5"/>
            <p:cNvSpPr/>
            <p:nvPr/>
          </p:nvSpPr>
          <p:spPr>
            <a:xfrm>
              <a:off x="-199318" y="3510375"/>
              <a:ext cx="6684904" cy="175851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700408" y="3925468"/>
              <a:ext cx="5519427" cy="1200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>
                  <a:latin typeface="Consolas"/>
                  <a:cs typeface="Consolas"/>
                </a:rPr>
                <a:t>Grid&lt;Cell&gt; </a:t>
              </a:r>
              <a:r>
                <a:rPr lang="en-US" altLang="ja-JP" sz="2400" dirty="0" err="1">
                  <a:solidFill>
                    <a:srgbClr val="D16349"/>
                  </a:solidFill>
                  <a:latin typeface="Consolas"/>
                  <a:cs typeface="Consolas"/>
                </a:rPr>
                <a:t>localGrid</a:t>
              </a:r>
              <a:r>
                <a:rPr lang="en-US" altLang="ja-JP" sz="2400" dirty="0">
                  <a:latin typeface="Consolas"/>
                  <a:cs typeface="Consolas"/>
                </a:rPr>
                <a:t> </a:t>
              </a:r>
              <a:r>
                <a:rPr lang="en-US" altLang="ja-JP" sz="2400" dirty="0" smtClean="0">
                  <a:latin typeface="Consolas"/>
                  <a:cs typeface="Consolas"/>
                </a:rPr>
                <a:t>= </a:t>
              </a:r>
            </a:p>
            <a:p>
              <a:r>
                <a:rPr lang="en-US" altLang="ja-JP" sz="2400" dirty="0">
                  <a:solidFill>
                    <a:srgbClr val="660066"/>
                  </a:solidFill>
                  <a:latin typeface="Consolas"/>
                  <a:cs typeface="Consolas"/>
                </a:rPr>
                <a:t>	</a:t>
              </a:r>
              <a:r>
                <a:rPr lang="en-US" altLang="ja-JP" sz="2400" dirty="0" smtClean="0">
                  <a:solidFill>
                    <a:srgbClr val="660066"/>
                  </a:solidFill>
                  <a:latin typeface="Consolas"/>
                  <a:cs typeface="Consolas"/>
                </a:rPr>
                <a:t>		  new</a:t>
              </a:r>
              <a:r>
                <a:rPr lang="en-US" altLang="ja-JP" sz="2400" dirty="0" smtClean="0">
                  <a:latin typeface="Consolas"/>
                  <a:cs typeface="Consolas"/>
                </a:rPr>
                <a:t> </a:t>
              </a:r>
              <a:r>
                <a:rPr lang="en-US" altLang="ja-JP" sz="2400" dirty="0">
                  <a:latin typeface="Consolas"/>
                  <a:cs typeface="Consolas"/>
                </a:rPr>
                <a:t>Grid&lt;Cell&gt;</a:t>
              </a:r>
              <a:r>
                <a:rPr lang="en-US" altLang="ja-JP" sz="2400" dirty="0" smtClean="0">
                  <a:latin typeface="Consolas"/>
                  <a:cs typeface="Consolas"/>
                </a:rPr>
                <a:t>(X, Y);</a:t>
              </a:r>
              <a:endParaRPr lang="en-US" altLang="ja-JP" sz="2400" dirty="0">
                <a:latin typeface="Consolas"/>
                <a:cs typeface="Consolas"/>
              </a:endParaRPr>
            </a:p>
            <a:p>
              <a:r>
                <a:rPr lang="en-US" altLang="ja-JP" sz="2400" dirty="0" err="1" smtClean="0">
                  <a:latin typeface="Consolas"/>
                  <a:cs typeface="Consolas"/>
                </a:rPr>
                <a:t>localGrid.map</a:t>
              </a:r>
              <a:r>
                <a:rPr lang="en-US" altLang="ja-JP" sz="2400" dirty="0">
                  <a:latin typeface="Consolas"/>
                  <a:cs typeface="Consolas"/>
                </a:rPr>
                <a:t>(</a:t>
              </a:r>
              <a:r>
                <a:rPr lang="en-US" altLang="ja-JP" sz="2400" dirty="0" err="1">
                  <a:solidFill>
                    <a:schemeClr val="accent1"/>
                  </a:solidFill>
                  <a:latin typeface="Consolas"/>
                  <a:cs typeface="Consolas"/>
                </a:rPr>
                <a:t>Cell#</a:t>
              </a:r>
              <a:r>
                <a:rPr lang="en-US" altLang="ja-JP" sz="2400" dirty="0" err="1" smtClean="0">
                  <a:solidFill>
                    <a:schemeClr val="accent1"/>
                  </a:solidFill>
                  <a:latin typeface="Consolas"/>
                  <a:cs typeface="Consolas"/>
                </a:rPr>
                <a:t>calc</a:t>
              </a:r>
              <a:r>
                <a:rPr lang="en-US" altLang="ja-JP" sz="2400" dirty="0" smtClean="0">
                  <a:latin typeface="Consolas"/>
                  <a:cs typeface="Consolas"/>
                </a:rPr>
                <a:t>);</a:t>
              </a:r>
              <a:endParaRPr lang="ja-JP" altLang="en-US" sz="2400" dirty="0">
                <a:latin typeface="Consolas"/>
                <a:cs typeface="Consolas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-216192" y="3523885"/>
              <a:ext cx="4497220" cy="307777"/>
            </a:xfrm>
            <a:prstGeom prst="rect">
              <a:avLst/>
            </a:prstGeom>
            <a:solidFill>
              <a:schemeClr val="accent5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</a:rPr>
                <a:t>　　　</a:t>
              </a:r>
              <a:r>
                <a:rPr kumimoji="1" lang="ja-JP" altLang="en-US" sz="1400" u="sng" dirty="0" smtClean="0">
                  <a:solidFill>
                    <a:schemeClr val="bg1"/>
                  </a:solidFill>
                </a:rPr>
                <a:t>コード</a:t>
              </a:r>
              <a:r>
                <a:rPr kumimoji="1" lang="en-US" altLang="ja-JP" sz="1400" u="sng" dirty="0" smtClean="0">
                  <a:solidFill>
                    <a:schemeClr val="bg1"/>
                  </a:solidFill>
                </a:rPr>
                <a:t>: </a:t>
              </a:r>
              <a:r>
                <a:rPr kumimoji="1" lang="ja-JP" altLang="en-US" sz="1400" u="sng" dirty="0" smtClean="0">
                  <a:solidFill>
                    <a:schemeClr val="bg1"/>
                  </a:solidFill>
                </a:rPr>
                <a:t>並列コレクションによるステンシル計算の例</a:t>
              </a:r>
              <a:endParaRPr kumimoji="1" lang="ja-JP" altLang="en-US" sz="1400" u="sng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四角形吹き出し 9"/>
          <p:cNvSpPr/>
          <p:nvPr/>
        </p:nvSpPr>
        <p:spPr>
          <a:xfrm>
            <a:off x="4928390" y="3476686"/>
            <a:ext cx="2513165" cy="797089"/>
          </a:xfrm>
          <a:prstGeom prst="wedgeRectCallout">
            <a:avLst>
              <a:gd name="adj1" fmla="val -43860"/>
              <a:gd name="adj2" fmla="val 78668"/>
            </a:avLst>
          </a:prstGeom>
          <a:solidFill>
            <a:srgbClr val="F6E9DB"/>
          </a:solidFill>
          <a:ln>
            <a:solidFill>
              <a:srgbClr val="D1634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計算領域を表す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コレクションを生成</a:t>
            </a:r>
            <a:endParaRPr lang="en-US" altLang="ja-JP" sz="2000" dirty="0" smtClean="0"/>
          </a:p>
        </p:txBody>
      </p:sp>
      <p:cxnSp>
        <p:nvCxnSpPr>
          <p:cNvPr id="16" name="カギ線コネクタ 15"/>
          <p:cNvCxnSpPr/>
          <p:nvPr/>
        </p:nvCxnSpPr>
        <p:spPr>
          <a:xfrm rot="10800000">
            <a:off x="4510666" y="5474103"/>
            <a:ext cx="3348613" cy="624410"/>
          </a:xfrm>
          <a:prstGeom prst="bentConnector2">
            <a:avLst/>
          </a:prstGeom>
          <a:ln w="381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419154" y="4463035"/>
            <a:ext cx="2536831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sz="1600" dirty="0">
                <a:latin typeface="Consolas"/>
                <a:cs typeface="Consolas"/>
              </a:rPr>
              <a:t> </a:t>
            </a:r>
            <a:r>
              <a:rPr lang="en-US" altLang="ja-JP" sz="1600" dirty="0" err="1" smtClean="0">
                <a:latin typeface="Consolas"/>
                <a:cs typeface="Consolas"/>
              </a:rPr>
              <a:t>calc</a:t>
            </a:r>
            <a:r>
              <a:rPr lang="en-US" altLang="ja-JP" sz="1600" dirty="0" smtClean="0">
                <a:latin typeface="Consolas"/>
                <a:cs typeface="Consolas"/>
              </a:rPr>
              <a:t>(</a:t>
            </a:r>
            <a:r>
              <a:rPr lang="en-US" altLang="ja-JP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sz="1600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</a:t>
            </a:r>
            <a:r>
              <a:rPr lang="en-US" altLang="ja-JP" sz="1600" dirty="0" smtClean="0">
                <a:solidFill>
                  <a:srgbClr val="660066"/>
                </a:solidFill>
                <a:latin typeface="Consolas"/>
                <a:cs typeface="Consolas"/>
              </a:rPr>
              <a:t>,…</a:t>
            </a:r>
            <a:r>
              <a:rPr lang="en-US" altLang="ja-JP" sz="1600" dirty="0" smtClean="0">
                <a:latin typeface="Consolas"/>
                <a:cs typeface="Consolas"/>
              </a:rPr>
              <a:t>){</a:t>
            </a:r>
            <a:endParaRPr lang="en-US" altLang="ja-JP" sz="1600" dirty="0">
              <a:latin typeface="Consolas"/>
              <a:cs typeface="Consolas"/>
            </a:endParaRPr>
          </a:p>
          <a:p>
            <a:r>
              <a:rPr lang="ja-JP" altLang="ja-JP" sz="1600" dirty="0" smtClean="0">
                <a:latin typeface="Consolas"/>
                <a:cs typeface="Consolas"/>
              </a:rPr>
              <a:t>　</a:t>
            </a:r>
            <a:r>
              <a:rPr lang="en-US" altLang="ja-JP" sz="1600" dirty="0" smtClean="0">
                <a:latin typeface="Consolas"/>
                <a:cs typeface="Consolas"/>
              </a:rPr>
              <a:t>…</a:t>
            </a:r>
            <a:r>
              <a:rPr lang="en-US" altLang="ja-JP" sz="1600" dirty="0">
                <a:latin typeface="Consolas"/>
                <a:cs typeface="Consolas"/>
              </a:rPr>
              <a:t>…</a:t>
            </a:r>
          </a:p>
          <a:p>
            <a:r>
              <a:rPr lang="ja-JP" altLang="ja-JP" sz="1600" dirty="0" smtClean="0">
                <a:latin typeface="Consolas"/>
                <a:cs typeface="Consolas"/>
              </a:rPr>
              <a:t>　</a:t>
            </a:r>
            <a:r>
              <a:rPr lang="en-US" altLang="ja-JP" sz="1600" dirty="0" smtClean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sz="1600" dirty="0" smtClean="0">
                <a:latin typeface="Consolas"/>
                <a:cs typeface="Consolas"/>
              </a:rPr>
              <a:t> </a:t>
            </a:r>
            <a:r>
              <a:rPr lang="en-US" altLang="ja-JP" sz="1600" dirty="0">
                <a:latin typeface="Consolas"/>
                <a:cs typeface="Consolas"/>
              </a:rPr>
              <a:t>next = </a:t>
            </a:r>
            <a:endParaRPr lang="en-US" altLang="ja-JP" sz="1600" dirty="0" smtClean="0">
              <a:latin typeface="Consolas"/>
              <a:cs typeface="Consolas"/>
            </a:endParaRPr>
          </a:p>
          <a:p>
            <a:r>
              <a:rPr lang="ja-JP" altLang="en-US" sz="1600" dirty="0" smtClean="0">
                <a:latin typeface="Consolas"/>
                <a:cs typeface="Consolas"/>
              </a:rPr>
              <a:t>　　　</a:t>
            </a:r>
            <a:r>
              <a:rPr lang="en-US" altLang="ja-JP" sz="1600" dirty="0" smtClean="0">
                <a:latin typeface="Consolas"/>
                <a:cs typeface="Consolas"/>
              </a:rPr>
              <a:t>(</a:t>
            </a:r>
            <a:r>
              <a:rPr lang="en-US" altLang="ja-JP" sz="1600" dirty="0">
                <a:latin typeface="Consolas"/>
                <a:cs typeface="Consolas"/>
              </a:rPr>
              <a:t>cell[i+1][j] </a:t>
            </a:r>
            <a:r>
              <a:rPr lang="en-US" altLang="ja-JP" sz="1600" dirty="0" smtClean="0">
                <a:latin typeface="Consolas"/>
                <a:cs typeface="Consolas"/>
              </a:rPr>
              <a:t>+</a:t>
            </a:r>
          </a:p>
          <a:p>
            <a:r>
              <a:rPr lang="ja-JP" altLang="en-US" sz="1600" dirty="0" smtClean="0">
                <a:latin typeface="Consolas"/>
                <a:cs typeface="Consolas"/>
              </a:rPr>
              <a:t>　　　</a:t>
            </a:r>
            <a:r>
              <a:rPr lang="en-US" altLang="ja-JP" sz="1600" dirty="0" smtClean="0">
                <a:latin typeface="Consolas"/>
                <a:cs typeface="Consolas"/>
              </a:rPr>
              <a:t> cell[i-1][j] +</a:t>
            </a:r>
          </a:p>
          <a:p>
            <a:r>
              <a:rPr lang="ja-JP" altLang="en-US" sz="1600" dirty="0">
                <a:latin typeface="Consolas"/>
                <a:cs typeface="Consolas"/>
              </a:rPr>
              <a:t>　　　</a:t>
            </a:r>
            <a:r>
              <a:rPr lang="en-US" altLang="ja-JP" sz="1600" dirty="0">
                <a:latin typeface="Consolas"/>
                <a:cs typeface="Consolas"/>
              </a:rPr>
              <a:t> cell[</a:t>
            </a:r>
            <a:r>
              <a:rPr lang="en-US" altLang="ja-JP" sz="1600" dirty="0" err="1" smtClean="0">
                <a:latin typeface="Consolas"/>
                <a:cs typeface="Consolas"/>
              </a:rPr>
              <a:t>i</a:t>
            </a:r>
            <a:r>
              <a:rPr lang="en-US" altLang="ja-JP" sz="1600" dirty="0" smtClean="0">
                <a:latin typeface="Consolas"/>
                <a:cs typeface="Consolas"/>
              </a:rPr>
              <a:t>]</a:t>
            </a:r>
            <a:r>
              <a:rPr lang="en-US" altLang="ja-JP" sz="1600" dirty="0">
                <a:latin typeface="Consolas"/>
                <a:cs typeface="Consolas"/>
              </a:rPr>
              <a:t>[</a:t>
            </a:r>
            <a:r>
              <a:rPr lang="en-US" altLang="ja-JP" sz="1600" dirty="0" smtClean="0">
                <a:latin typeface="Consolas"/>
                <a:cs typeface="Consolas"/>
              </a:rPr>
              <a:t>j+1] +</a:t>
            </a:r>
            <a:endParaRPr lang="en-US" altLang="ja-JP" sz="1600" dirty="0">
              <a:latin typeface="Consolas"/>
              <a:cs typeface="Consolas"/>
            </a:endParaRPr>
          </a:p>
          <a:p>
            <a:r>
              <a:rPr lang="ja-JP" altLang="en-US" sz="1600" dirty="0" smtClean="0">
                <a:latin typeface="Consolas"/>
                <a:cs typeface="Consolas"/>
              </a:rPr>
              <a:t>　　　</a:t>
            </a:r>
            <a:r>
              <a:rPr lang="ja-JP" altLang="ja-JP" sz="1600" dirty="0">
                <a:latin typeface="Consolas"/>
                <a:cs typeface="Consolas"/>
              </a:rPr>
              <a:t>　</a:t>
            </a:r>
            <a:r>
              <a:rPr lang="en-US" altLang="ja-JP" sz="1600" dirty="0" smtClean="0">
                <a:latin typeface="Consolas"/>
                <a:cs typeface="Consolas"/>
              </a:rPr>
              <a:t>cell</a:t>
            </a:r>
            <a:r>
              <a:rPr lang="en-US" altLang="ja-JP" sz="1600" dirty="0">
                <a:latin typeface="Consolas"/>
                <a:cs typeface="Consolas"/>
              </a:rPr>
              <a:t>[</a:t>
            </a:r>
            <a:r>
              <a:rPr lang="en-US" altLang="ja-JP" sz="1600" dirty="0" err="1">
                <a:latin typeface="Consolas"/>
                <a:cs typeface="Consolas"/>
              </a:rPr>
              <a:t>i</a:t>
            </a:r>
            <a:r>
              <a:rPr lang="en-US" altLang="ja-JP" sz="1600" dirty="0">
                <a:latin typeface="Consolas"/>
                <a:cs typeface="Consolas"/>
              </a:rPr>
              <a:t>][</a:t>
            </a:r>
            <a:r>
              <a:rPr lang="en-US" altLang="ja-JP" sz="1600" dirty="0" smtClean="0">
                <a:latin typeface="Consolas"/>
                <a:cs typeface="Consolas"/>
              </a:rPr>
              <a:t>j-1]</a:t>
            </a:r>
            <a:r>
              <a:rPr lang="en-US" altLang="ja-JP" sz="1600" dirty="0">
                <a:latin typeface="Consolas"/>
                <a:cs typeface="Consolas"/>
              </a:rPr>
              <a:t>)</a:t>
            </a:r>
            <a:r>
              <a:rPr lang="en-US" altLang="ja-JP" sz="1600" dirty="0" smtClean="0">
                <a:latin typeface="Consolas"/>
                <a:cs typeface="Consolas"/>
              </a:rPr>
              <a:t>/4;</a:t>
            </a:r>
          </a:p>
          <a:p>
            <a:r>
              <a:rPr lang="ja-JP" altLang="ja-JP" sz="1600" dirty="0" smtClean="0">
                <a:latin typeface="Consolas"/>
                <a:cs typeface="Consolas"/>
              </a:rPr>
              <a:t>　</a:t>
            </a:r>
            <a:r>
              <a:rPr lang="en-US" altLang="ja-JP" sz="1600" dirty="0" smtClean="0">
                <a:latin typeface="Consolas"/>
                <a:cs typeface="Consolas"/>
              </a:rPr>
              <a:t>……</a:t>
            </a:r>
            <a:endParaRPr lang="en-US" altLang="ja-JP" sz="1600" dirty="0">
              <a:latin typeface="Consolas"/>
              <a:cs typeface="Consolas"/>
            </a:endParaRPr>
          </a:p>
          <a:p>
            <a:r>
              <a:rPr lang="en-US" altLang="ja-JP" sz="1600" dirty="0" smtClean="0">
                <a:latin typeface="Consolas"/>
                <a:cs typeface="Consolas"/>
              </a:rPr>
              <a:t>}</a:t>
            </a:r>
            <a:endParaRPr lang="da-DK" altLang="ja-JP" sz="1600" dirty="0" smtClean="0">
              <a:solidFill>
                <a:srgbClr val="FF0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724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957" y="533400"/>
            <a:ext cx="8582086" cy="9906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提案：並列コレクションの分散メモリへの対応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並列実行の実装の一部をユーザが高水準に記述可能</a:t>
            </a:r>
            <a:endParaRPr lang="en-US" altLang="ja-JP" dirty="0"/>
          </a:p>
          <a:p>
            <a:pPr marL="731520" lvl="1" indent="-457200">
              <a:buFont typeface="+mj-lt"/>
              <a:buAutoNum type="arabicPeriod"/>
            </a:pPr>
            <a:r>
              <a:rPr kumimoji="1" lang="ja-JP" altLang="en-US" dirty="0" smtClean="0"/>
              <a:t>一部の</a:t>
            </a:r>
            <a:r>
              <a:rPr lang="ja-JP" altLang="en-US" dirty="0" smtClean="0"/>
              <a:t>セル</a:t>
            </a:r>
            <a:r>
              <a:rPr kumimoji="1" lang="ja-JP" altLang="en-US" dirty="0" smtClean="0"/>
              <a:t>だけに特有の処理を指示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ノード間通信</a:t>
            </a:r>
            <a:endParaRPr kumimoji="1" lang="en-US" altLang="ja-JP" dirty="0" smtClean="0"/>
          </a:p>
          <a:p>
            <a:pPr marL="731520" lvl="1" indent="-457200">
              <a:buFont typeface="+mj-lt"/>
              <a:buAutoNum type="arabicPeriod"/>
            </a:pPr>
            <a:r>
              <a:rPr lang="ja-JP" altLang="en-US" dirty="0" smtClean="0"/>
              <a:t>セル間の計算順序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通信オーバーラップ</a:t>
            </a:r>
            <a:endParaRPr lang="en-US" altLang="ja-JP" dirty="0" smtClean="0"/>
          </a:p>
          <a:p>
            <a:pPr marL="731520" lvl="1" indent="-457200">
              <a:buFont typeface="+mj-lt"/>
              <a:buAutoNum type="arabicPeriod"/>
            </a:pPr>
            <a:r>
              <a:rPr kumimoji="1" lang="ja-JP" altLang="en-US" dirty="0" smtClean="0"/>
              <a:t>データマッピングの</a:t>
            </a:r>
            <a:r>
              <a:rPr lang="ja-JP" altLang="en-US" dirty="0" smtClean="0"/>
              <a:t>変更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シフト計算や時間・空間ブロッキング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5714973" y="3772050"/>
            <a:ext cx="1666920" cy="763571"/>
          </a:xfrm>
          <a:prstGeom prst="wedgeRoundRectCallout">
            <a:avLst>
              <a:gd name="adj1" fmla="val -62179"/>
              <a:gd name="adj2" fmla="val -32864"/>
              <a:gd name="adj3" fmla="val 16667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/>
              <a:t>Hadoop</a:t>
            </a:r>
            <a:r>
              <a:rPr kumimoji="1" lang="ja-JP" altLang="en-US" sz="2000" dirty="0" smtClean="0"/>
              <a:t>では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未対応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8720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369421" y="4698657"/>
            <a:ext cx="8372761" cy="1825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957" y="533400"/>
            <a:ext cx="8582086" cy="9906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提案：並列コレクションの分散メモリへの対応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並列実行の実装の一部をユーザが高水準に記述可能</a:t>
            </a:r>
            <a:endParaRPr lang="en-US" altLang="ja-JP" dirty="0"/>
          </a:p>
          <a:p>
            <a:pPr marL="731520" lvl="1" indent="-457200">
              <a:buFont typeface="+mj-lt"/>
              <a:buAutoNum type="arabicPeriod"/>
            </a:pPr>
            <a:r>
              <a:rPr kumimoji="1" lang="ja-JP" altLang="en-US" dirty="0" smtClean="0"/>
              <a:t>一部の</a:t>
            </a:r>
            <a:r>
              <a:rPr lang="ja-JP" altLang="en-US" dirty="0" smtClean="0"/>
              <a:t>セル</a:t>
            </a:r>
            <a:r>
              <a:rPr kumimoji="1" lang="ja-JP" altLang="en-US" dirty="0" smtClean="0"/>
              <a:t>だけに特有の処理を指示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ノード間通信</a:t>
            </a:r>
            <a:endParaRPr kumimoji="1" lang="en-US" altLang="ja-JP" dirty="0" smtClean="0"/>
          </a:p>
          <a:p>
            <a:pPr marL="731520" lvl="1" indent="-457200">
              <a:buFont typeface="+mj-lt"/>
              <a:buAutoNum type="arabicPeriod"/>
            </a:pPr>
            <a:r>
              <a:rPr lang="ja-JP" altLang="en-US" dirty="0" smtClean="0"/>
              <a:t>セル間の計算順序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通信オーバーラップ</a:t>
            </a:r>
            <a:endParaRPr lang="en-US" altLang="ja-JP" dirty="0" smtClean="0"/>
          </a:p>
          <a:p>
            <a:pPr marL="731520" lvl="1" indent="-457200">
              <a:buFont typeface="+mj-lt"/>
              <a:buAutoNum type="arabicPeriod"/>
            </a:pPr>
            <a:r>
              <a:rPr kumimoji="1" lang="ja-JP" altLang="en-US" dirty="0" smtClean="0"/>
              <a:t>データマッピングの</a:t>
            </a:r>
            <a:r>
              <a:rPr lang="ja-JP" altLang="en-US" dirty="0" smtClean="0"/>
              <a:t>変更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シフト計算や時間・空間ブロッキング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421" y="4654808"/>
            <a:ext cx="2291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従来の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並列コレクション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1665" y="4700974"/>
            <a:ext cx="2240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ユーザが全てを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低水準に記述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27051" y="470097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本提案</a:t>
            </a:r>
            <a:endParaRPr kumimoji="1" lang="en-US" altLang="ja-JP" sz="2400" b="1" dirty="0" smtClean="0"/>
          </a:p>
        </p:txBody>
      </p:sp>
      <p:sp>
        <p:nvSpPr>
          <p:cNvPr id="10" name="二等辺三角形 9"/>
          <p:cNvSpPr/>
          <p:nvPr/>
        </p:nvSpPr>
        <p:spPr>
          <a:xfrm rot="16200000">
            <a:off x="4315277" y="2092808"/>
            <a:ext cx="581222" cy="7767957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67438" y="5375697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低水準</a:t>
            </a:r>
            <a:endParaRPr lang="en-US" altLang="ja-JP" dirty="0" smtClean="0"/>
          </a:p>
          <a:p>
            <a:r>
              <a:rPr kumimoji="1" lang="ja-JP" altLang="en-US" dirty="0" smtClean="0"/>
              <a:t>手動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8002" y="561439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高水準</a:t>
            </a:r>
            <a:endParaRPr kumimoji="1" lang="en-US" altLang="ja-JP" dirty="0" smtClean="0"/>
          </a:p>
          <a:p>
            <a:r>
              <a:rPr lang="ja-JP" altLang="en-US" dirty="0" smtClean="0"/>
              <a:t>全</a:t>
            </a:r>
            <a:r>
              <a:rPr kumimoji="1" lang="ja-JP" altLang="en-US" dirty="0" smtClean="0"/>
              <a:t>自動</a:t>
            </a:r>
            <a:endParaRPr kumimoji="1" lang="en-US" altLang="ja-JP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4237591" y="5785827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>
                <a:solidFill>
                  <a:schemeClr val="bg1"/>
                </a:solidFill>
              </a:rPr>
              <a:t>最適化</a:t>
            </a:r>
            <a:endParaRPr lang="ja-JP" altLang="en-US" i="1" dirty="0">
              <a:solidFill>
                <a:schemeClr val="bg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853054" y="5436755"/>
            <a:ext cx="153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一部を高水準</a:t>
            </a:r>
            <a:endParaRPr lang="ja-JP" altLang="en-US" dirty="0"/>
          </a:p>
        </p:txBody>
      </p:sp>
      <p:sp>
        <p:nvSpPr>
          <p:cNvPr id="18" name="角丸四角形吹き出し 17"/>
          <p:cNvSpPr/>
          <p:nvPr/>
        </p:nvSpPr>
        <p:spPr>
          <a:xfrm>
            <a:off x="5714973" y="3772050"/>
            <a:ext cx="1666920" cy="763571"/>
          </a:xfrm>
          <a:prstGeom prst="wedgeRoundRectCallout">
            <a:avLst>
              <a:gd name="adj1" fmla="val -62179"/>
              <a:gd name="adj2" fmla="val -32864"/>
              <a:gd name="adj3" fmla="val 16667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/>
              <a:t>Hadoop</a:t>
            </a:r>
            <a:r>
              <a:rPr kumimoji="1" lang="ja-JP" altLang="en-US" sz="2000" dirty="0" smtClean="0"/>
              <a:t>では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未対応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2784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93384" cy="9906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高水準な記述のための言語拡張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774164"/>
            <a:ext cx="8393384" cy="4876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部分メソッド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述語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solidFill>
                  <a:srgbClr val="D16349"/>
                </a:solidFill>
                <a:latin typeface="Consolas"/>
                <a:cs typeface="Consolas"/>
              </a:rPr>
              <a:t>&lt;</a:t>
            </a:r>
            <a:r>
              <a:rPr lang="en-US" altLang="ja-JP" i="1" dirty="0">
                <a:solidFill>
                  <a:srgbClr val="D16349"/>
                </a:solidFill>
                <a:latin typeface="Consolas"/>
                <a:cs typeface="Consolas"/>
              </a:rPr>
              <a:t>[1, </a:t>
            </a:r>
            <a:r>
              <a:rPr lang="en-US" altLang="ja-JP" i="1" dirty="0" smtClean="0">
                <a:solidFill>
                  <a:srgbClr val="D16349"/>
                </a:solidFill>
                <a:latin typeface="Consolas"/>
                <a:cs typeface="Consolas"/>
              </a:rPr>
              <a:t>MAX_X-</a:t>
            </a:r>
            <a:r>
              <a:rPr lang="en-US" altLang="ja-JP" i="1" dirty="0">
                <a:solidFill>
                  <a:srgbClr val="D16349"/>
                </a:solidFill>
                <a:latin typeface="Consolas"/>
                <a:cs typeface="Consolas"/>
              </a:rPr>
              <a:t>2],*</a:t>
            </a:r>
            <a:r>
              <a:rPr lang="en-US" altLang="ja-JP" i="1" dirty="0" smtClean="0">
                <a:solidFill>
                  <a:srgbClr val="D16349"/>
                </a:solidFill>
                <a:latin typeface="Consolas"/>
                <a:cs typeface="Consolas"/>
              </a:rPr>
              <a:t>&gt;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ja-JP" altLang="en-US" dirty="0" smtClean="0"/>
              <a:t>付きメソッド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一部のセルだけに特有の処理の記述が可能に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部分メソッド間の順序指定</a:t>
            </a:r>
            <a:endParaRPr lang="en-US" altLang="ja-JP" sz="2800" dirty="0" smtClean="0"/>
          </a:p>
          <a:p>
            <a:pPr lvl="1"/>
            <a:r>
              <a:rPr lang="en-US" altLang="ja-JP" i="1" dirty="0" smtClean="0">
                <a:solidFill>
                  <a:schemeClr val="accent1"/>
                </a:solidFill>
              </a:rPr>
              <a:t>precedes</a:t>
            </a:r>
            <a:r>
              <a:rPr lang="en-US" altLang="ja-JP" dirty="0" smtClean="0"/>
              <a:t> </a:t>
            </a:r>
            <a:r>
              <a:rPr lang="ja-JP" altLang="en-US" dirty="0" smtClean="0"/>
              <a:t>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セル間の計算順序の制御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8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部分メソッド間の相対的な位置関係に対応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述語内でメソッドの引数を参照可能</a:t>
            </a:r>
            <a:endParaRPr lang="en-US" altLang="ja-JP" dirty="0"/>
          </a:p>
          <a:p>
            <a:pPr lvl="1"/>
            <a:r>
              <a:rPr lang="ja-JP" altLang="en-US" dirty="0" smtClean="0"/>
              <a:t>データマッピングの変更</a:t>
            </a:r>
            <a:endParaRPr lang="en-US" altLang="ja-JP" sz="28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71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部分メソッド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述語付きメソッド</a:t>
            </a:r>
            <a:endParaRPr kumimoji="1" lang="en-US" altLang="ja-JP" dirty="0" smtClean="0"/>
          </a:p>
          <a:p>
            <a:pPr lvl="1"/>
            <a:r>
              <a:rPr lang="ja-JP" altLang="en-US" sz="2000" dirty="0"/>
              <a:t>引数の</a:t>
            </a:r>
            <a:r>
              <a:rPr lang="ja-JP" altLang="en-US" sz="2000" dirty="0" smtClean="0"/>
              <a:t>範囲を指定</a:t>
            </a:r>
            <a:endParaRPr lang="en-US" altLang="ja-JP" sz="2000" dirty="0" smtClean="0"/>
          </a:p>
          <a:p>
            <a:r>
              <a:rPr lang="ja-JP" altLang="en-US" dirty="0"/>
              <a:t>パターンマッチによるメソッドオーバーライド</a:t>
            </a:r>
            <a:endParaRPr lang="en-US" altLang="ja-JP" sz="2000" dirty="0"/>
          </a:p>
          <a:p>
            <a:pPr lvl="1"/>
            <a:r>
              <a:rPr lang="ja-JP" altLang="en-US" sz="2000" dirty="0"/>
              <a:t>サブクラスから部分的に上書</a:t>
            </a:r>
            <a:r>
              <a:rPr lang="ja-JP" altLang="en-US" sz="2000" dirty="0" smtClean="0"/>
              <a:t>き</a:t>
            </a:r>
            <a:endParaRPr kumimoji="1" lang="en-US" altLang="ja-JP" sz="2000" dirty="0" smtClean="0"/>
          </a:p>
          <a:p>
            <a:r>
              <a:rPr lang="ja-JP" altLang="en-US" dirty="0" smtClean="0"/>
              <a:t>同じクラス内に異なる述語のメソッドを複数定義できる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FC94-0740-594D-8D99-A439A4003EE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72412" y="3834213"/>
            <a:ext cx="7199177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altLang="ja-JP" dirty="0" smtClean="0">
              <a:solidFill>
                <a:srgbClr val="660066"/>
              </a:solidFill>
              <a:latin typeface="Consolas"/>
              <a:cs typeface="Consolas"/>
            </a:endParaRPr>
          </a:p>
          <a:p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err="1">
                <a:latin typeface="Consolas"/>
                <a:cs typeface="Consolas"/>
              </a:rPr>
              <a:t>i</a:t>
            </a:r>
            <a:r>
              <a:rPr lang="en-US" altLang="ja-JP" dirty="0">
                <a:latin typeface="Consolas"/>
                <a:cs typeface="Consolas"/>
              </a:rPr>
              <a:t>, 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latin typeface="Consolas"/>
                <a:cs typeface="Consolas"/>
              </a:rPr>
              <a:t> j) </a:t>
            </a:r>
            <a:r>
              <a:rPr lang="en-US" altLang="ja-JP" dirty="0">
                <a:solidFill>
                  <a:srgbClr val="FF0000"/>
                </a:solidFill>
                <a:latin typeface="Consolas"/>
                <a:cs typeface="Consolas"/>
              </a:rPr>
              <a:t>&lt;[1, 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MAX_X</a:t>
            </a:r>
            <a:r>
              <a:rPr lang="en-US" altLang="ja-JP" dirty="0">
                <a:solidFill>
                  <a:srgbClr val="FF0000"/>
                </a:solidFill>
                <a:latin typeface="Consolas"/>
                <a:cs typeface="Consolas"/>
              </a:rPr>
              <a:t>-2],*&gt;</a:t>
            </a:r>
            <a:r>
              <a:rPr lang="en-US" altLang="ja-JP" dirty="0">
                <a:latin typeface="Consolas"/>
                <a:cs typeface="Consolas"/>
              </a:rPr>
              <a:t> {</a:t>
            </a:r>
          </a:p>
          <a:p>
            <a:r>
              <a:rPr lang="en-US" altLang="ja-JP" dirty="0">
                <a:latin typeface="Consolas"/>
                <a:cs typeface="Consolas"/>
              </a:rPr>
              <a:t>	……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err="1">
                <a:latin typeface="Consolas"/>
                <a:cs typeface="Consolas"/>
              </a:rPr>
              <a:t>curr</a:t>
            </a:r>
            <a:r>
              <a:rPr lang="en-US" altLang="ja-JP" dirty="0">
                <a:latin typeface="Consolas"/>
                <a:cs typeface="Consolas"/>
              </a:rPr>
              <a:t> = cell[</a:t>
            </a:r>
            <a:r>
              <a:rPr lang="en-US" altLang="ja-JP" dirty="0" err="1">
                <a:latin typeface="Consolas"/>
                <a:cs typeface="Consolas"/>
              </a:rPr>
              <a:t>i</a:t>
            </a:r>
            <a:r>
              <a:rPr lang="en-US" altLang="ja-JP" dirty="0">
                <a:latin typeface="Consolas"/>
                <a:cs typeface="Consolas"/>
              </a:rPr>
              <a:t>][j];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dirty="0">
                <a:latin typeface="Consolas"/>
                <a:cs typeface="Consolas"/>
              </a:rPr>
              <a:t> next = (cell[i+1][j] + …… + cell[</a:t>
            </a:r>
            <a:r>
              <a:rPr lang="en-US" altLang="ja-JP" dirty="0" err="1">
                <a:latin typeface="Consolas"/>
                <a:cs typeface="Consolas"/>
              </a:rPr>
              <a:t>i</a:t>
            </a:r>
            <a:r>
              <a:rPr lang="en-US" altLang="ja-JP" dirty="0">
                <a:latin typeface="Consolas"/>
                <a:cs typeface="Consolas"/>
              </a:rPr>
              <a:t>][j-1])/4;</a:t>
            </a:r>
          </a:p>
          <a:p>
            <a:r>
              <a:rPr lang="en-US" altLang="ja-JP" dirty="0">
                <a:latin typeface="Consolas"/>
                <a:cs typeface="Consolas"/>
              </a:rPr>
              <a:t>	cell[</a:t>
            </a:r>
            <a:r>
              <a:rPr lang="en-US" altLang="ja-JP" dirty="0" err="1">
                <a:latin typeface="Consolas"/>
                <a:cs typeface="Consolas"/>
              </a:rPr>
              <a:t>i</a:t>
            </a:r>
            <a:r>
              <a:rPr lang="en-US" altLang="ja-JP" dirty="0">
                <a:latin typeface="Consolas"/>
                <a:cs typeface="Consolas"/>
              </a:rPr>
              <a:t>][j] = next;</a:t>
            </a:r>
          </a:p>
          <a:p>
            <a:r>
              <a:rPr lang="en-US" altLang="ja-JP" dirty="0">
                <a:latin typeface="Consolas"/>
                <a:cs typeface="Consolas"/>
              </a:rPr>
              <a:t>	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return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err="1">
                <a:latin typeface="Consolas"/>
                <a:cs typeface="Consolas"/>
              </a:rPr>
              <a:t>Math.abs</a:t>
            </a:r>
            <a:r>
              <a:rPr lang="en-US" altLang="ja-JP" dirty="0">
                <a:latin typeface="Consolas"/>
                <a:cs typeface="Consolas"/>
              </a:rPr>
              <a:t>(</a:t>
            </a:r>
            <a:r>
              <a:rPr lang="en-US" altLang="ja-JP" dirty="0" err="1">
                <a:latin typeface="Consolas"/>
                <a:cs typeface="Consolas"/>
              </a:rPr>
              <a:t>curr</a:t>
            </a:r>
            <a:r>
              <a:rPr lang="en-US" altLang="ja-JP" dirty="0">
                <a:latin typeface="Consolas"/>
                <a:cs typeface="Consolas"/>
              </a:rPr>
              <a:t>-next);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}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66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部分メソッドの呼び出し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523224"/>
            <a:ext cx="8541783" cy="19121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組み込みメソッド</a:t>
            </a:r>
            <a:r>
              <a:rPr lang="en-US" altLang="ja-JP" dirty="0" smtClean="0"/>
              <a:t> map </a:t>
            </a:r>
            <a:r>
              <a:rPr lang="ja-JP" altLang="en-US" dirty="0" smtClean="0"/>
              <a:t>を経由</a:t>
            </a:r>
            <a:endParaRPr lang="en-US" altLang="ja-JP" dirty="0" smtClean="0"/>
          </a:p>
          <a:p>
            <a:pPr lvl="1"/>
            <a:r>
              <a:rPr lang="ja-JP" altLang="en-US" sz="2000" dirty="0" smtClean="0"/>
              <a:t>メソッド群からセルの位置に応じたものを選別・実行</a:t>
            </a:r>
            <a:endParaRPr lang="ja-JP" altLang="en-US" dirty="0" smtClean="0"/>
          </a:p>
        </p:txBody>
      </p:sp>
      <p:sp>
        <p:nvSpPr>
          <p:cNvPr id="553" name="正方形/長方形 552"/>
          <p:cNvSpPr/>
          <p:nvPr/>
        </p:nvSpPr>
        <p:spPr>
          <a:xfrm>
            <a:off x="457202" y="3277684"/>
            <a:ext cx="8229600" cy="2585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テキスト ボックス 553"/>
          <p:cNvSpPr txBox="1"/>
          <p:nvPr/>
        </p:nvSpPr>
        <p:spPr>
          <a:xfrm>
            <a:off x="619344" y="4286915"/>
            <a:ext cx="7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/>
                </a:solidFill>
              </a:rPr>
              <a:t>・・・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555" name="テキスト ボックス 554"/>
          <p:cNvSpPr txBox="1"/>
          <p:nvPr/>
        </p:nvSpPr>
        <p:spPr>
          <a:xfrm>
            <a:off x="7639663" y="427470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/>
                </a:solidFill>
              </a:rPr>
              <a:t>・・・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556" name="右矢印 555"/>
          <p:cNvSpPr/>
          <p:nvPr/>
        </p:nvSpPr>
        <p:spPr>
          <a:xfrm>
            <a:off x="5223616" y="4312213"/>
            <a:ext cx="1058409" cy="1729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57" name="右矢印 556"/>
          <p:cNvSpPr/>
          <p:nvPr/>
        </p:nvSpPr>
        <p:spPr>
          <a:xfrm>
            <a:off x="2664974" y="4324180"/>
            <a:ext cx="1058409" cy="1729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58" name="右矢印 557"/>
          <p:cNvSpPr/>
          <p:nvPr/>
        </p:nvSpPr>
        <p:spPr>
          <a:xfrm rot="10800000">
            <a:off x="5243043" y="4589830"/>
            <a:ext cx="1058409" cy="1729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559" name="右矢印 558"/>
          <p:cNvSpPr/>
          <p:nvPr/>
        </p:nvSpPr>
        <p:spPr>
          <a:xfrm rot="10800000">
            <a:off x="2684038" y="4589831"/>
            <a:ext cx="1058409" cy="1729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grpSp>
        <p:nvGrpSpPr>
          <p:cNvPr id="563" name="図形グループ 562"/>
          <p:cNvGrpSpPr/>
          <p:nvPr/>
        </p:nvGrpSpPr>
        <p:grpSpPr>
          <a:xfrm>
            <a:off x="6436571" y="3781526"/>
            <a:ext cx="1179187" cy="1390331"/>
            <a:chOff x="3968333" y="3950682"/>
            <a:chExt cx="1081627" cy="1725121"/>
          </a:xfrm>
          <a:solidFill>
            <a:srgbClr val="C0C3D0"/>
          </a:solidFill>
        </p:grpSpPr>
        <p:grpSp>
          <p:nvGrpSpPr>
            <p:cNvPr id="565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02" name="フローチャート: 処理 60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3" name="フローチャート: 処理 60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4" name="フローチャート: 処理 60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5" name="フローチャート: 処理 60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6" name="フローチャート: 処理 60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7" name="フローチャート: 処理 60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8" name="フローチャート: 処理 60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9" name="フローチャート: 処理 60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6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594" name="フローチャート: 処理 59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5" name="フローチャート: 処理 59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6" name="フローチャート: 処理 59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7" name="フローチャート: 処理 59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8" name="フローチャート: 処理 59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9" name="フローチャート: 処理 59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0" name="フローチャート: 処理 59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1" name="フローチャート: 処理 60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67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586" name="フローチャート: 処理 58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7" name="フローチャート: 処理 58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8" name="フローチャート: 処理 58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9" name="フローチャート: 処理 58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0" name="フローチャート: 処理 58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1" name="フローチャート: 処理 59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2" name="フローチャート: 処理 59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3" name="フローチャート: 処理 59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68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578" name="フローチャート: 処理 57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9" name="フローチャート: 処理 57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0" name="フローチャート: 処理 57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1" name="フローチャート: 処理 58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2" name="フローチャート: 処理 58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3" name="フローチャート: 処理 58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4" name="フローチャート: 処理 58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5" name="フローチャート: 処理 58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569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570" name="フローチャート: 処理 56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1" name="フローチャート: 処理 57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2" name="フローチャート: 処理 57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3" name="フローチャート: 処理 57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4" name="フローチャート: 処理 57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5" name="フローチャート: 処理 57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6" name="フローチャート: 処理 57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7" name="フローチャート: 処理 57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562" name="テキスト ボックス 561"/>
          <p:cNvSpPr txBox="1"/>
          <p:nvPr/>
        </p:nvSpPr>
        <p:spPr>
          <a:xfrm>
            <a:off x="6520307" y="5158384"/>
            <a:ext cx="1011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i+1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grpSp>
        <p:nvGrpSpPr>
          <p:cNvPr id="613" name="図形グループ 612"/>
          <p:cNvGrpSpPr/>
          <p:nvPr/>
        </p:nvGrpSpPr>
        <p:grpSpPr>
          <a:xfrm>
            <a:off x="1368658" y="3779268"/>
            <a:ext cx="1179187" cy="1390331"/>
            <a:chOff x="3968333" y="3950682"/>
            <a:chExt cx="1081627" cy="1725121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615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52" name="フローチャート: 処理 65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3" name="フローチャート: 処理 65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4" name="フローチャート: 処理 65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5" name="フローチャート: 処理 65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6" name="フローチャート: 処理 65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7" name="フローチャート: 処理 65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8" name="フローチャート: 処理 65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9" name="フローチャート: 処理 65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16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44" name="フローチャート: 処理 643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5" name="フローチャート: 処理 644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6" name="フローチャート: 処理 645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7" name="フローチャート: 処理 646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8" name="フローチャート: 処理 64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9" name="フローチャート: 処理 64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0" name="フローチャート: 処理 64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1" name="フローチャート: 処理 65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17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36" name="フローチャート: 処理 63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7" name="フローチャート: 処理 63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8" name="フローチャート: 処理 63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9" name="フローチャート: 処理 63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0" name="フローチャート: 処理 63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1" name="フローチャート: 処理 64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2" name="フローチャート: 処理 64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3" name="フローチャート: 処理 64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18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28" name="フローチャート: 処理 62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9" name="フローチャート: 処理 62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0" name="フローチャート: 処理 62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1" name="フローチャート: 処理 63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2" name="フローチャート: 処理 63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3" name="フローチャート: 処理 63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4" name="フローチャート: 処理 63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5" name="フローチャート: 処理 63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19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20" name="フローチャート: 処理 61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1" name="フローチャート: 処理 62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2" name="フローチャート: 処理 62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3" name="フローチャート: 処理 62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4" name="フローチャート: 処理 62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5" name="フローチャート: 処理 62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6" name="フローチャート: 処理 62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7" name="フローチャート: 処理 62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612" name="テキスト ボックス 611"/>
          <p:cNvSpPr txBox="1"/>
          <p:nvPr/>
        </p:nvSpPr>
        <p:spPr>
          <a:xfrm>
            <a:off x="1478141" y="5158384"/>
            <a:ext cx="96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2"/>
                </a:solidFill>
              </a:rPr>
              <a:t>Node i-1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660" name="テキスト ボックス 659"/>
          <p:cNvSpPr txBox="1"/>
          <p:nvPr/>
        </p:nvSpPr>
        <p:spPr>
          <a:xfrm>
            <a:off x="457201" y="3277684"/>
            <a:ext cx="2531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図：</a:t>
            </a:r>
            <a:r>
              <a:rPr lang="ja-JP" altLang="en-US" sz="1400" u="sng" dirty="0" smtClean="0"/>
              <a:t>ステンシル計算の分散実装</a:t>
            </a:r>
            <a:endParaRPr kumimoji="1" lang="ja-JP" altLang="en-US" sz="1400" u="sng" dirty="0"/>
          </a:p>
        </p:txBody>
      </p:sp>
      <p:grpSp>
        <p:nvGrpSpPr>
          <p:cNvPr id="664" name="図形グループ 663"/>
          <p:cNvGrpSpPr/>
          <p:nvPr/>
        </p:nvGrpSpPr>
        <p:grpSpPr>
          <a:xfrm>
            <a:off x="3916126" y="3786488"/>
            <a:ext cx="1179187" cy="1390331"/>
            <a:chOff x="3968333" y="3950682"/>
            <a:chExt cx="1081627" cy="1725121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666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703" name="フローチャート: 処理 702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4" name="フローチャート: 処理 703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5" name="フローチャート: 処理 70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6" name="フローチャート: 処理 70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7" name="フローチャート: 処理 706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8" name="フローチャート: 処理 707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9" name="フローチャート: 処理 708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10" name="フローチャート: 処理 709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67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95" name="フローチャート: 処理 69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6" name="フローチャート: 処理 69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7" name="フローチャート: 処理 69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8" name="フローチャート: 処理 69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9" name="フローチャート: 処理 69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0" name="フローチャート: 処理 69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1" name="フローチャート: 処理 70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2" name="フローチャート: 処理 70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68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87" name="フローチャート: 処理 68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8" name="フローチャート: 処理 68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9" name="フローチャート: 処理 68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0" name="フローチャート: 処理 68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1" name="フローチャート: 処理 69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2" name="フローチャート: 処理 69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3" name="フローチャート: 処理 69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4" name="フローチャート: 処理 69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69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79" name="フローチャート: 処理 678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0" name="フローチャート: 処理 679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1" name="フローチャート: 処理 680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2" name="フローチャート: 処理 681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3" name="フローチャート: 処理 682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4" name="フローチャート: 処理 683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5" name="フローチャート: 処理 684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6" name="フローチャート: 処理 685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670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671" name="フローチャート: 処理 670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2" name="フローチャート: 処理 671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3" name="フローチャート: 処理 672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4" name="フローチャート: 処理 673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5" name="フローチャート: 処理 674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6" name="フローチャート: 処理 675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7" name="フローチャート: 処理 676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8" name="フローチャート: 処理 677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711" name="正方形/長方形 710"/>
          <p:cNvSpPr/>
          <p:nvPr/>
        </p:nvSpPr>
        <p:spPr>
          <a:xfrm>
            <a:off x="3916602" y="3779266"/>
            <a:ext cx="235667" cy="1407287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2" name="正方形/長方形 711"/>
          <p:cNvSpPr/>
          <p:nvPr/>
        </p:nvSpPr>
        <p:spPr>
          <a:xfrm>
            <a:off x="4151554" y="3781790"/>
            <a:ext cx="707858" cy="1407287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3" name="正方形/長方形 712"/>
          <p:cNvSpPr/>
          <p:nvPr/>
        </p:nvSpPr>
        <p:spPr>
          <a:xfrm>
            <a:off x="4859412" y="3786487"/>
            <a:ext cx="235901" cy="1407287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4" name="テキスト ボックス 713"/>
          <p:cNvSpPr txBox="1"/>
          <p:nvPr/>
        </p:nvSpPr>
        <p:spPr>
          <a:xfrm>
            <a:off x="5043240" y="5700737"/>
            <a:ext cx="3955742" cy="1020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rgbClr val="D16349"/>
            </a:solidFill>
            <a:prstDash val="solid"/>
          </a:ln>
        </p:spPr>
        <p:txBody>
          <a:bodyPr wrap="square" tIns="93600" bIns="93600" rtlCol="0">
            <a:spAutoFit/>
          </a:bodyPr>
          <a:lstStyle/>
          <a:p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altLang="ja-JP" dirty="0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 smtClean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j) 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&lt;MAX_X-1,*&gt;</a:t>
            </a:r>
          </a:p>
          <a:p>
            <a:r>
              <a:rPr lang="en-US" altLang="ja-JP" dirty="0" smtClean="0">
                <a:latin typeface="Consolas"/>
                <a:cs typeface="Consolas"/>
              </a:rPr>
              <a:t>{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/* </a:t>
            </a:r>
            <a:r>
              <a:rPr lang="ja-JP" altLang="en-US" dirty="0" smtClean="0">
                <a:solidFill>
                  <a:srgbClr val="008000"/>
                </a:solidFill>
                <a:latin typeface="Consolas"/>
                <a:cs typeface="Consolas"/>
              </a:rPr>
              <a:t>通信処理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*/</a:t>
            </a:r>
          </a:p>
          <a:p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  </a:t>
            </a:r>
            <a:r>
              <a:rPr lang="en-US" altLang="ja-JP" dirty="0" err="1" smtClean="0">
                <a:solidFill>
                  <a:srgbClr val="000000"/>
                </a:solidFill>
                <a:latin typeface="Consolas"/>
                <a:cs typeface="Consolas"/>
              </a:rPr>
              <a:t>default.calc</a:t>
            </a:r>
            <a:r>
              <a:rPr lang="en-US" altLang="ja-JP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altLang="ja-JP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altLang="ja-JP" dirty="0" smtClean="0">
                <a:solidFill>
                  <a:srgbClr val="000000"/>
                </a:solidFill>
                <a:latin typeface="Consolas"/>
                <a:cs typeface="Consolas"/>
              </a:rPr>
              <a:t>, j);</a:t>
            </a:r>
            <a:r>
              <a:rPr lang="en-US" altLang="ja-JP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715" name="テキスト ボックス 714"/>
          <p:cNvSpPr txBox="1"/>
          <p:nvPr/>
        </p:nvSpPr>
        <p:spPr>
          <a:xfrm>
            <a:off x="1004230" y="5811464"/>
            <a:ext cx="3472633" cy="743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rgbClr val="D16349"/>
            </a:solidFill>
            <a:prstDash val="solid"/>
          </a:ln>
        </p:spPr>
        <p:txBody>
          <a:bodyPr wrap="square" tIns="93600" bIns="93600" rtlCol="0">
            <a:spAutoFit/>
          </a:bodyPr>
          <a:lstStyle/>
          <a:p>
            <a:r>
              <a:rPr lang="en-US" altLang="ja-JP" dirty="0" err="1" smtClean="0">
                <a:latin typeface="Consolas"/>
                <a:cs typeface="Consolas"/>
              </a:rPr>
              <a:t>calc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dirty="0" err="1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altLang="ja-JP" dirty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dirty="0" err="1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cs typeface="Consolas"/>
              </a:rPr>
              <a:t>j</a:t>
            </a:r>
            <a:r>
              <a:rPr lang="en-US" altLang="ja-JP" dirty="0" smtClean="0">
                <a:latin typeface="Consolas"/>
                <a:cs typeface="Consolas"/>
              </a:rPr>
              <a:t>) 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en-US" altLang="ja-JP" dirty="0">
                <a:solidFill>
                  <a:srgbClr val="FF0000"/>
                </a:solidFill>
                <a:latin typeface="Consolas"/>
                <a:cs typeface="Consolas"/>
              </a:rPr>
              <a:t>*</a:t>
            </a:r>
            <a:r>
              <a:rPr lang="en-US" altLang="ja-JP" dirty="0" smtClean="0">
                <a:solidFill>
                  <a:srgbClr val="FF0000"/>
                </a:solidFill>
                <a:latin typeface="Consolas"/>
                <a:cs typeface="Consolas"/>
              </a:rPr>
              <a:t>, *&gt;</a:t>
            </a:r>
            <a:endParaRPr lang="en-US" altLang="ja-JP" dirty="0">
              <a:latin typeface="Consolas"/>
              <a:cs typeface="Consolas"/>
            </a:endParaRPr>
          </a:p>
          <a:p>
            <a:r>
              <a:rPr lang="en-US" altLang="ja-JP" dirty="0" smtClean="0">
                <a:latin typeface="Consolas"/>
                <a:cs typeface="Consolas"/>
              </a:rPr>
              <a:t>{ 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/* </a:t>
            </a:r>
            <a:r>
              <a:rPr lang="ja-JP" altLang="en-US" dirty="0" smtClean="0">
                <a:solidFill>
                  <a:srgbClr val="008000"/>
                </a:solidFill>
                <a:latin typeface="Consolas"/>
                <a:cs typeface="Consolas"/>
              </a:rPr>
              <a:t>メインの計算</a:t>
            </a:r>
            <a:r>
              <a:rPr lang="en-US" altLang="ja-JP" dirty="0" smtClean="0">
                <a:solidFill>
                  <a:srgbClr val="008000"/>
                </a:solidFill>
                <a:latin typeface="Consolas"/>
                <a:cs typeface="Consolas"/>
              </a:rPr>
              <a:t> */</a:t>
            </a:r>
            <a:r>
              <a:rPr lang="en-US" altLang="ja-JP" dirty="0" smtClean="0">
                <a:latin typeface="Consolas"/>
                <a:cs typeface="Consolas"/>
              </a:rPr>
              <a:t> }</a:t>
            </a:r>
            <a:endParaRPr kumimoji="1" lang="ja-JP" altLang="en-US" dirty="0">
              <a:latin typeface="Consolas"/>
              <a:cs typeface="Consolas"/>
            </a:endParaRPr>
          </a:p>
        </p:txBody>
      </p:sp>
      <p:sp>
        <p:nvSpPr>
          <p:cNvPr id="716" name="左大かっこ 715"/>
          <p:cNvSpPr/>
          <p:nvPr/>
        </p:nvSpPr>
        <p:spPr>
          <a:xfrm rot="16200000">
            <a:off x="4440314" y="4778823"/>
            <a:ext cx="117136" cy="980625"/>
          </a:xfrm>
          <a:prstGeom prst="leftBracket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8" name="直線矢印コネクタ 717"/>
          <p:cNvCxnSpPr/>
          <p:nvPr/>
        </p:nvCxnSpPr>
        <p:spPr>
          <a:xfrm flipH="1">
            <a:off x="3824136" y="5189077"/>
            <a:ext cx="556631" cy="62238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6" name="直線矢印コネクタ 725"/>
          <p:cNvCxnSpPr/>
          <p:nvPr/>
        </p:nvCxnSpPr>
        <p:spPr>
          <a:xfrm>
            <a:off x="4859412" y="5341477"/>
            <a:ext cx="183828" cy="35926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9" name="テキスト ボックス 728"/>
          <p:cNvSpPr txBox="1"/>
          <p:nvPr/>
        </p:nvSpPr>
        <p:spPr>
          <a:xfrm>
            <a:off x="457202" y="2546007"/>
            <a:ext cx="8229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err="1">
                <a:latin typeface="Consolas"/>
                <a:cs typeface="Consolas"/>
              </a:rPr>
              <a:t>localGrid.map</a:t>
            </a:r>
            <a:r>
              <a:rPr lang="en-US" altLang="ja-JP" sz="2800" dirty="0">
                <a:latin typeface="Consolas"/>
                <a:cs typeface="Consolas"/>
              </a:rPr>
              <a:t>(</a:t>
            </a:r>
            <a:r>
              <a:rPr lang="en-US" altLang="ja-JP" sz="2800" dirty="0" err="1">
                <a:solidFill>
                  <a:schemeClr val="accent1"/>
                </a:solidFill>
                <a:latin typeface="Consolas"/>
                <a:cs typeface="Consolas"/>
              </a:rPr>
              <a:t>Cell#</a:t>
            </a:r>
            <a:r>
              <a:rPr lang="en-US" altLang="ja-JP" sz="2800" dirty="0" err="1" smtClean="0">
                <a:solidFill>
                  <a:schemeClr val="accent1"/>
                </a:solidFill>
                <a:latin typeface="Consolas"/>
                <a:cs typeface="Consolas"/>
              </a:rPr>
              <a:t>calc</a:t>
            </a:r>
            <a:r>
              <a:rPr lang="en-US" altLang="ja-JP" sz="2800" dirty="0" smtClean="0">
                <a:latin typeface="Consolas"/>
                <a:cs typeface="Consolas"/>
              </a:rPr>
              <a:t>)</a:t>
            </a:r>
            <a:r>
              <a:rPr lang="en-US" altLang="ja-JP" sz="2800" dirty="0">
                <a:latin typeface="Consolas"/>
                <a:cs typeface="Consolas"/>
              </a:rPr>
              <a:t>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677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部分メソッド間の順序指定</a:t>
            </a:r>
            <a:r>
              <a:rPr lang="en-US" altLang="ja-JP" dirty="0" smtClean="0"/>
              <a:t> (1/3)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473" y="1689069"/>
            <a:ext cx="8514527" cy="4768698"/>
          </a:xfrm>
        </p:spPr>
        <p:txBody>
          <a:bodyPr>
            <a:normAutofit/>
          </a:bodyPr>
          <a:lstStyle/>
          <a:p>
            <a:r>
              <a:rPr lang="en-US" altLang="ja-JP" b="1" dirty="0"/>
              <a:t>&lt;</a:t>
            </a:r>
            <a:r>
              <a:rPr lang="en-US" altLang="ja-JP" b="1" dirty="0" smtClean="0"/>
              <a:t>M&gt; precedes &lt;N&gt;</a:t>
            </a:r>
          </a:p>
          <a:p>
            <a:pPr lvl="1"/>
            <a:r>
              <a:rPr lang="en-US" altLang="ja-JP" sz="2000" dirty="0" smtClean="0"/>
              <a:t>&lt;M&gt;</a:t>
            </a:r>
            <a:r>
              <a:rPr lang="ja-JP" altLang="en-US" sz="2000" dirty="0" smtClean="0"/>
              <a:t>の部分メソッドが</a:t>
            </a:r>
            <a:r>
              <a:rPr lang="en-US" altLang="ja-JP" sz="2000" dirty="0" smtClean="0"/>
              <a:t>&lt;N&gt;</a:t>
            </a:r>
            <a:r>
              <a:rPr lang="ja-JP" altLang="en-US" sz="2000" dirty="0" smtClean="0"/>
              <a:t>より先に実行される</a:t>
            </a:r>
          </a:p>
          <a:p>
            <a:pPr lvl="1"/>
            <a:r>
              <a:rPr lang="en-US" altLang="ja-JP" sz="2000" dirty="0" smtClean="0"/>
              <a:t>precedes </a:t>
            </a:r>
            <a:r>
              <a:rPr lang="ja-JP" altLang="en-US" sz="2000" dirty="0" smtClean="0"/>
              <a:t>指定の無いメソッドは</a:t>
            </a:r>
            <a:r>
              <a:rPr lang="ja-JP" altLang="en-US" sz="2000" dirty="0"/>
              <a:t>スケジューラに従って実行</a:t>
            </a:r>
            <a:endParaRPr lang="en-US" altLang="ja-JP" sz="2000" dirty="0"/>
          </a:p>
          <a:p>
            <a:pPr lvl="1"/>
            <a:r>
              <a:rPr lang="ja-JP" altLang="en-US" sz="2000" dirty="0" smtClean="0"/>
              <a:t>通信オーバーラップに利用</a:t>
            </a:r>
            <a:endParaRPr lang="en-US" altLang="ja-JP" sz="20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7482-58D7-234F-8935-39A1214C1B5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202" y="4047754"/>
            <a:ext cx="8229600" cy="2585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9344" y="5232615"/>
            <a:ext cx="73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646B86"/>
                </a:solidFill>
              </a:rPr>
              <a:t>・・・</a:t>
            </a:r>
            <a:endParaRPr kumimoji="1" lang="ja-JP" altLang="en-US" sz="2800" dirty="0">
              <a:solidFill>
                <a:srgbClr val="646B86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39663" y="522040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646B86"/>
                </a:solidFill>
              </a:rPr>
              <a:t>・・・</a:t>
            </a:r>
            <a:endParaRPr kumimoji="1" lang="ja-JP" altLang="en-US" sz="2800" dirty="0">
              <a:solidFill>
                <a:srgbClr val="646B86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5223616" y="5257913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2" name="右矢印 11"/>
          <p:cNvSpPr/>
          <p:nvPr/>
        </p:nvSpPr>
        <p:spPr>
          <a:xfrm>
            <a:off x="2664974" y="5269880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3" name="右矢印 12"/>
          <p:cNvSpPr/>
          <p:nvPr/>
        </p:nvSpPr>
        <p:spPr>
          <a:xfrm rot="10800000">
            <a:off x="5243043" y="5535530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14" name="右矢印 13"/>
          <p:cNvSpPr/>
          <p:nvPr/>
        </p:nvSpPr>
        <p:spPr>
          <a:xfrm rot="10800000">
            <a:off x="2684038" y="5535531"/>
            <a:ext cx="1058409" cy="17296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grpSp>
        <p:nvGrpSpPr>
          <p:cNvPr id="68" name="図形グループ 67"/>
          <p:cNvGrpSpPr/>
          <p:nvPr/>
        </p:nvGrpSpPr>
        <p:grpSpPr>
          <a:xfrm>
            <a:off x="6436571" y="4727226"/>
            <a:ext cx="1179187" cy="1390331"/>
            <a:chOff x="3968333" y="3950682"/>
            <a:chExt cx="1081627" cy="1725121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71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09" name="フローチャート: 処理 108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0" name="フローチャート: 処理 109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フローチャート: 処理 110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2" name="フローチャート: 処理 111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3" name="フローチャート: 処理 112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4" name="フローチャート: 処理 113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5" name="フローチャート: 処理 114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6" name="フローチャート: 処理 115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2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01" name="フローチャート: 処理 100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フローチャート: 処理 101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フローチャート: 処理 102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4" name="フローチャート: 処理 103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5" name="フローチャート: 処理 104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フローチャート: 処理 105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フローチャート: 処理 106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8" name="フローチャート: 処理 107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3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93" name="フローチャート: 処理 92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4" name="フローチャート: 処理 93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フローチャート: 処理 9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6" name="フローチャート: 処理 9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フローチャート: 処理 96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8" name="フローチャート: 処理 97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フローチャート: 処理 98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0" name="フローチャート: 処理 99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4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85" name="フローチャート: 処理 8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フローチャート: 処理 8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フローチャート: 処理 8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8" name="フローチャート: 処理 8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フローチャート: 処理 8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0" name="フローチャート: 処理 8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フローチャート: 処理 9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フローチャート: 処理 9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75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77" name="フローチャート: 処理 7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8" name="フローチャート: 処理 7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9" name="フローチャート: 処理 7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0" name="フローチャート: 処理 7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フローチャート: 処理 8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フローチャート: 処理 8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3" name="フローチャート: 処理 8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4" name="フローチャート: 処理 8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67" name="テキスト ボックス 166"/>
          <p:cNvSpPr txBox="1"/>
          <p:nvPr/>
        </p:nvSpPr>
        <p:spPr>
          <a:xfrm>
            <a:off x="6520307" y="6132253"/>
            <a:ext cx="1011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i+1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grpSp>
        <p:nvGrpSpPr>
          <p:cNvPr id="118" name="図形グループ 117"/>
          <p:cNvGrpSpPr/>
          <p:nvPr/>
        </p:nvGrpSpPr>
        <p:grpSpPr>
          <a:xfrm>
            <a:off x="1368658" y="4724967"/>
            <a:ext cx="1179187" cy="1390331"/>
            <a:chOff x="3968333" y="3950682"/>
            <a:chExt cx="1081627" cy="1725121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121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59" name="フローチャート: 処理 158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0" name="フローチャート: 処理 159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1" name="フローチャート: 処理 160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2" name="フローチャート: 処理 161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3" name="フローチャート: 処理 162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4" name="フローチャート: 処理 163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5" name="フローチャート: 処理 164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6" name="フローチャート: 処理 165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2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51" name="フローチャート: 処理 150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2" name="フローチャート: 処理 151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3" name="フローチャート: 処理 152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4" name="フローチャート: 処理 153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5" name="フローチャート: 処理 154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6" name="フローチャート: 処理 155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7" name="フローチャート: 処理 156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8" name="フローチャート: 処理 157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3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43" name="フローチャート: 処理 142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4" name="フローチャート: 処理 143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5" name="フローチャート: 処理 14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6" name="フローチャート: 処理 14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7" name="フローチャート: 処理 146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8" name="フローチャート: 処理 147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9" name="フローチャート: 処理 148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0" name="フローチャート: 処理 149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4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35" name="フローチャート: 処理 134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6" name="フローチャート: 処理 135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7" name="フローチャート: 処理 136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8" name="フローチャート: 処理 137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9" name="フローチャート: 処理 138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0" name="フローチャート: 処理 139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1" name="フローチャート: 処理 140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2" name="フローチャート: 処理 141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25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27" name="フローチャート: 処理 12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8" name="フローチャート: 処理 127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9" name="フローチャート: 処理 128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0" name="フローチャート: 処理 129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1" name="フローチャート: 処理 130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2" name="フローチャート: 処理 131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3" name="フローチャート: 処理 132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4" name="フローチャート: 処理 133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68" name="テキスト ボックス 167"/>
          <p:cNvSpPr txBox="1"/>
          <p:nvPr/>
        </p:nvSpPr>
        <p:spPr>
          <a:xfrm>
            <a:off x="1478141" y="6114571"/>
            <a:ext cx="96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i-1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457201" y="4047754"/>
            <a:ext cx="2531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図：</a:t>
            </a:r>
            <a:r>
              <a:rPr lang="ja-JP" altLang="en-US" sz="1400" u="sng" dirty="0" smtClean="0"/>
              <a:t>ステンシル計算の分散実装</a:t>
            </a:r>
            <a:endParaRPr kumimoji="1" lang="ja-JP" altLang="en-US" sz="1400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84389" y="3339136"/>
            <a:ext cx="5019809" cy="1112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1"/>
            </a:solidFill>
            <a:prstDash val="solid"/>
          </a:ln>
        </p:spPr>
        <p:txBody>
          <a:bodyPr wrap="square" tIns="93600" bIns="93600" rtlCol="0">
            <a:spAutoFit/>
          </a:bodyPr>
          <a:lstStyle/>
          <a:p>
            <a:r>
              <a:rPr lang="en-US" altLang="ja-JP" sz="2000" dirty="0" smtClean="0">
                <a:solidFill>
                  <a:srgbClr val="660066"/>
                </a:solidFill>
                <a:latin typeface="Consolas"/>
                <a:cs typeface="Consolas"/>
              </a:rPr>
              <a:t>double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 err="1" smtClean="0">
                <a:latin typeface="Consolas"/>
                <a:cs typeface="Consolas"/>
              </a:rPr>
              <a:t>calc</a:t>
            </a:r>
            <a:r>
              <a:rPr lang="en-US" altLang="ja-JP" sz="2000" dirty="0" smtClean="0">
                <a:latin typeface="Consolas"/>
                <a:cs typeface="Consolas"/>
              </a:rPr>
              <a:t>(</a:t>
            </a:r>
            <a:r>
              <a:rPr lang="en-US" altLang="ja-JP" sz="2000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sz="2000" dirty="0" smtClean="0">
                <a:latin typeface="Consolas"/>
                <a:cs typeface="Consolas"/>
              </a:rPr>
              <a:t> </a:t>
            </a:r>
            <a:r>
              <a:rPr lang="en-US" altLang="ja-JP" sz="2000" dirty="0" err="1" smtClean="0">
                <a:latin typeface="Consolas"/>
                <a:cs typeface="Consolas"/>
              </a:rPr>
              <a:t>i</a:t>
            </a:r>
            <a:r>
              <a:rPr lang="en-US" altLang="ja-JP" sz="2000" dirty="0" smtClean="0">
                <a:latin typeface="Consolas"/>
                <a:cs typeface="Consolas"/>
              </a:rPr>
              <a:t>, </a:t>
            </a:r>
            <a:r>
              <a:rPr lang="en-US" altLang="ja-JP" sz="2000" dirty="0" err="1" smtClean="0">
                <a:solidFill>
                  <a:srgbClr val="660066"/>
                </a:solidFill>
                <a:latin typeface="Consolas"/>
                <a:cs typeface="Consolas"/>
              </a:rPr>
              <a:t>int</a:t>
            </a:r>
            <a:r>
              <a:rPr lang="en-US" altLang="ja-JP" sz="2000" dirty="0" smtClean="0">
                <a:latin typeface="Consolas"/>
                <a:cs typeface="Consolas"/>
              </a:rPr>
              <a:t> j)</a:t>
            </a:r>
          </a:p>
          <a:p>
            <a:r>
              <a:rPr lang="ja-JP" altLang="en-US" sz="2000" dirty="0" smtClean="0">
                <a:latin typeface="Consolas"/>
                <a:cs typeface="Consolas"/>
              </a:rPr>
              <a:t>　　</a:t>
            </a:r>
            <a:r>
              <a:rPr lang="en-US" altLang="ja-JP" sz="2000" dirty="0" smtClean="0">
                <a:solidFill>
                  <a:srgbClr val="FF0000"/>
                </a:solidFill>
                <a:latin typeface="Consolas"/>
                <a:cs typeface="Consolas"/>
              </a:rPr>
              <a:t>&lt;MAX_X-1,?&gt; precedes &lt;MAX_X-1,*&gt;</a:t>
            </a:r>
          </a:p>
          <a:p>
            <a:r>
              <a:rPr lang="en-US" altLang="ja-JP" sz="2000" dirty="0" smtClean="0">
                <a:latin typeface="Consolas"/>
                <a:cs typeface="Consolas"/>
              </a:rPr>
              <a:t>{ </a:t>
            </a:r>
            <a:r>
              <a:rPr lang="en-US" altLang="ja-JP" sz="2000" dirty="0" smtClean="0">
                <a:solidFill>
                  <a:srgbClr val="008000"/>
                </a:solidFill>
                <a:latin typeface="Consolas"/>
                <a:cs typeface="Consolas"/>
              </a:rPr>
              <a:t>/* </a:t>
            </a:r>
            <a:r>
              <a:rPr lang="ja-JP" alt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通信処理とメインの計算</a:t>
            </a:r>
            <a:r>
              <a:rPr lang="en-US" altLang="ja-JP" sz="2000" dirty="0" smtClean="0">
                <a:solidFill>
                  <a:srgbClr val="008000"/>
                </a:solidFill>
                <a:latin typeface="Consolas"/>
                <a:cs typeface="Consolas"/>
              </a:rPr>
              <a:t> */</a:t>
            </a:r>
            <a:r>
              <a:rPr lang="en-US" altLang="ja-JP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6064" y="4903333"/>
            <a:ext cx="14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D16349"/>
                </a:solidFill>
              </a:rPr>
              <a:t>overlapped</a:t>
            </a:r>
            <a:endParaRPr kumimoji="1" lang="ja-JP" altLang="en-US" b="1" i="1" dirty="0">
              <a:solidFill>
                <a:srgbClr val="D16349"/>
              </a:solidFill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116831" y="6129719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646B86"/>
                </a:solidFill>
              </a:rPr>
              <a:t>Node </a:t>
            </a:r>
            <a:r>
              <a:rPr kumimoji="1" lang="en-US" altLang="ja-JP" sz="1600" dirty="0" err="1" smtClean="0">
                <a:solidFill>
                  <a:srgbClr val="646B86"/>
                </a:solidFill>
              </a:rPr>
              <a:t>i</a:t>
            </a:r>
            <a:endParaRPr kumimoji="1" lang="ja-JP" altLang="en-US" sz="1600" dirty="0">
              <a:solidFill>
                <a:srgbClr val="646B86"/>
              </a:solidFill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5041982" y="4893306"/>
            <a:ext cx="14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D16349"/>
                </a:solidFill>
              </a:rPr>
              <a:t>overlapped</a:t>
            </a:r>
            <a:endParaRPr kumimoji="1" lang="ja-JP" altLang="en-US" b="1" i="1" dirty="0">
              <a:solidFill>
                <a:srgbClr val="D16349"/>
              </a:solidFill>
            </a:endParaRPr>
          </a:p>
        </p:txBody>
      </p:sp>
      <p:grpSp>
        <p:nvGrpSpPr>
          <p:cNvPr id="169" name="図形グループ 168"/>
          <p:cNvGrpSpPr/>
          <p:nvPr/>
        </p:nvGrpSpPr>
        <p:grpSpPr>
          <a:xfrm>
            <a:off x="3916126" y="4716193"/>
            <a:ext cx="1179187" cy="1390331"/>
            <a:chOff x="3968333" y="3950682"/>
            <a:chExt cx="1081627" cy="1725121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171" name="グループ化 996"/>
            <p:cNvGrpSpPr/>
            <p:nvPr/>
          </p:nvGrpSpPr>
          <p:grpSpPr>
            <a:xfrm>
              <a:off x="3968333" y="3950682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56" name="フローチャート: 処理 255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7" name="フローチャート: 処理 256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8" name="フローチャート: 処理 257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9" name="フローチャート: 処理 258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0" name="フローチャート: 処理 259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1" name="フローチャート: 処理 260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rgbClr val="D16349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2" name="フローチャート: 処理 261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3" name="フローチャート: 処理 262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2" name="グループ化 997"/>
            <p:cNvGrpSpPr/>
            <p:nvPr/>
          </p:nvGrpSpPr>
          <p:grpSpPr>
            <a:xfrm>
              <a:off x="4184721" y="3950764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48" name="フローチャート: 処理 247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9" name="フローチャート: 処理 24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0" name="フローチャート: 処理 249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1" name="フローチャート: 処理 250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2" name="フローチャート: 処理 251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3" name="フローチャート: 処理 252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4" name="フローチャート: 処理 253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5" name="フローチャート: 処理 254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4" name="グループ化 1006"/>
            <p:cNvGrpSpPr/>
            <p:nvPr/>
          </p:nvGrpSpPr>
          <p:grpSpPr>
            <a:xfrm>
              <a:off x="4401676" y="3950846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40" name="フローチャート: 処理 239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1" name="フローチャート: 処理 240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2" name="フローチャート: 処理 241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3" name="フローチャート: 処理 242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4" name="フローチャート: 処理 243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5" name="フローチャート: 処理 244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6" name="フローチャート: 処理 245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7" name="フローチャート: 処理 246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5" name="グループ化 1015"/>
            <p:cNvGrpSpPr/>
            <p:nvPr/>
          </p:nvGrpSpPr>
          <p:grpSpPr>
            <a:xfrm>
              <a:off x="4617626" y="3950928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232" name="フローチャート: 処理 231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3" name="フローチャート: 処理 232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4" name="フローチャート: 処理 233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5" name="フローチャート: 処理 234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6" name="フローチャート: 処理 235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7" name="フローチャート: 処理 236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8" name="フローチャート: 処理 237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9" name="フローチャート: 処理 238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solidFill>
                <a:srgbClr val="C0C3D0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176" name="グループ化 1024"/>
            <p:cNvGrpSpPr/>
            <p:nvPr/>
          </p:nvGrpSpPr>
          <p:grpSpPr>
            <a:xfrm>
              <a:off x="4833793" y="3951010"/>
              <a:ext cx="216167" cy="1724793"/>
              <a:chOff x="1979678" y="4149947"/>
              <a:chExt cx="288322" cy="2300516"/>
            </a:xfrm>
            <a:grpFill/>
          </p:grpSpPr>
          <p:sp>
            <p:nvSpPr>
              <p:cNvPr id="177" name="フローチャート: 処理 176"/>
              <p:cNvSpPr/>
              <p:nvPr/>
            </p:nvSpPr>
            <p:spPr>
              <a:xfrm>
                <a:off x="1979678" y="414994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9" name="フローチャート: 処理 178"/>
              <p:cNvSpPr/>
              <p:nvPr/>
            </p:nvSpPr>
            <p:spPr>
              <a:xfrm>
                <a:off x="1979968" y="4436171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5" name="フローチャート: 処理 224"/>
              <p:cNvSpPr/>
              <p:nvPr/>
            </p:nvSpPr>
            <p:spPr>
              <a:xfrm>
                <a:off x="1979678" y="4724219"/>
                <a:ext cx="288032" cy="288048"/>
              </a:xfrm>
              <a:prstGeom prst="flowChartProcess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6" name="フローチャート: 処理 225"/>
              <p:cNvSpPr/>
              <p:nvPr/>
            </p:nvSpPr>
            <p:spPr>
              <a:xfrm>
                <a:off x="1979678" y="5012267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8" name="フローチャート: 処理 227"/>
              <p:cNvSpPr/>
              <p:nvPr/>
            </p:nvSpPr>
            <p:spPr>
              <a:xfrm>
                <a:off x="1979968" y="53003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9" name="フローチャート: 処理 228"/>
              <p:cNvSpPr/>
              <p:nvPr/>
            </p:nvSpPr>
            <p:spPr>
              <a:xfrm>
                <a:off x="1979678" y="5588363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0" name="フローチャート: 処理 229"/>
              <p:cNvSpPr/>
              <p:nvPr/>
            </p:nvSpPr>
            <p:spPr>
              <a:xfrm>
                <a:off x="1979712" y="5877256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1" name="フローチャート: 処理 230"/>
              <p:cNvSpPr/>
              <p:nvPr/>
            </p:nvSpPr>
            <p:spPr>
              <a:xfrm>
                <a:off x="1979968" y="6162415"/>
                <a:ext cx="288032" cy="288048"/>
              </a:xfrm>
              <a:prstGeom prst="flowChartProcess">
                <a:avLst/>
              </a:prstGeom>
              <a:grpFill/>
              <a:ln w="19050" cap="flat" cmpd="sng" algn="ctr">
                <a:solidFill>
                  <a:srgbClr val="646B8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266" name="正方形/長方形 265"/>
          <p:cNvSpPr/>
          <p:nvPr/>
        </p:nvSpPr>
        <p:spPr>
          <a:xfrm>
            <a:off x="4833208" y="4715673"/>
            <a:ext cx="235901" cy="1407287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endCxn id="225" idx="3"/>
          </p:cNvCxnSpPr>
          <p:nvPr/>
        </p:nvCxnSpPr>
        <p:spPr>
          <a:xfrm flipH="1">
            <a:off x="5095076" y="4451494"/>
            <a:ext cx="295368" cy="69898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正方形/長方形 266"/>
          <p:cNvSpPr/>
          <p:nvPr/>
        </p:nvSpPr>
        <p:spPr>
          <a:xfrm>
            <a:off x="3915653" y="4727226"/>
            <a:ext cx="235901" cy="1407287"/>
          </a:xfrm>
          <a:prstGeom prst="rect">
            <a:avLst/>
          </a:prstGeom>
          <a:noFill/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24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NKO2013S_5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18471</TotalTime>
  <Words>1431</Words>
  <Application>Microsoft Macintosh PowerPoint</Application>
  <PresentationFormat>画面に合わせる (4:3)</PresentationFormat>
  <Paragraphs>317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RINKO2013S_5</vt:lpstr>
      <vt:lpstr>処理の差異と順序を考慮した 並列コレクション向け Java言語拡張</vt:lpstr>
      <vt:lpstr>ステンシル計算</vt:lpstr>
      <vt:lpstr>典型的な並列コレクション</vt:lpstr>
      <vt:lpstr>提案：並列コレクションの分散メモリへの対応</vt:lpstr>
      <vt:lpstr>提案：並列コレクションの分散メモリへの対応</vt:lpstr>
      <vt:lpstr>高水準な記述のための言語拡張</vt:lpstr>
      <vt:lpstr>部分メソッド</vt:lpstr>
      <vt:lpstr>部分メソッドの呼び出し</vt:lpstr>
      <vt:lpstr>部分メソッド間の順序指定 (1/3)</vt:lpstr>
      <vt:lpstr>部分メソッド間の順序指定 (2/3)</vt:lpstr>
      <vt:lpstr>部分メソッド間の順序指定 (3/3)</vt:lpstr>
      <vt:lpstr>相対的な位置関係を持つ部分メソッド</vt:lpstr>
      <vt:lpstr>空間・時間ブロッキング</vt:lpstr>
      <vt:lpstr>相対的な位置関係を持つ部分メソッド</vt:lpstr>
      <vt:lpstr>拡散方程式のプログラム例</vt:lpstr>
      <vt:lpstr>PowerPoint プレゼンテーション</vt:lpstr>
      <vt:lpstr>実装</vt:lpstr>
      <vt:lpstr>実行順序の決定</vt:lpstr>
      <vt:lpstr>関連研究</vt:lpstr>
      <vt:lpstr>まとめ</vt:lpstr>
    </vt:vector>
  </TitlesOfParts>
  <Company>東京大学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処理の差異と順序を考慮した並列コレクション向けJava言語拡張</dc:title>
  <dc:creator>宗 桜子</dc:creator>
  <cp:lastModifiedBy>宗 桜子</cp:lastModifiedBy>
  <cp:revision>444</cp:revision>
  <dcterms:created xsi:type="dcterms:W3CDTF">2013-07-18T08:22:35Z</dcterms:created>
  <dcterms:modified xsi:type="dcterms:W3CDTF">2013-08-19T02:28:19Z</dcterms:modified>
</cp:coreProperties>
</file>