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93" r:id="rId1"/>
  </p:sldMasterIdLst>
  <p:notesMasterIdLst>
    <p:notesMasterId r:id="rId25"/>
  </p:notesMasterIdLst>
  <p:handoutMasterIdLst>
    <p:handoutMasterId r:id="rId26"/>
  </p:handoutMasterIdLst>
  <p:sldIdLst>
    <p:sldId id="256" r:id="rId2"/>
    <p:sldId id="275" r:id="rId3"/>
    <p:sldId id="280" r:id="rId4"/>
    <p:sldId id="279" r:id="rId5"/>
    <p:sldId id="291" r:id="rId6"/>
    <p:sldId id="293" r:id="rId7"/>
    <p:sldId id="268" r:id="rId8"/>
    <p:sldId id="294" r:id="rId9"/>
    <p:sldId id="272" r:id="rId10"/>
    <p:sldId id="258" r:id="rId11"/>
    <p:sldId id="259" r:id="rId12"/>
    <p:sldId id="285" r:id="rId13"/>
    <p:sldId id="261" r:id="rId14"/>
    <p:sldId id="262" r:id="rId15"/>
    <p:sldId id="260" r:id="rId16"/>
    <p:sldId id="283" r:id="rId17"/>
    <p:sldId id="286" r:id="rId18"/>
    <p:sldId id="263" r:id="rId19"/>
    <p:sldId id="281" r:id="rId20"/>
    <p:sldId id="289" r:id="rId21"/>
    <p:sldId id="278" r:id="rId22"/>
    <p:sldId id="264" r:id="rId23"/>
    <p:sldId id="277" r:id="rId24"/>
  </p:sldIdLst>
  <p:sldSz cx="9144000" cy="6858000" type="screen4x3"/>
  <p:notesSz cx="9144000" cy="6858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29CA4"/>
    <a:srgbClr val="838C93"/>
    <a:srgbClr val="A30B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inimized">
    <p:restoredLeft sz="34566" autoAdjust="0"/>
    <p:restoredTop sz="33786" autoAdjust="0"/>
  </p:normalViewPr>
  <p:slideViewPr>
    <p:cSldViewPr snapToGrid="0" snapToObjects="1">
      <p:cViewPr>
        <p:scale>
          <a:sx n="81" d="100"/>
          <a:sy n="81" d="100"/>
        </p:scale>
        <p:origin x="-536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8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C4E846-3843-384C-A86C-F084C02C0CCE}" type="datetimeFigureOut">
              <a:rPr kumimoji="1" lang="ja-JP" altLang="en-US" smtClean="0"/>
              <a:t>12/08/31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D4BAB9-3628-8C45-ADA7-E4DB90A322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62971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AD58B-0D78-8243-BB34-1DD689FAC0D4}" type="datetimeFigureOut">
              <a:rPr kumimoji="1" lang="ja-JP" altLang="en-US" smtClean="0"/>
              <a:t>12/08/31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CAFCB-DCA3-8047-BBB7-A918B9431C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43995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CAFCB-DCA3-8047-BBB7-A918B9431CC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5305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CAFCB-DCA3-8047-BBB7-A918B9431CC8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6980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CAFCB-DCA3-8047-BBB7-A918B9431CC8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00018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CAFCB-DCA3-8047-BBB7-A918B9431CC8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00018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CAFCB-DCA3-8047-BBB7-A918B9431CC8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07916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CAFCB-DCA3-8047-BBB7-A918B9431CC8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91366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CAFCB-DCA3-8047-BBB7-A918B9431CC8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21992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CAFCB-DCA3-8047-BBB7-A918B9431CC8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51513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CAFCB-DCA3-8047-BBB7-A918B9431CC8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51513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CAFCB-DCA3-8047-BBB7-A918B9431CC8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35877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CAFCB-DCA3-8047-BBB7-A918B9431CC8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4160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CAFCB-DCA3-8047-BBB7-A918B9431CC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429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CAFCB-DCA3-8047-BBB7-A918B9431CC8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41609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CAFCB-DCA3-8047-BBB7-A918B9431CC8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7943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CAFCB-DCA3-8047-BBB7-A918B9431CC8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4914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CAFCB-DCA3-8047-BBB7-A918B9431CC8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891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CAFCB-DCA3-8047-BBB7-A918B9431CC8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990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CAFCB-DCA3-8047-BBB7-A918B9431CC8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7519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CAFCB-DCA3-8047-BBB7-A918B9431CC8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75197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CAFCB-DCA3-8047-BBB7-A918B9431CC8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7519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CAFCB-DCA3-8047-BBB7-A918B9431CC8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6406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CAFCB-DCA3-8047-BBB7-A918B9431CC8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6406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CAFCB-DCA3-8047-BBB7-A918B9431CC8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108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586D-9539-684B-8611-25F5AE5EA546}" type="datetime1">
              <a:rPr kumimoji="1" lang="ja-JP" altLang="en-US" smtClean="0"/>
              <a:t>12/08/31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Sakurako Soh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A84B-1CB4-E544-B31F-3DC7349FE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7D46E-5DA5-B440-934F-BA72D9608870}" type="datetime1">
              <a:rPr kumimoji="1" lang="ja-JP" altLang="en-US" smtClean="0"/>
              <a:t>12/08/31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Sakurako Soh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A84B-1CB4-E544-B31F-3DC7349FE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943F-40D6-6245-9604-5326384D4086}" type="datetime1">
              <a:rPr kumimoji="1" lang="ja-JP" altLang="en-US" smtClean="0"/>
              <a:t>12/08/31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Sakurako Soh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A84B-1CB4-E544-B31F-3DC7349FE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1EA6-5AE3-5B42-B1FD-CEAF14F46E51}" type="datetime1">
              <a:rPr kumimoji="1" lang="ja-JP" altLang="en-US" smtClean="0"/>
              <a:t>12/08/31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Sakurako Soh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A84B-1CB4-E544-B31F-3DC7349FE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FD47-1AA7-1D47-9CE2-18F3D9F01A79}" type="datetime1">
              <a:rPr kumimoji="1" lang="ja-JP" altLang="en-US" smtClean="0"/>
              <a:t>12/08/31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Sakurako Soh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A84B-1CB4-E544-B31F-3DC7349FE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097C-826E-644D-BD97-F2197EC9F8BD}" type="datetime1">
              <a:rPr kumimoji="1" lang="ja-JP" altLang="en-US" smtClean="0"/>
              <a:t>12/08/31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Sakurako Soh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A84B-1CB4-E544-B31F-3DC7349FE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E51F-676A-AC42-82F4-0FDC0838FBD9}" type="datetime1">
              <a:rPr kumimoji="1" lang="ja-JP" altLang="en-US" smtClean="0"/>
              <a:t>12/08/31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Sakurako Soh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A84B-1CB4-E544-B31F-3DC7349FE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ED36B-77E6-5449-ABF9-1C98914539AA}" type="datetime1">
              <a:rPr kumimoji="1" lang="ja-JP" altLang="en-US" smtClean="0"/>
              <a:t>12/08/31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Sakurako Soh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A84B-1CB4-E544-B31F-3DC7349FE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79F1-D2CF-9A41-ACD7-ED45A32E7A5A}" type="datetime1">
              <a:rPr kumimoji="1" lang="ja-JP" altLang="en-US" smtClean="0"/>
              <a:t>12/08/31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Sakurako Soh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A84B-1CB4-E544-B31F-3DC7349FE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37C3C-1A4A-D849-BCC2-3FF80FDC51A5}" type="datetime1">
              <a:rPr kumimoji="1" lang="ja-JP" altLang="en-US" smtClean="0"/>
              <a:t>12/08/31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Sakurako Soh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A84B-1CB4-E544-B31F-3DC7349FE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8DB0-C799-C044-B436-F934808135EE}" type="datetime1">
              <a:rPr kumimoji="1" lang="ja-JP" altLang="en-US" smtClean="0"/>
              <a:t>12/08/31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Sakurako Soh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A84B-1CB4-E544-B31F-3DC7349FE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1AD9B7D-A328-D242-9B6D-B5BFF3008866}" type="datetime1">
              <a:rPr kumimoji="1" lang="ja-JP" altLang="en-US" smtClean="0"/>
              <a:t>12/08/31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3122" y="6492486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altLang="ja-JP" smtClean="0"/>
              <a:t>Sakurako Soh</a:t>
            </a: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C0FA84B-1CB4-E544-B31F-3DC7349FE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z="4800" dirty="0" smtClean="0"/>
              <a:t>メソッド間の依存関係から</a:t>
            </a:r>
            <a:r>
              <a:rPr lang="en-US" altLang="ja-JP" sz="4800" dirty="0" smtClean="0"/>
              <a:t/>
            </a:r>
            <a:br>
              <a:rPr lang="en-US" altLang="ja-JP" sz="4800" dirty="0" smtClean="0"/>
            </a:br>
            <a:r>
              <a:rPr lang="ja-JP" altLang="en-US" sz="4800" dirty="0" smtClean="0"/>
              <a:t>適切な計算順序を選んで</a:t>
            </a:r>
            <a:r>
              <a:rPr lang="en-US" altLang="ja-JP" sz="4800" dirty="0" smtClean="0"/>
              <a:t/>
            </a:r>
            <a:br>
              <a:rPr lang="en-US" altLang="ja-JP" sz="4800" dirty="0" smtClean="0"/>
            </a:br>
            <a:r>
              <a:rPr lang="ja-JP" altLang="en-US" sz="4800" dirty="0" smtClean="0"/>
              <a:t>実行する言語</a:t>
            </a:r>
            <a:endParaRPr kumimoji="1" lang="ja-JP" altLang="en-US" sz="48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東京大学</a:t>
            </a:r>
            <a:endParaRPr kumimoji="1" lang="en-US" altLang="ja-JP" dirty="0" smtClean="0"/>
          </a:p>
          <a:p>
            <a:r>
              <a:rPr lang="ja-JP" altLang="en-US" dirty="0" smtClean="0"/>
              <a:t>宗</a:t>
            </a:r>
            <a:r>
              <a:rPr lang="en-US" altLang="ja-JP" dirty="0"/>
              <a:t> </a:t>
            </a:r>
            <a:r>
              <a:rPr lang="ja-JP" altLang="en-US" dirty="0" smtClean="0"/>
              <a:t>桜子　武山</a:t>
            </a:r>
            <a:r>
              <a:rPr lang="en-US" altLang="ja-JP" dirty="0" smtClean="0"/>
              <a:t> </a:t>
            </a:r>
            <a:r>
              <a:rPr lang="ja-JP" altLang="en-US" dirty="0" smtClean="0"/>
              <a:t>文信　千葉</a:t>
            </a:r>
            <a:r>
              <a:rPr lang="en-US" altLang="ja-JP" dirty="0" smtClean="0"/>
              <a:t> </a:t>
            </a:r>
            <a:r>
              <a:rPr lang="ja-JP" altLang="en-US" dirty="0" smtClean="0"/>
              <a:t>滋</a:t>
            </a:r>
            <a:endParaRPr lang="en-US" altLang="ja-JP" dirty="0" smtClean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A84B-1CB4-E544-B31F-3DC7349FED4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7598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PersianJ </a:t>
            </a:r>
            <a:r>
              <a:rPr kumimoji="1" lang="ja-JP" altLang="en-US" dirty="0" smtClean="0"/>
              <a:t>の提案</a:t>
            </a:r>
            <a:r>
              <a:rPr kumimoji="1" lang="en-US" altLang="ja-JP" dirty="0" smtClean="0"/>
              <a:t> (2/2)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61144"/>
            <a:ext cx="8229600" cy="4876800"/>
          </a:xfrm>
        </p:spPr>
        <p:txBody>
          <a:bodyPr/>
          <a:lstStyle/>
          <a:p>
            <a:r>
              <a:rPr lang="ja-JP" altLang="en-US" dirty="0" smtClean="0"/>
              <a:t>コンパイラが自動的にメソッド呼び出しを並べる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プログラマが指定した制約を満たす</a:t>
            </a:r>
            <a:endParaRPr lang="en-US" altLang="ja-JP" dirty="0" smtClean="0"/>
          </a:p>
          <a:p>
            <a:pPr marL="274320" lvl="1" indent="0">
              <a:buNone/>
            </a:pPr>
            <a:endParaRPr kumimoji="1" lang="en-US" altLang="ja-JP" dirty="0" smtClean="0"/>
          </a:p>
          <a:p>
            <a:pPr lvl="1"/>
            <a:endParaRPr kumimoji="1" lang="en-US" altLang="ja-JP" dirty="0" smtClean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A84B-1CB4-E544-B31F-3DC7349FED48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61" name="正方形/長方形 60"/>
          <p:cNvSpPr/>
          <p:nvPr/>
        </p:nvSpPr>
        <p:spPr>
          <a:xfrm>
            <a:off x="6198302" y="2542527"/>
            <a:ext cx="2596201" cy="3823516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356761" y="3259916"/>
            <a:ext cx="5154040" cy="287714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grpSp>
        <p:nvGrpSpPr>
          <p:cNvPr id="63" name="グループ化 166"/>
          <p:cNvGrpSpPr/>
          <p:nvPr/>
        </p:nvGrpSpPr>
        <p:grpSpPr>
          <a:xfrm>
            <a:off x="2589009" y="3711257"/>
            <a:ext cx="2736304" cy="2166227"/>
            <a:chOff x="3203848" y="3933057"/>
            <a:chExt cx="2736304" cy="2166227"/>
          </a:xfrm>
        </p:grpSpPr>
        <p:sp>
          <p:nvSpPr>
            <p:cNvPr id="64" name="正方形/長方形 63"/>
            <p:cNvSpPr/>
            <p:nvPr/>
          </p:nvSpPr>
          <p:spPr>
            <a:xfrm>
              <a:off x="3203848" y="3933057"/>
              <a:ext cx="2736304" cy="189255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grpSp>
          <p:nvGrpSpPr>
            <p:cNvPr id="65" name="グループ化 135"/>
            <p:cNvGrpSpPr/>
            <p:nvPr/>
          </p:nvGrpSpPr>
          <p:grpSpPr>
            <a:xfrm>
              <a:off x="3347864" y="4083585"/>
              <a:ext cx="2489744" cy="1494622"/>
              <a:chOff x="2915816" y="4620349"/>
              <a:chExt cx="2489744" cy="1494622"/>
            </a:xfrm>
          </p:grpSpPr>
          <p:sp>
            <p:nvSpPr>
              <p:cNvPr id="71" name="テキスト ボックス 70"/>
              <p:cNvSpPr txBox="1"/>
              <p:nvPr/>
            </p:nvSpPr>
            <p:spPr>
              <a:xfrm>
                <a:off x="2915816" y="4620350"/>
                <a:ext cx="1163332" cy="276999"/>
              </a:xfrm>
              <a:prstGeom prst="rect">
                <a:avLst/>
              </a:prstGeom>
              <a:solidFill>
                <a:srgbClr val="C57179">
                  <a:lumMod val="20000"/>
                  <a:lumOff val="80000"/>
                </a:srgbClr>
              </a:solidFill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east.exchange</a:t>
                </a:r>
                <a:r>
                  <a:rPr kumimoji="1" lang="en-US" altLang="ja-JP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()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2" name="テキスト ボックス 71"/>
              <p:cNvSpPr txBox="1"/>
              <p:nvPr/>
            </p:nvSpPr>
            <p:spPr>
              <a:xfrm>
                <a:off x="2969806" y="5189900"/>
                <a:ext cx="1055354" cy="276999"/>
              </a:xfrm>
              <a:prstGeom prst="rect">
                <a:avLst/>
              </a:prstGeom>
              <a:solidFill>
                <a:srgbClr val="C57179">
                  <a:lumMod val="20000"/>
                  <a:lumOff val="80000"/>
                </a:srgbClr>
              </a:solidFill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east.arrange</a:t>
                </a:r>
                <a:r>
                  <a:rPr kumimoji="1" lang="en-US" altLang="ja-JP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()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3" name="テキスト ボックス 72"/>
              <p:cNvSpPr txBox="1"/>
              <p:nvPr/>
            </p:nvSpPr>
            <p:spPr>
              <a:xfrm>
                <a:off x="3574292" y="5837972"/>
                <a:ext cx="1169166" cy="276999"/>
              </a:xfrm>
              <a:prstGeom prst="rect">
                <a:avLst/>
              </a:prstGeom>
              <a:solidFill>
                <a:srgbClr val="CCB400">
                  <a:lumMod val="20000"/>
                  <a:lumOff val="80000"/>
                </a:srgbClr>
              </a:solidFill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calcOuterCells</a:t>
                </a:r>
                <a:r>
                  <a:rPr kumimoji="0" lang="en-US" altLang="ja-JP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()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4" name="テキスト ボックス 73"/>
              <p:cNvSpPr txBox="1"/>
              <p:nvPr/>
            </p:nvSpPr>
            <p:spPr>
              <a:xfrm>
                <a:off x="4206706" y="4620349"/>
                <a:ext cx="1198854" cy="276999"/>
              </a:xfrm>
              <a:prstGeom prst="rect">
                <a:avLst/>
              </a:prstGeom>
              <a:solidFill>
                <a:srgbClr val="646B86">
                  <a:lumMod val="20000"/>
                  <a:lumOff val="80000"/>
                </a:srgbClr>
              </a:solidFill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west.exchange</a:t>
                </a:r>
                <a:r>
                  <a:rPr kumimoji="0" lang="en-US" altLang="ja-JP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()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5" name="テキスト ボックス 74"/>
              <p:cNvSpPr txBox="1"/>
              <p:nvPr/>
            </p:nvSpPr>
            <p:spPr>
              <a:xfrm>
                <a:off x="4267583" y="5189900"/>
                <a:ext cx="1112228" cy="276999"/>
              </a:xfrm>
              <a:prstGeom prst="rect">
                <a:avLst/>
              </a:prstGeom>
              <a:solidFill>
                <a:srgbClr val="646B86">
                  <a:lumMod val="20000"/>
                  <a:lumOff val="80000"/>
                </a:srgbClr>
              </a:solidFill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west.arrange</a:t>
                </a:r>
                <a:r>
                  <a:rPr kumimoji="1" lang="en-US" altLang="ja-JP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()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cxnSp>
          <p:nvCxnSpPr>
            <p:cNvPr id="66" name="直線矢印コネクタ 65"/>
            <p:cNvCxnSpPr>
              <a:stCxn id="71" idx="2"/>
              <a:endCxn id="72" idx="0"/>
            </p:cNvCxnSpPr>
            <p:nvPr/>
          </p:nvCxnSpPr>
          <p:spPr>
            <a:xfrm>
              <a:off x="3929530" y="4360585"/>
              <a:ext cx="1" cy="292551"/>
            </a:xfrm>
            <a:prstGeom prst="straightConnector1">
              <a:avLst/>
            </a:prstGeom>
            <a:noFill/>
            <a:ln w="38100" cap="flat" cmpd="sng" algn="ctr">
              <a:solidFill>
                <a:sysClr val="window" lastClr="FFFFFF"/>
              </a:solidFill>
              <a:prstDash val="solid"/>
              <a:tailEnd type="arrow"/>
            </a:ln>
            <a:effectLst/>
          </p:spPr>
        </p:cxnSp>
        <p:cxnSp>
          <p:nvCxnSpPr>
            <p:cNvPr id="67" name="直線矢印コネクタ 66"/>
            <p:cNvCxnSpPr>
              <a:stCxn id="74" idx="2"/>
              <a:endCxn id="75" idx="0"/>
            </p:cNvCxnSpPr>
            <p:nvPr/>
          </p:nvCxnSpPr>
          <p:spPr>
            <a:xfrm>
              <a:off x="5238181" y="4360584"/>
              <a:ext cx="17564" cy="292552"/>
            </a:xfrm>
            <a:prstGeom prst="straightConnector1">
              <a:avLst/>
            </a:prstGeom>
            <a:noFill/>
            <a:ln w="38100" cap="flat" cmpd="sng" algn="ctr">
              <a:solidFill>
                <a:sysClr val="window" lastClr="FFFFFF"/>
              </a:solidFill>
              <a:prstDash val="solid"/>
              <a:tailEnd type="arrow"/>
            </a:ln>
            <a:effectLst/>
          </p:spPr>
        </p:cxnSp>
        <p:sp>
          <p:nvSpPr>
            <p:cNvPr id="68" name="左大かっこ 67"/>
            <p:cNvSpPr/>
            <p:nvPr/>
          </p:nvSpPr>
          <p:spPr>
            <a:xfrm rot="16200000">
              <a:off x="4556984" y="4329522"/>
              <a:ext cx="67879" cy="1291171"/>
            </a:xfrm>
            <a:prstGeom prst="leftBracket">
              <a:avLst/>
            </a:prstGeom>
            <a:noFill/>
            <a:ln w="381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cxnSp>
          <p:nvCxnSpPr>
            <p:cNvPr id="69" name="直線矢印コネクタ 68"/>
            <p:cNvCxnSpPr>
              <a:stCxn id="68" idx="1"/>
              <a:endCxn id="73" idx="0"/>
            </p:cNvCxnSpPr>
            <p:nvPr/>
          </p:nvCxnSpPr>
          <p:spPr>
            <a:xfrm flipH="1">
              <a:off x="4590923" y="5009047"/>
              <a:ext cx="1" cy="292161"/>
            </a:xfrm>
            <a:prstGeom prst="straightConnector1">
              <a:avLst/>
            </a:prstGeom>
            <a:noFill/>
            <a:ln w="38100" cap="flat" cmpd="sng" algn="ctr">
              <a:solidFill>
                <a:sysClr val="window" lastClr="FFFFFF"/>
              </a:solidFill>
              <a:prstDash val="solid"/>
              <a:tailEnd type="arrow"/>
            </a:ln>
            <a:effectLst/>
          </p:spPr>
        </p:cxnSp>
        <p:sp>
          <p:nvSpPr>
            <p:cNvPr id="70" name="テキスト ボックス 69"/>
            <p:cNvSpPr txBox="1"/>
            <p:nvPr/>
          </p:nvSpPr>
          <p:spPr>
            <a:xfrm>
              <a:off x="3275519" y="5637619"/>
              <a:ext cx="2616822" cy="461665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accent1">
                  <a:lumMod val="7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2400" kern="0" noProof="0" dirty="0" smtClean="0">
                  <a:solidFill>
                    <a:sysClr val="windowText" lastClr="000000"/>
                  </a:solidFill>
                </a:rPr>
                <a:t>部分的な計算順序</a:t>
              </a:r>
              <a:endPara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pic>
        <p:nvPicPr>
          <p:cNvPr id="76" name="図 7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32" y="3711257"/>
            <a:ext cx="1803459" cy="2087063"/>
          </a:xfrm>
          <a:prstGeom prst="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77" name="テキスト ボックス 76"/>
          <p:cNvSpPr txBox="1"/>
          <p:nvPr/>
        </p:nvSpPr>
        <p:spPr>
          <a:xfrm>
            <a:off x="930467" y="5080865"/>
            <a:ext cx="1097175" cy="830997"/>
          </a:xfrm>
          <a:prstGeom prst="rect">
            <a:avLst/>
          </a:prstGeom>
          <a:solidFill>
            <a:sysClr val="window" lastClr="FFFFFF"/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kern="0" dirty="0" smtClean="0">
                <a:solidFill>
                  <a:sysClr val="windowText" lastClr="000000"/>
                </a:solidFill>
              </a:rPr>
              <a:t>メソッド</a:t>
            </a:r>
            <a:endParaRPr lang="en-US" altLang="ja-JP" sz="2400" kern="0" dirty="0" smtClean="0">
              <a:solidFill>
                <a:sysClr val="windowText" lastClr="000000"/>
              </a:solidFill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定義</a:t>
            </a: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8" name="フリーフォーム 77"/>
          <p:cNvSpPr/>
          <p:nvPr/>
        </p:nvSpPr>
        <p:spPr>
          <a:xfrm>
            <a:off x="2372985" y="4032517"/>
            <a:ext cx="414030" cy="526053"/>
          </a:xfrm>
          <a:custGeom>
            <a:avLst/>
            <a:gdLst>
              <a:gd name="connsiteX0" fmla="*/ 0 w 474134"/>
              <a:gd name="connsiteY0" fmla="*/ 361244 h 1049867"/>
              <a:gd name="connsiteX1" fmla="*/ 0 w 474134"/>
              <a:gd name="connsiteY1" fmla="*/ 1049867 h 1049867"/>
              <a:gd name="connsiteX2" fmla="*/ 474134 w 474134"/>
              <a:gd name="connsiteY2" fmla="*/ 0 h 1049867"/>
              <a:gd name="connsiteX3" fmla="*/ 0 w 474134"/>
              <a:gd name="connsiteY3" fmla="*/ 361244 h 1049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4134" h="1049867">
                <a:moveTo>
                  <a:pt x="0" y="361244"/>
                </a:moveTo>
                <a:lnTo>
                  <a:pt x="0" y="1049867"/>
                </a:lnTo>
                <a:lnTo>
                  <a:pt x="474134" y="0"/>
                </a:lnTo>
                <a:lnTo>
                  <a:pt x="0" y="361244"/>
                </a:lnTo>
                <a:close/>
              </a:path>
            </a:pathLst>
          </a:custGeom>
          <a:solidFill>
            <a:srgbClr val="646B86">
              <a:lumMod val="75000"/>
            </a:srgbClr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1702514" y="3012970"/>
            <a:ext cx="2462534" cy="461665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プログラマが定義</a:t>
            </a: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0" name="右矢印 79"/>
          <p:cNvSpPr/>
          <p:nvPr/>
        </p:nvSpPr>
        <p:spPr>
          <a:xfrm>
            <a:off x="5406214" y="4365409"/>
            <a:ext cx="1056176" cy="925462"/>
          </a:xfrm>
          <a:prstGeom prst="rightArrow">
            <a:avLst/>
          </a:prstGeom>
          <a:solidFill>
            <a:srgbClr val="FFC000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6290928" y="2291290"/>
            <a:ext cx="2428870" cy="461665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コンパイラが決定</a:t>
            </a: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87" name="図 8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932" y="2949533"/>
            <a:ext cx="1386725" cy="2248629"/>
          </a:xfrm>
          <a:prstGeom prst="rect">
            <a:avLst/>
          </a:prstGeom>
        </p:spPr>
      </p:pic>
      <p:sp>
        <p:nvSpPr>
          <p:cNvPr id="86" name="テキスト ボックス 85"/>
          <p:cNvSpPr txBox="1"/>
          <p:nvPr/>
        </p:nvSpPr>
        <p:spPr>
          <a:xfrm>
            <a:off x="6687581" y="5306059"/>
            <a:ext cx="1712728" cy="830997"/>
          </a:xfrm>
          <a:prstGeom prst="rect">
            <a:avLst/>
          </a:prstGeom>
          <a:solidFill>
            <a:sysClr val="window" lastClr="FFFFFF"/>
          </a:solidFill>
          <a:ln w="57150">
            <a:solidFill>
              <a:srgbClr val="8C7B70">
                <a:lumMod val="75000"/>
              </a:srgbClr>
            </a:solidFill>
          </a:ln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全メソッドの</a:t>
            </a:r>
            <a:endParaRPr kumimoji="1" lang="en-US" altLang="ja-JP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計算順序</a:t>
            </a: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003972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d</a:t>
            </a:r>
            <a:r>
              <a:rPr kumimoji="1" lang="en-US" altLang="ja-JP" dirty="0" smtClean="0"/>
              <a:t>ispatch</a:t>
            </a:r>
            <a:r>
              <a:rPr kumimoji="1" lang="en-US" altLang="ja-JP" baseline="0" dirty="0" smtClean="0"/>
              <a:t> </a:t>
            </a:r>
            <a:r>
              <a:rPr kumimoji="1" lang="ja-JP" altLang="en-US" dirty="0" smtClean="0"/>
              <a:t>メソッド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メソッド呼び出しの</a:t>
            </a:r>
            <a:r>
              <a:rPr kumimoji="1" lang="ja-JP" altLang="en-US" dirty="0" smtClean="0"/>
              <a:t>順序が自動的に決定される</a:t>
            </a:r>
            <a:endParaRPr kumimoji="1" lang="en-US" altLang="ja-JP" dirty="0" smtClean="0"/>
          </a:p>
          <a:p>
            <a:pPr lvl="0"/>
            <a:r>
              <a:rPr kumimoji="1" lang="ja-JP" altLang="en-US" dirty="0" smtClean="0"/>
              <a:t>メソッド間の計算順序を記述</a:t>
            </a:r>
            <a:endParaRPr kumimoji="1" lang="en-US" altLang="ja-JP" baseline="0" dirty="0" smtClean="0"/>
          </a:p>
          <a:p>
            <a:pPr lvl="1"/>
            <a:endParaRPr kumimoji="1" lang="en-US" altLang="ja-JP" baseline="0" dirty="0" smtClean="0"/>
          </a:p>
          <a:p>
            <a:pPr marL="0" lvl="0" indent="0">
              <a:buNone/>
            </a:pPr>
            <a:endParaRPr kumimoji="1" lang="en-US" altLang="ja-JP" baseline="0" dirty="0" smtClean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A84B-1CB4-E544-B31F-3DC7349FED48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57200" y="2944223"/>
            <a:ext cx="8169116" cy="326509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80000" tIns="108000" rIns="180000" bIns="108000" rtlCol="0">
            <a:spAutoFit/>
          </a:bodyPr>
          <a:lstStyle/>
          <a:p>
            <a:r>
              <a:rPr lang="en-US" altLang="ja-JP" dirty="0" smtClean="0">
                <a:solidFill>
                  <a:srgbClr val="A30B6D"/>
                </a:solidFill>
                <a:latin typeface="Consolas"/>
                <a:cs typeface="Consolas"/>
              </a:rPr>
              <a:t>public</a:t>
            </a:r>
            <a:r>
              <a:rPr lang="en-US" altLang="ja-JP" dirty="0" smtClean="0">
                <a:latin typeface="Consolas"/>
                <a:cs typeface="Consolas"/>
              </a:rPr>
              <a:t> </a:t>
            </a:r>
            <a:r>
              <a:rPr lang="en-US" altLang="ja-JP" b="1" dirty="0">
                <a:solidFill>
                  <a:srgbClr val="FF0000"/>
                </a:solidFill>
                <a:latin typeface="Consolas"/>
                <a:cs typeface="Consolas"/>
              </a:rPr>
              <a:t>dispatch</a:t>
            </a:r>
            <a:r>
              <a:rPr lang="en-US" altLang="ja-JP" dirty="0">
                <a:latin typeface="Consolas"/>
                <a:cs typeface="Consolas"/>
              </a:rPr>
              <a:t> </a:t>
            </a:r>
            <a:r>
              <a:rPr lang="en-US" altLang="ja-JP" dirty="0">
                <a:solidFill>
                  <a:srgbClr val="A30B6D"/>
                </a:solidFill>
                <a:latin typeface="Consolas"/>
                <a:cs typeface="Consolas"/>
              </a:rPr>
              <a:t>void</a:t>
            </a:r>
            <a:r>
              <a:rPr lang="en-US" altLang="ja-JP" dirty="0">
                <a:latin typeface="Consolas"/>
                <a:cs typeface="Consolas"/>
              </a:rPr>
              <a:t> </a:t>
            </a:r>
            <a:r>
              <a:rPr lang="en-US" altLang="ja-JP" dirty="0" err="1" smtClean="0">
                <a:latin typeface="Consolas"/>
                <a:cs typeface="Consolas"/>
              </a:rPr>
              <a:t>SorMethod</a:t>
            </a:r>
            <a:r>
              <a:rPr lang="en-US" altLang="ja-JP" dirty="0" smtClean="0">
                <a:latin typeface="Consolas"/>
                <a:cs typeface="Consolas"/>
              </a:rPr>
              <a:t>(</a:t>
            </a:r>
            <a:r>
              <a:rPr lang="en-US" altLang="ja-JP" dirty="0" err="1" smtClean="0">
                <a:latin typeface="Consolas"/>
                <a:cs typeface="Consolas"/>
              </a:rPr>
              <a:t>DataE</a:t>
            </a:r>
            <a:r>
              <a:rPr lang="en-US" altLang="ja-JP" dirty="0" smtClean="0">
                <a:latin typeface="Consolas"/>
                <a:cs typeface="Consolas"/>
              </a:rPr>
              <a:t> </a:t>
            </a:r>
            <a:r>
              <a:rPr lang="en-US" altLang="ja-JP" dirty="0">
                <a:latin typeface="Consolas"/>
                <a:cs typeface="Consolas"/>
              </a:rPr>
              <a:t>east, </a:t>
            </a:r>
            <a:r>
              <a:rPr lang="en-US" altLang="ja-JP" dirty="0" err="1" smtClean="0">
                <a:latin typeface="Consolas"/>
                <a:cs typeface="Consolas"/>
              </a:rPr>
              <a:t>DataW</a:t>
            </a:r>
            <a:r>
              <a:rPr lang="en-US" altLang="ja-JP" dirty="0" smtClean="0">
                <a:latin typeface="Consolas"/>
                <a:cs typeface="Consolas"/>
              </a:rPr>
              <a:t> </a:t>
            </a:r>
            <a:r>
              <a:rPr lang="en-US" altLang="ja-JP" dirty="0">
                <a:latin typeface="Consolas"/>
                <a:cs typeface="Consolas"/>
              </a:rPr>
              <a:t>west,</a:t>
            </a:r>
          </a:p>
          <a:p>
            <a:r>
              <a:rPr lang="en-US" altLang="ja-JP" dirty="0">
                <a:latin typeface="Consolas"/>
                <a:cs typeface="Consolas"/>
              </a:rPr>
              <a:t>							 </a:t>
            </a:r>
            <a:r>
              <a:rPr lang="en-US" altLang="ja-JP" dirty="0" smtClean="0">
                <a:latin typeface="Consolas"/>
                <a:cs typeface="Consolas"/>
              </a:rPr>
              <a:t> </a:t>
            </a:r>
            <a:r>
              <a:rPr lang="en-US" altLang="ja-JP" dirty="0" err="1" smtClean="0">
                <a:latin typeface="Consolas"/>
                <a:cs typeface="Consolas"/>
              </a:rPr>
              <a:t>CalcCells</a:t>
            </a:r>
            <a:r>
              <a:rPr lang="en-US" altLang="ja-JP" dirty="0" smtClean="0">
                <a:latin typeface="Consolas"/>
                <a:cs typeface="Consolas"/>
              </a:rPr>
              <a:t> </a:t>
            </a:r>
            <a:r>
              <a:rPr lang="en-US" altLang="ja-JP" dirty="0" err="1">
                <a:latin typeface="Consolas"/>
                <a:cs typeface="Consolas"/>
              </a:rPr>
              <a:t>calc</a:t>
            </a:r>
            <a:r>
              <a:rPr lang="en-US" altLang="ja-JP" dirty="0">
                <a:latin typeface="Consolas"/>
                <a:cs typeface="Consolas"/>
              </a:rPr>
              <a:t>, Buffer buffer,</a:t>
            </a:r>
          </a:p>
          <a:p>
            <a:r>
              <a:rPr lang="en-US" altLang="ja-JP" dirty="0">
                <a:latin typeface="Consolas"/>
                <a:cs typeface="Consolas"/>
              </a:rPr>
              <a:t>							</a:t>
            </a:r>
            <a:r>
              <a:rPr lang="en-US" altLang="ja-JP" dirty="0" smtClean="0">
                <a:latin typeface="Consolas"/>
                <a:cs typeface="Consolas"/>
              </a:rPr>
              <a:t>  </a:t>
            </a:r>
            <a:r>
              <a:rPr lang="en-US" altLang="ja-JP" dirty="0" err="1" smtClean="0">
                <a:latin typeface="Consolas"/>
                <a:cs typeface="Consolas"/>
              </a:rPr>
              <a:t>DealCondition</a:t>
            </a:r>
            <a:r>
              <a:rPr lang="en-US" altLang="ja-JP" dirty="0" smtClean="0">
                <a:latin typeface="Consolas"/>
                <a:cs typeface="Consolas"/>
              </a:rPr>
              <a:t> checker</a:t>
            </a:r>
            <a:r>
              <a:rPr lang="en-US" altLang="ja-JP" dirty="0">
                <a:latin typeface="Consolas"/>
                <a:cs typeface="Consolas"/>
              </a:rPr>
              <a:t>){</a:t>
            </a:r>
          </a:p>
          <a:p>
            <a:endParaRPr lang="en-US" altLang="ja-JP" dirty="0">
              <a:latin typeface="Consolas"/>
              <a:cs typeface="Consolas"/>
            </a:endParaRPr>
          </a:p>
          <a:p>
            <a:r>
              <a:rPr lang="en-US" altLang="ja-JP" dirty="0" smtClean="0">
                <a:latin typeface="Consolas"/>
                <a:cs typeface="Consolas"/>
              </a:rPr>
              <a:t>	</a:t>
            </a:r>
            <a:r>
              <a:rPr lang="en-US" altLang="ja-JP" dirty="0" err="1" smtClean="0">
                <a:latin typeface="Consolas"/>
                <a:cs typeface="Consolas"/>
              </a:rPr>
              <a:t>async</a:t>
            </a:r>
            <a:r>
              <a:rPr lang="en-US" altLang="ja-JP" dirty="0" smtClean="0">
                <a:latin typeface="Consolas"/>
                <a:cs typeface="Consolas"/>
              </a:rPr>
              <a:t> </a:t>
            </a:r>
            <a:r>
              <a:rPr lang="en-US" altLang="ja-JP" dirty="0" err="1" smtClean="0">
                <a:latin typeface="Consolas"/>
                <a:cs typeface="Consolas"/>
              </a:rPr>
              <a:t>east.send</a:t>
            </a:r>
            <a:r>
              <a:rPr lang="en-US" altLang="ja-JP" dirty="0" smtClean="0">
                <a:latin typeface="Consolas"/>
                <a:cs typeface="Consolas"/>
              </a:rPr>
              <a:t>(</a:t>
            </a:r>
            <a:r>
              <a:rPr lang="en-US" altLang="ja-JP" dirty="0">
                <a:latin typeface="Consolas"/>
                <a:cs typeface="Consolas"/>
              </a:rPr>
              <a:t>) precedes </a:t>
            </a:r>
            <a:r>
              <a:rPr lang="en-US" altLang="ja-JP" dirty="0" err="1" smtClean="0">
                <a:latin typeface="Consolas"/>
                <a:cs typeface="Consolas"/>
              </a:rPr>
              <a:t>east.receive</a:t>
            </a:r>
            <a:r>
              <a:rPr lang="en-US" altLang="ja-JP" dirty="0" smtClean="0">
                <a:latin typeface="Consolas"/>
                <a:cs typeface="Consolas"/>
              </a:rPr>
              <a:t>(</a:t>
            </a:r>
            <a:r>
              <a:rPr lang="en-US" altLang="ja-JP" dirty="0">
                <a:latin typeface="Consolas"/>
                <a:cs typeface="Consolas"/>
              </a:rPr>
              <a:t>);</a:t>
            </a:r>
          </a:p>
          <a:p>
            <a:r>
              <a:rPr lang="en-US" altLang="ja-JP" dirty="0" smtClean="0">
                <a:latin typeface="Consolas"/>
                <a:cs typeface="Consolas"/>
              </a:rPr>
              <a:t>	</a:t>
            </a:r>
            <a:r>
              <a:rPr lang="en-US" altLang="ja-JP" dirty="0" err="1" smtClean="0">
                <a:latin typeface="Consolas"/>
                <a:cs typeface="Consolas"/>
              </a:rPr>
              <a:t>async</a:t>
            </a:r>
            <a:r>
              <a:rPr lang="en-US" altLang="ja-JP" dirty="0" smtClean="0">
                <a:latin typeface="Consolas"/>
                <a:cs typeface="Consolas"/>
              </a:rPr>
              <a:t> </a:t>
            </a:r>
            <a:r>
              <a:rPr lang="en-US" altLang="ja-JP" dirty="0" err="1" smtClean="0">
                <a:latin typeface="Consolas"/>
                <a:cs typeface="Consolas"/>
              </a:rPr>
              <a:t>west.send</a:t>
            </a:r>
            <a:r>
              <a:rPr lang="en-US" altLang="ja-JP" dirty="0" smtClean="0">
                <a:latin typeface="Consolas"/>
                <a:cs typeface="Consolas"/>
              </a:rPr>
              <a:t>(</a:t>
            </a:r>
            <a:r>
              <a:rPr lang="en-US" altLang="ja-JP" dirty="0">
                <a:latin typeface="Consolas"/>
                <a:cs typeface="Consolas"/>
              </a:rPr>
              <a:t>) precedes </a:t>
            </a:r>
            <a:r>
              <a:rPr lang="en-US" altLang="ja-JP" dirty="0" err="1" smtClean="0">
                <a:latin typeface="Consolas"/>
                <a:cs typeface="Consolas"/>
              </a:rPr>
              <a:t>west.receive</a:t>
            </a:r>
            <a:r>
              <a:rPr lang="en-US" altLang="ja-JP" dirty="0" smtClean="0">
                <a:latin typeface="Consolas"/>
                <a:cs typeface="Consolas"/>
              </a:rPr>
              <a:t>(</a:t>
            </a:r>
            <a:r>
              <a:rPr lang="en-US" altLang="ja-JP" dirty="0">
                <a:latin typeface="Consolas"/>
                <a:cs typeface="Consolas"/>
              </a:rPr>
              <a:t>);</a:t>
            </a:r>
          </a:p>
          <a:p>
            <a:r>
              <a:rPr lang="en-US" altLang="ja-JP" dirty="0" smtClean="0">
                <a:latin typeface="Consolas"/>
                <a:cs typeface="Consolas"/>
              </a:rPr>
              <a:t>	…</a:t>
            </a:r>
            <a:endParaRPr lang="en-US" altLang="ja-JP" dirty="0">
              <a:latin typeface="Consolas"/>
              <a:cs typeface="Consolas"/>
            </a:endParaRPr>
          </a:p>
          <a:p>
            <a:r>
              <a:rPr lang="en-US" altLang="ja-JP" dirty="0" smtClean="0">
                <a:latin typeface="Consolas"/>
                <a:cs typeface="Consolas"/>
              </a:rPr>
              <a:t>	</a:t>
            </a:r>
            <a:r>
              <a:rPr lang="en-US" altLang="ja-JP" dirty="0" err="1" smtClean="0">
                <a:latin typeface="Consolas"/>
                <a:cs typeface="Consolas"/>
              </a:rPr>
              <a:t>calc.calcInner</a:t>
            </a:r>
            <a:r>
              <a:rPr lang="en-US" altLang="ja-JP" dirty="0">
                <a:latin typeface="Consolas"/>
                <a:cs typeface="Consolas"/>
              </a:rPr>
              <a:t>() follows </a:t>
            </a:r>
            <a:r>
              <a:rPr lang="en-US" altLang="ja-JP" dirty="0" err="1" smtClean="0">
                <a:latin typeface="Consolas"/>
                <a:cs typeface="Consolas"/>
              </a:rPr>
              <a:t>east.send</a:t>
            </a:r>
            <a:r>
              <a:rPr lang="en-US" altLang="ja-JP" dirty="0" smtClean="0">
                <a:latin typeface="Consolas"/>
                <a:cs typeface="Consolas"/>
              </a:rPr>
              <a:t>(</a:t>
            </a:r>
            <a:r>
              <a:rPr lang="en-US" altLang="ja-JP" dirty="0">
                <a:latin typeface="Consolas"/>
                <a:cs typeface="Consolas"/>
              </a:rPr>
              <a:t>), </a:t>
            </a:r>
            <a:r>
              <a:rPr lang="en-US" altLang="ja-JP" dirty="0" err="1" smtClean="0">
                <a:latin typeface="Consolas"/>
                <a:cs typeface="Consolas"/>
              </a:rPr>
              <a:t>west.send</a:t>
            </a:r>
            <a:r>
              <a:rPr lang="en-US" altLang="ja-JP" dirty="0" smtClean="0">
                <a:latin typeface="Consolas"/>
                <a:cs typeface="Consolas"/>
              </a:rPr>
              <a:t>(</a:t>
            </a:r>
            <a:r>
              <a:rPr lang="en-US" altLang="ja-JP" dirty="0">
                <a:latin typeface="Consolas"/>
                <a:cs typeface="Consolas"/>
              </a:rPr>
              <a:t>);</a:t>
            </a:r>
          </a:p>
          <a:p>
            <a:r>
              <a:rPr lang="en-US" altLang="ja-JP" dirty="0" smtClean="0">
                <a:latin typeface="Consolas"/>
                <a:cs typeface="Consolas"/>
              </a:rPr>
              <a:t>	</a:t>
            </a:r>
            <a:r>
              <a:rPr lang="en-US" altLang="ja-JP" dirty="0" err="1" smtClean="0">
                <a:latin typeface="Consolas"/>
                <a:cs typeface="Consolas"/>
              </a:rPr>
              <a:t>calc.calcEast</a:t>
            </a:r>
            <a:r>
              <a:rPr lang="en-US" altLang="ja-JP" dirty="0" smtClean="0">
                <a:latin typeface="Consolas"/>
                <a:cs typeface="Consolas"/>
              </a:rPr>
              <a:t>(</a:t>
            </a:r>
            <a:r>
              <a:rPr lang="en-US" altLang="ja-JP" dirty="0">
                <a:latin typeface="Consolas"/>
                <a:cs typeface="Consolas"/>
              </a:rPr>
              <a:t>) follows </a:t>
            </a:r>
            <a:r>
              <a:rPr lang="en-US" altLang="ja-JP" dirty="0" err="1" smtClean="0">
                <a:latin typeface="Consolas"/>
                <a:cs typeface="Consolas"/>
              </a:rPr>
              <a:t>east.receive</a:t>
            </a:r>
            <a:r>
              <a:rPr lang="en-US" altLang="ja-JP" dirty="0" smtClean="0">
                <a:latin typeface="Consolas"/>
                <a:cs typeface="Consolas"/>
              </a:rPr>
              <a:t>();</a:t>
            </a:r>
          </a:p>
          <a:p>
            <a:r>
              <a:rPr lang="en-US" altLang="ja-JP" dirty="0">
                <a:latin typeface="Consolas"/>
                <a:cs typeface="Consolas"/>
              </a:rPr>
              <a:t>	</a:t>
            </a:r>
            <a:r>
              <a:rPr lang="en-US" altLang="ja-JP" dirty="0" smtClean="0">
                <a:latin typeface="Consolas"/>
                <a:cs typeface="Consolas"/>
              </a:rPr>
              <a:t>……</a:t>
            </a:r>
          </a:p>
          <a:p>
            <a:r>
              <a:rPr lang="en-US" altLang="ja-JP" dirty="0">
                <a:latin typeface="Consolas"/>
                <a:cs typeface="Consola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23478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d</a:t>
            </a:r>
            <a:r>
              <a:rPr kumimoji="1" lang="en-US" altLang="ja-JP" dirty="0" smtClean="0"/>
              <a:t>ispatch</a:t>
            </a:r>
            <a:r>
              <a:rPr kumimoji="1" lang="en-US" altLang="ja-JP" baseline="0" dirty="0" smtClean="0"/>
              <a:t> </a:t>
            </a:r>
            <a:r>
              <a:rPr kumimoji="1" lang="ja-JP" altLang="en-US" dirty="0" smtClean="0"/>
              <a:t>メソッド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メソッド呼び出しの</a:t>
            </a:r>
            <a:r>
              <a:rPr kumimoji="1" lang="ja-JP" altLang="en-US" dirty="0" smtClean="0"/>
              <a:t>順序が自動的に決定される</a:t>
            </a:r>
            <a:endParaRPr kumimoji="1" lang="en-US" altLang="ja-JP" dirty="0" smtClean="0"/>
          </a:p>
          <a:p>
            <a:pPr lvl="0"/>
            <a:r>
              <a:rPr kumimoji="1" lang="ja-JP" altLang="en-US" dirty="0" smtClean="0"/>
              <a:t>メソッド間の計算順序を記述</a:t>
            </a:r>
            <a:endParaRPr kumimoji="1" lang="en-US" altLang="ja-JP" baseline="0" dirty="0" smtClean="0"/>
          </a:p>
          <a:p>
            <a:pPr lvl="1"/>
            <a:endParaRPr kumimoji="1" lang="en-US" altLang="ja-JP" baseline="0" dirty="0" smtClean="0"/>
          </a:p>
          <a:p>
            <a:pPr marL="0" lvl="0" indent="0">
              <a:buNone/>
            </a:pPr>
            <a:endParaRPr kumimoji="1" lang="en-US" altLang="ja-JP" baseline="0" dirty="0" smtClean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A84B-1CB4-E544-B31F-3DC7349FED48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57200" y="2944223"/>
            <a:ext cx="8169116" cy="326509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80000" tIns="108000" rIns="180000" bIns="108000" rtlCol="0">
            <a:spAutoFit/>
          </a:bodyPr>
          <a:lstStyle/>
          <a:p>
            <a:r>
              <a:rPr lang="en-US" altLang="ja-JP" dirty="0" smtClean="0">
                <a:latin typeface="Consolas"/>
                <a:cs typeface="Consolas"/>
              </a:rPr>
              <a:t>public </a:t>
            </a:r>
            <a:r>
              <a:rPr lang="en-US" altLang="ja-JP" b="1" dirty="0">
                <a:solidFill>
                  <a:srgbClr val="FF0000"/>
                </a:solidFill>
                <a:latin typeface="Consolas"/>
                <a:cs typeface="Consolas"/>
              </a:rPr>
              <a:t>dispatch</a:t>
            </a:r>
            <a:r>
              <a:rPr lang="en-US" altLang="ja-JP" dirty="0">
                <a:latin typeface="Consolas"/>
                <a:cs typeface="Consolas"/>
              </a:rPr>
              <a:t> void </a:t>
            </a:r>
            <a:r>
              <a:rPr lang="en-US" altLang="ja-JP" dirty="0" err="1" smtClean="0">
                <a:latin typeface="Consolas"/>
                <a:cs typeface="Consolas"/>
              </a:rPr>
              <a:t>SorMethod</a:t>
            </a:r>
            <a:r>
              <a:rPr lang="en-US" altLang="ja-JP" dirty="0" smtClean="0">
                <a:latin typeface="Consolas"/>
                <a:cs typeface="Consolas"/>
              </a:rPr>
              <a:t>(</a:t>
            </a:r>
            <a:r>
              <a:rPr lang="en-US" altLang="ja-JP" dirty="0" err="1" smtClean="0">
                <a:latin typeface="Consolas"/>
                <a:cs typeface="Consolas"/>
              </a:rPr>
              <a:t>DataE</a:t>
            </a:r>
            <a:r>
              <a:rPr lang="en-US" altLang="ja-JP" dirty="0" smtClean="0">
                <a:latin typeface="Consolas"/>
                <a:cs typeface="Consolas"/>
              </a:rPr>
              <a:t> </a:t>
            </a:r>
            <a:r>
              <a:rPr lang="en-US" altLang="ja-JP" dirty="0">
                <a:latin typeface="Consolas"/>
                <a:cs typeface="Consolas"/>
              </a:rPr>
              <a:t>east, </a:t>
            </a:r>
            <a:r>
              <a:rPr lang="en-US" altLang="ja-JP" dirty="0" err="1" smtClean="0">
                <a:latin typeface="Consolas"/>
                <a:cs typeface="Consolas"/>
              </a:rPr>
              <a:t>DataW</a:t>
            </a:r>
            <a:r>
              <a:rPr lang="en-US" altLang="ja-JP" dirty="0" smtClean="0">
                <a:latin typeface="Consolas"/>
                <a:cs typeface="Consolas"/>
              </a:rPr>
              <a:t> </a:t>
            </a:r>
            <a:r>
              <a:rPr lang="en-US" altLang="ja-JP" dirty="0">
                <a:latin typeface="Consolas"/>
                <a:cs typeface="Consolas"/>
              </a:rPr>
              <a:t>west,</a:t>
            </a:r>
          </a:p>
          <a:p>
            <a:r>
              <a:rPr lang="en-US" altLang="ja-JP" dirty="0">
                <a:latin typeface="Consolas"/>
                <a:cs typeface="Consolas"/>
              </a:rPr>
              <a:t>							 </a:t>
            </a:r>
            <a:r>
              <a:rPr lang="en-US" altLang="ja-JP" dirty="0" smtClean="0">
                <a:latin typeface="Consolas"/>
                <a:cs typeface="Consolas"/>
              </a:rPr>
              <a:t> </a:t>
            </a:r>
            <a:r>
              <a:rPr lang="en-US" altLang="ja-JP" dirty="0" err="1" smtClean="0">
                <a:latin typeface="Consolas"/>
                <a:cs typeface="Consolas"/>
              </a:rPr>
              <a:t>CalcCells</a:t>
            </a:r>
            <a:r>
              <a:rPr lang="en-US" altLang="ja-JP" dirty="0" smtClean="0">
                <a:latin typeface="Consolas"/>
                <a:cs typeface="Consolas"/>
              </a:rPr>
              <a:t> </a:t>
            </a:r>
            <a:r>
              <a:rPr lang="en-US" altLang="ja-JP" dirty="0" err="1">
                <a:latin typeface="Consolas"/>
                <a:cs typeface="Consolas"/>
              </a:rPr>
              <a:t>calc</a:t>
            </a:r>
            <a:r>
              <a:rPr lang="en-US" altLang="ja-JP" dirty="0">
                <a:latin typeface="Consolas"/>
                <a:cs typeface="Consolas"/>
              </a:rPr>
              <a:t>, Buffer buffer,</a:t>
            </a:r>
          </a:p>
          <a:p>
            <a:r>
              <a:rPr lang="en-US" altLang="ja-JP" dirty="0">
                <a:latin typeface="Consolas"/>
                <a:cs typeface="Consolas"/>
              </a:rPr>
              <a:t>							</a:t>
            </a:r>
            <a:r>
              <a:rPr lang="en-US" altLang="ja-JP" dirty="0" smtClean="0">
                <a:latin typeface="Consolas"/>
                <a:cs typeface="Consolas"/>
              </a:rPr>
              <a:t>  </a:t>
            </a:r>
            <a:r>
              <a:rPr lang="en-US" altLang="ja-JP" dirty="0" err="1" smtClean="0">
                <a:latin typeface="Consolas"/>
                <a:cs typeface="Consolas"/>
              </a:rPr>
              <a:t>DealCondition</a:t>
            </a:r>
            <a:r>
              <a:rPr lang="en-US" altLang="ja-JP" dirty="0" smtClean="0">
                <a:latin typeface="Consolas"/>
                <a:cs typeface="Consolas"/>
              </a:rPr>
              <a:t> </a:t>
            </a:r>
            <a:r>
              <a:rPr lang="en-US" altLang="ja-JP" dirty="0" err="1">
                <a:latin typeface="Consolas"/>
                <a:cs typeface="Consolas"/>
              </a:rPr>
              <a:t>conditionChecker</a:t>
            </a:r>
            <a:r>
              <a:rPr lang="en-US" altLang="ja-JP" dirty="0">
                <a:latin typeface="Consolas"/>
                <a:cs typeface="Consolas"/>
              </a:rPr>
              <a:t>){</a:t>
            </a:r>
          </a:p>
          <a:p>
            <a:endParaRPr lang="en-US" altLang="ja-JP" dirty="0">
              <a:latin typeface="Consolas"/>
              <a:cs typeface="Consolas"/>
            </a:endParaRPr>
          </a:p>
          <a:p>
            <a:r>
              <a:rPr lang="en-US" altLang="ja-JP" dirty="0" smtClean="0">
                <a:latin typeface="Consolas"/>
                <a:cs typeface="Consolas"/>
              </a:rPr>
              <a:t>	</a:t>
            </a:r>
            <a:r>
              <a:rPr lang="en-US" altLang="ja-JP" dirty="0" err="1" smtClean="0">
                <a:latin typeface="Consolas"/>
                <a:cs typeface="Consolas"/>
              </a:rPr>
              <a:t>async</a:t>
            </a:r>
            <a:r>
              <a:rPr lang="en-US" altLang="ja-JP" dirty="0" smtClean="0">
                <a:latin typeface="Consolas"/>
                <a:cs typeface="Consolas"/>
              </a:rPr>
              <a:t> </a:t>
            </a:r>
            <a:r>
              <a:rPr lang="en-US" altLang="ja-JP" dirty="0" err="1" smtClean="0">
                <a:latin typeface="Consolas"/>
                <a:cs typeface="Consolas"/>
              </a:rPr>
              <a:t>east.exchange</a:t>
            </a:r>
            <a:r>
              <a:rPr lang="en-US" altLang="ja-JP" dirty="0">
                <a:latin typeface="Consolas"/>
                <a:cs typeface="Consolas"/>
              </a:rPr>
              <a:t>() precedes </a:t>
            </a:r>
            <a:r>
              <a:rPr lang="en-US" altLang="ja-JP" dirty="0" err="1" smtClean="0">
                <a:latin typeface="Consolas"/>
                <a:cs typeface="Consolas"/>
              </a:rPr>
              <a:t>east.arrange</a:t>
            </a:r>
            <a:r>
              <a:rPr lang="en-US" altLang="ja-JP" dirty="0">
                <a:latin typeface="Consolas"/>
                <a:cs typeface="Consolas"/>
              </a:rPr>
              <a:t>();</a:t>
            </a:r>
          </a:p>
          <a:p>
            <a:r>
              <a:rPr lang="en-US" altLang="ja-JP" dirty="0" smtClean="0">
                <a:latin typeface="Consolas"/>
                <a:cs typeface="Consolas"/>
              </a:rPr>
              <a:t>	</a:t>
            </a:r>
            <a:r>
              <a:rPr lang="en-US" altLang="ja-JP" dirty="0" err="1" smtClean="0">
                <a:latin typeface="Consolas"/>
                <a:cs typeface="Consolas"/>
              </a:rPr>
              <a:t>async</a:t>
            </a:r>
            <a:r>
              <a:rPr lang="en-US" altLang="ja-JP" dirty="0" smtClean="0">
                <a:latin typeface="Consolas"/>
                <a:cs typeface="Consolas"/>
              </a:rPr>
              <a:t> </a:t>
            </a:r>
            <a:r>
              <a:rPr lang="en-US" altLang="ja-JP" dirty="0" err="1" smtClean="0">
                <a:latin typeface="Consolas"/>
                <a:cs typeface="Consolas"/>
              </a:rPr>
              <a:t>west.exchange</a:t>
            </a:r>
            <a:r>
              <a:rPr lang="en-US" altLang="ja-JP" dirty="0">
                <a:latin typeface="Consolas"/>
                <a:cs typeface="Consolas"/>
              </a:rPr>
              <a:t>() precedes </a:t>
            </a:r>
            <a:r>
              <a:rPr lang="en-US" altLang="ja-JP" dirty="0" err="1">
                <a:latin typeface="Consolas"/>
                <a:cs typeface="Consolas"/>
              </a:rPr>
              <a:t>w</a:t>
            </a:r>
            <a:r>
              <a:rPr lang="en-US" altLang="ja-JP" dirty="0" err="1" smtClean="0">
                <a:latin typeface="Consolas"/>
                <a:cs typeface="Consolas"/>
              </a:rPr>
              <a:t>est.arrange</a:t>
            </a:r>
            <a:r>
              <a:rPr lang="en-US" altLang="ja-JP" dirty="0">
                <a:latin typeface="Consolas"/>
                <a:cs typeface="Consolas"/>
              </a:rPr>
              <a:t>();</a:t>
            </a:r>
          </a:p>
          <a:p>
            <a:endParaRPr lang="en-US" altLang="ja-JP" dirty="0">
              <a:latin typeface="Consolas"/>
              <a:cs typeface="Consolas"/>
            </a:endParaRPr>
          </a:p>
          <a:p>
            <a:r>
              <a:rPr lang="en-US" altLang="ja-JP" dirty="0" smtClean="0">
                <a:latin typeface="Consolas"/>
                <a:cs typeface="Consolas"/>
              </a:rPr>
              <a:t>	</a:t>
            </a:r>
            <a:r>
              <a:rPr lang="en-US" altLang="ja-JP" dirty="0" err="1" smtClean="0">
                <a:latin typeface="Consolas"/>
                <a:cs typeface="Consolas"/>
              </a:rPr>
              <a:t>calc.calcInner</a:t>
            </a:r>
            <a:r>
              <a:rPr lang="en-US" altLang="ja-JP" dirty="0">
                <a:latin typeface="Consolas"/>
                <a:cs typeface="Consolas"/>
              </a:rPr>
              <a:t>() follows </a:t>
            </a:r>
            <a:r>
              <a:rPr lang="en-US" altLang="ja-JP" dirty="0" err="1">
                <a:latin typeface="Consolas"/>
                <a:cs typeface="Consolas"/>
              </a:rPr>
              <a:t>east.exchange</a:t>
            </a:r>
            <a:r>
              <a:rPr lang="en-US" altLang="ja-JP" dirty="0">
                <a:latin typeface="Consolas"/>
                <a:cs typeface="Consolas"/>
              </a:rPr>
              <a:t>(), </a:t>
            </a:r>
            <a:r>
              <a:rPr lang="en-US" altLang="ja-JP" dirty="0" err="1">
                <a:latin typeface="Consolas"/>
                <a:cs typeface="Consolas"/>
              </a:rPr>
              <a:t>west.exchange</a:t>
            </a:r>
            <a:r>
              <a:rPr lang="en-US" altLang="ja-JP" dirty="0">
                <a:latin typeface="Consolas"/>
                <a:cs typeface="Consolas"/>
              </a:rPr>
              <a:t>();</a:t>
            </a:r>
          </a:p>
          <a:p>
            <a:r>
              <a:rPr lang="en-US" altLang="ja-JP" dirty="0" smtClean="0">
                <a:latin typeface="Consolas"/>
                <a:cs typeface="Consolas"/>
              </a:rPr>
              <a:t>	</a:t>
            </a:r>
            <a:r>
              <a:rPr lang="en-US" altLang="ja-JP" dirty="0" err="1" smtClean="0">
                <a:latin typeface="Consolas"/>
                <a:cs typeface="Consolas"/>
              </a:rPr>
              <a:t>calc.calcOuter</a:t>
            </a:r>
            <a:r>
              <a:rPr lang="en-US" altLang="ja-JP" dirty="0">
                <a:latin typeface="Consolas"/>
                <a:cs typeface="Consolas"/>
              </a:rPr>
              <a:t>() follows </a:t>
            </a:r>
            <a:r>
              <a:rPr lang="en-US" altLang="ja-JP" dirty="0" err="1">
                <a:latin typeface="Consolas"/>
                <a:cs typeface="Consolas"/>
              </a:rPr>
              <a:t>east.arrange</a:t>
            </a:r>
            <a:r>
              <a:rPr lang="en-US" altLang="ja-JP" dirty="0">
                <a:latin typeface="Consolas"/>
                <a:cs typeface="Consolas"/>
              </a:rPr>
              <a:t>(), </a:t>
            </a:r>
            <a:r>
              <a:rPr lang="en-US" altLang="ja-JP" dirty="0" err="1">
                <a:latin typeface="Consolas"/>
                <a:cs typeface="Consolas"/>
              </a:rPr>
              <a:t>west.arrange</a:t>
            </a:r>
            <a:r>
              <a:rPr lang="en-US" altLang="ja-JP" dirty="0">
                <a:latin typeface="Consolas"/>
                <a:cs typeface="Consolas"/>
              </a:rPr>
              <a:t>(</a:t>
            </a:r>
            <a:r>
              <a:rPr lang="en-US" altLang="ja-JP" dirty="0" smtClean="0">
                <a:latin typeface="Consolas"/>
                <a:cs typeface="Consolas"/>
              </a:rPr>
              <a:t>);</a:t>
            </a:r>
          </a:p>
          <a:p>
            <a:r>
              <a:rPr lang="en-US" altLang="ja-JP" dirty="0">
                <a:latin typeface="Consolas"/>
                <a:cs typeface="Consolas"/>
              </a:rPr>
              <a:t>	</a:t>
            </a:r>
            <a:r>
              <a:rPr lang="en-US" altLang="ja-JP" dirty="0" smtClean="0">
                <a:latin typeface="Consolas"/>
                <a:cs typeface="Consolas"/>
              </a:rPr>
              <a:t>……</a:t>
            </a:r>
          </a:p>
          <a:p>
            <a:r>
              <a:rPr lang="en-US" altLang="ja-JP" dirty="0">
                <a:latin typeface="Consolas"/>
                <a:cs typeface="Consolas"/>
              </a:rPr>
              <a:t>}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05997" y="3065264"/>
            <a:ext cx="8080803" cy="3542097"/>
          </a:xfrm>
          <a:prstGeom prst="rect">
            <a:avLst/>
          </a:prstGeom>
          <a:ln w="57150" cmpd="sng"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80000" tIns="108000" rIns="180000" bIns="108000" rtlCol="0">
            <a:spAutoFit/>
          </a:bodyPr>
          <a:lstStyle/>
          <a:p>
            <a:r>
              <a:rPr lang="en-US" altLang="ja-JP" dirty="0" smtClean="0">
                <a:solidFill>
                  <a:srgbClr val="A30B6D"/>
                </a:solidFill>
                <a:latin typeface="Consolas"/>
                <a:cs typeface="Consolas"/>
              </a:rPr>
              <a:t>public void</a:t>
            </a:r>
            <a:r>
              <a:rPr lang="en-US" altLang="ja-JP" dirty="0" smtClean="0">
                <a:latin typeface="Consolas"/>
                <a:cs typeface="Consolas"/>
              </a:rPr>
              <a:t> </a:t>
            </a:r>
            <a:r>
              <a:rPr lang="en-US" altLang="ja-JP" dirty="0" err="1" smtClean="0">
                <a:latin typeface="Consolas"/>
                <a:cs typeface="Consolas"/>
              </a:rPr>
              <a:t>sorMethod</a:t>
            </a:r>
            <a:r>
              <a:rPr lang="en-US" altLang="ja-JP" dirty="0" smtClean="0">
                <a:latin typeface="Consolas"/>
                <a:cs typeface="Consolas"/>
              </a:rPr>
              <a:t>(</a:t>
            </a:r>
            <a:r>
              <a:rPr lang="en-US" altLang="ja-JP" dirty="0" err="1" smtClean="0">
                <a:latin typeface="Consolas"/>
                <a:cs typeface="Consolas"/>
              </a:rPr>
              <a:t>DataE</a:t>
            </a:r>
            <a:r>
              <a:rPr lang="en-US" altLang="ja-JP" dirty="0" smtClean="0">
                <a:latin typeface="Consolas"/>
                <a:cs typeface="Consolas"/>
              </a:rPr>
              <a:t> east, </a:t>
            </a:r>
            <a:r>
              <a:rPr lang="en-US" altLang="ja-JP" dirty="0" err="1" smtClean="0">
                <a:latin typeface="Consolas"/>
                <a:cs typeface="Consolas"/>
              </a:rPr>
              <a:t>DataW</a:t>
            </a:r>
            <a:r>
              <a:rPr lang="en-US" altLang="ja-JP" dirty="0" smtClean="0">
                <a:latin typeface="Consolas"/>
                <a:cs typeface="Consolas"/>
              </a:rPr>
              <a:t> west, </a:t>
            </a:r>
            <a:r>
              <a:rPr lang="en-US" altLang="ja-JP" dirty="0" err="1" smtClean="0">
                <a:latin typeface="Consolas"/>
                <a:cs typeface="Consolas"/>
              </a:rPr>
              <a:t>CalcCells</a:t>
            </a:r>
            <a:r>
              <a:rPr lang="en-US" altLang="ja-JP" dirty="0" smtClean="0">
                <a:latin typeface="Consolas"/>
                <a:cs typeface="Consolas"/>
              </a:rPr>
              <a:t> </a:t>
            </a:r>
            <a:r>
              <a:rPr lang="en-US" altLang="ja-JP" dirty="0" err="1" smtClean="0">
                <a:latin typeface="Consolas"/>
                <a:cs typeface="Consolas"/>
              </a:rPr>
              <a:t>calc</a:t>
            </a:r>
            <a:r>
              <a:rPr lang="en-US" altLang="ja-JP" dirty="0" smtClean="0">
                <a:latin typeface="Consolas"/>
                <a:cs typeface="Consolas"/>
              </a:rPr>
              <a:t>, </a:t>
            </a:r>
          </a:p>
          <a:p>
            <a:r>
              <a:rPr lang="en-US" altLang="ja-JP" dirty="0" smtClean="0">
                <a:latin typeface="Consolas"/>
                <a:cs typeface="Consolas"/>
              </a:rPr>
              <a:t>					Buffer buffer, </a:t>
            </a:r>
            <a:r>
              <a:rPr lang="en-US" altLang="ja-JP" dirty="0" err="1" smtClean="0">
                <a:latin typeface="Consolas"/>
                <a:cs typeface="Consolas"/>
              </a:rPr>
              <a:t>DealCondition</a:t>
            </a:r>
            <a:r>
              <a:rPr lang="en-US" altLang="ja-JP" dirty="0" smtClean="0">
                <a:latin typeface="Consolas"/>
                <a:cs typeface="Consolas"/>
              </a:rPr>
              <a:t> </a:t>
            </a:r>
            <a:r>
              <a:rPr lang="en-US" altLang="ja-JP" dirty="0">
                <a:latin typeface="Consolas"/>
                <a:cs typeface="Consolas"/>
              </a:rPr>
              <a:t>c</a:t>
            </a:r>
            <a:r>
              <a:rPr lang="en-US" altLang="ja-JP" dirty="0" smtClean="0">
                <a:latin typeface="Consolas"/>
                <a:cs typeface="Consolas"/>
              </a:rPr>
              <a:t>hecker){</a:t>
            </a:r>
          </a:p>
          <a:p>
            <a:r>
              <a:rPr lang="en-US" altLang="ja-JP" dirty="0" smtClean="0">
                <a:latin typeface="Consolas"/>
                <a:cs typeface="Consolas"/>
              </a:rPr>
              <a:t>	</a:t>
            </a:r>
            <a:r>
              <a:rPr lang="en-US" altLang="ja-JP" dirty="0" smtClean="0">
                <a:solidFill>
                  <a:srgbClr val="A30B6D"/>
                </a:solidFill>
                <a:latin typeface="Consolas"/>
                <a:cs typeface="Consolas"/>
              </a:rPr>
              <a:t>while</a:t>
            </a:r>
            <a:r>
              <a:rPr lang="en-US" altLang="ja-JP" dirty="0" smtClean="0">
                <a:latin typeface="Consolas"/>
                <a:cs typeface="Consolas"/>
              </a:rPr>
              <a:t> (</a:t>
            </a:r>
            <a:r>
              <a:rPr lang="en-US" altLang="ja-JP" dirty="0" smtClean="0">
                <a:solidFill>
                  <a:srgbClr val="A30B6D"/>
                </a:solidFill>
                <a:latin typeface="Consolas"/>
                <a:cs typeface="Consolas"/>
              </a:rPr>
              <a:t>true</a:t>
            </a:r>
            <a:r>
              <a:rPr lang="en-US" altLang="ja-JP" dirty="0" smtClean="0">
                <a:latin typeface="Consolas"/>
                <a:cs typeface="Consolas"/>
              </a:rPr>
              <a:t>) {</a:t>
            </a:r>
          </a:p>
          <a:p>
            <a:r>
              <a:rPr lang="en-US" altLang="ja-JP" dirty="0" smtClean="0">
                <a:latin typeface="Consolas"/>
                <a:cs typeface="Consolas"/>
              </a:rPr>
              <a:t>		</a:t>
            </a:r>
            <a:r>
              <a:rPr lang="en-US" altLang="ja-JP" dirty="0" err="1" smtClean="0">
                <a:latin typeface="Consolas"/>
                <a:cs typeface="Consolas"/>
              </a:rPr>
              <a:t>MPJ_AsyncResult</a:t>
            </a:r>
            <a:r>
              <a:rPr lang="en-US" altLang="ja-JP" dirty="0" smtClean="0">
                <a:latin typeface="Consolas"/>
                <a:cs typeface="Consolas"/>
              </a:rPr>
              <a:t> </a:t>
            </a:r>
            <a:r>
              <a:rPr lang="en-US" altLang="ja-JP" dirty="0" err="1" smtClean="0">
                <a:latin typeface="Consolas"/>
                <a:cs typeface="Consolas"/>
              </a:rPr>
              <a:t>eastResult</a:t>
            </a:r>
            <a:r>
              <a:rPr lang="en-US" altLang="ja-JP" dirty="0" smtClean="0">
                <a:latin typeface="Consolas"/>
                <a:cs typeface="Consolas"/>
              </a:rPr>
              <a:t> = </a:t>
            </a:r>
            <a:r>
              <a:rPr lang="en-US" altLang="ja-JP" dirty="0" err="1" smtClean="0">
                <a:latin typeface="Consolas"/>
                <a:cs typeface="Consolas"/>
              </a:rPr>
              <a:t>east.send</a:t>
            </a:r>
            <a:r>
              <a:rPr lang="en-US" altLang="ja-JP" dirty="0" smtClean="0">
                <a:latin typeface="Consolas"/>
                <a:cs typeface="Consolas"/>
              </a:rPr>
              <a:t>();</a:t>
            </a:r>
          </a:p>
          <a:p>
            <a:r>
              <a:rPr lang="en-US" altLang="ja-JP" dirty="0" smtClean="0">
                <a:latin typeface="Consolas"/>
                <a:cs typeface="Consolas"/>
              </a:rPr>
              <a:t>		</a:t>
            </a:r>
            <a:r>
              <a:rPr lang="en-US" altLang="ja-JP" dirty="0" err="1" smtClean="0">
                <a:latin typeface="Consolas"/>
                <a:cs typeface="Consolas"/>
              </a:rPr>
              <a:t>MPJ_AsyncResult</a:t>
            </a:r>
            <a:r>
              <a:rPr lang="en-US" altLang="ja-JP" dirty="0" smtClean="0">
                <a:latin typeface="Consolas"/>
                <a:cs typeface="Consolas"/>
              </a:rPr>
              <a:t> </a:t>
            </a:r>
            <a:r>
              <a:rPr lang="en-US" altLang="ja-JP" dirty="0" err="1" smtClean="0">
                <a:latin typeface="Consolas"/>
                <a:cs typeface="Consolas"/>
              </a:rPr>
              <a:t>westResult</a:t>
            </a:r>
            <a:r>
              <a:rPr lang="en-US" altLang="ja-JP" dirty="0" smtClean="0">
                <a:latin typeface="Consolas"/>
                <a:cs typeface="Consolas"/>
              </a:rPr>
              <a:t> = </a:t>
            </a:r>
            <a:r>
              <a:rPr lang="en-US" altLang="ja-JP" dirty="0" err="1" smtClean="0">
                <a:latin typeface="Consolas"/>
                <a:cs typeface="Consolas"/>
              </a:rPr>
              <a:t>west.send</a:t>
            </a:r>
            <a:r>
              <a:rPr lang="en-US" altLang="ja-JP" dirty="0" smtClean="0">
                <a:latin typeface="Consolas"/>
                <a:cs typeface="Consolas"/>
              </a:rPr>
              <a:t>();</a:t>
            </a:r>
          </a:p>
          <a:p>
            <a:r>
              <a:rPr lang="en-US" altLang="ja-JP" dirty="0">
                <a:latin typeface="Consolas"/>
                <a:cs typeface="Consolas"/>
              </a:rPr>
              <a:t>	</a:t>
            </a:r>
            <a:r>
              <a:rPr lang="en-US" altLang="ja-JP" dirty="0" smtClean="0">
                <a:latin typeface="Consolas"/>
                <a:cs typeface="Consolas"/>
              </a:rPr>
              <a:t>	…</a:t>
            </a:r>
          </a:p>
          <a:p>
            <a:r>
              <a:rPr lang="en-US" altLang="ja-JP" dirty="0" smtClean="0">
                <a:latin typeface="Consolas"/>
                <a:cs typeface="Consolas"/>
              </a:rPr>
              <a:t>		</a:t>
            </a:r>
            <a:r>
              <a:rPr lang="en-US" altLang="ja-JP" dirty="0" smtClean="0">
                <a:solidFill>
                  <a:srgbClr val="A30B6D"/>
                </a:solidFill>
                <a:latin typeface="Consolas"/>
                <a:cs typeface="Consolas"/>
              </a:rPr>
              <a:t>double</a:t>
            </a:r>
            <a:r>
              <a:rPr lang="en-US" altLang="ja-JP" dirty="0" smtClean="0">
                <a:latin typeface="Consolas"/>
                <a:cs typeface="Consolas"/>
              </a:rPr>
              <a:t> </a:t>
            </a:r>
            <a:r>
              <a:rPr lang="en-US" altLang="ja-JP" dirty="0" err="1" smtClean="0">
                <a:latin typeface="Consolas"/>
                <a:cs typeface="Consolas"/>
              </a:rPr>
              <a:t>innerResid</a:t>
            </a:r>
            <a:r>
              <a:rPr lang="en-US" altLang="ja-JP" dirty="0" smtClean="0">
                <a:latin typeface="Consolas"/>
                <a:cs typeface="Consolas"/>
              </a:rPr>
              <a:t> = </a:t>
            </a:r>
            <a:r>
              <a:rPr lang="en-US" altLang="ja-JP" dirty="0" err="1" smtClean="0">
                <a:latin typeface="Consolas"/>
                <a:cs typeface="Consolas"/>
              </a:rPr>
              <a:t>calc.calcInner</a:t>
            </a:r>
            <a:r>
              <a:rPr lang="en-US" altLang="ja-JP" dirty="0" smtClean="0">
                <a:latin typeface="Consolas"/>
                <a:cs typeface="Consolas"/>
              </a:rPr>
              <a:t>();</a:t>
            </a:r>
          </a:p>
          <a:p>
            <a:r>
              <a:rPr lang="en-US" altLang="ja-JP" dirty="0" smtClean="0">
                <a:latin typeface="Consolas"/>
                <a:cs typeface="Consolas"/>
              </a:rPr>
              <a:t>		</a:t>
            </a:r>
            <a:r>
              <a:rPr lang="en-US" altLang="ja-JP" dirty="0" err="1" smtClean="0">
                <a:latin typeface="Consolas"/>
                <a:cs typeface="Consolas"/>
              </a:rPr>
              <a:t>eastResult.sync</a:t>
            </a:r>
            <a:r>
              <a:rPr lang="en-US" altLang="ja-JP" dirty="0" smtClean="0">
                <a:latin typeface="Consolas"/>
                <a:cs typeface="Consolas"/>
              </a:rPr>
              <a:t>();</a:t>
            </a:r>
          </a:p>
          <a:p>
            <a:r>
              <a:rPr lang="en-US" altLang="ja-JP" dirty="0" smtClean="0">
                <a:latin typeface="Consolas"/>
                <a:cs typeface="Consolas"/>
              </a:rPr>
              <a:t>		</a:t>
            </a:r>
            <a:r>
              <a:rPr lang="en-US" altLang="ja-JP" dirty="0" err="1" smtClean="0">
                <a:latin typeface="Consolas"/>
                <a:cs typeface="Consolas"/>
              </a:rPr>
              <a:t>westResult.sync</a:t>
            </a:r>
            <a:r>
              <a:rPr lang="en-US" altLang="ja-JP" dirty="0" smtClean="0">
                <a:latin typeface="Consolas"/>
                <a:cs typeface="Consolas"/>
              </a:rPr>
              <a:t>();</a:t>
            </a:r>
          </a:p>
          <a:p>
            <a:r>
              <a:rPr lang="en-US" altLang="ja-JP" dirty="0" smtClean="0">
                <a:latin typeface="Consolas"/>
                <a:cs typeface="Consolas"/>
              </a:rPr>
              <a:t>		</a:t>
            </a:r>
            <a:r>
              <a:rPr lang="en-US" altLang="ja-JP" dirty="0" err="1" smtClean="0">
                <a:latin typeface="Consolas"/>
                <a:cs typeface="Consolas"/>
              </a:rPr>
              <a:t>east.receive</a:t>
            </a:r>
            <a:r>
              <a:rPr lang="en-US" altLang="ja-JP" dirty="0" smtClean="0">
                <a:latin typeface="Consolas"/>
                <a:cs typeface="Consolas"/>
              </a:rPr>
              <a:t>();</a:t>
            </a:r>
          </a:p>
          <a:p>
            <a:r>
              <a:rPr lang="en-US" altLang="ja-JP" dirty="0" smtClean="0">
                <a:latin typeface="Consolas"/>
                <a:cs typeface="Consolas"/>
              </a:rPr>
              <a:t>		…</a:t>
            </a:r>
          </a:p>
          <a:p>
            <a:r>
              <a:rPr lang="en-US" altLang="ja-JP" dirty="0" smtClean="0">
                <a:latin typeface="Consolas"/>
                <a:cs typeface="Consolas"/>
              </a:rPr>
              <a:t>}}</a:t>
            </a:r>
            <a:endParaRPr lang="en-US" altLang="ja-JP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160678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計算順序の制約の記述</a:t>
            </a:r>
            <a:r>
              <a:rPr kumimoji="1" lang="en-US" altLang="ja-JP" dirty="0" smtClean="0"/>
              <a:t> (1/2)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プログラマが定義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メソッド間の計算順序を記述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引数と返り値の受け渡しも可能</a:t>
            </a:r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pPr lvl="0"/>
            <a:r>
              <a:rPr lang="en-US" altLang="ja-JP" dirty="0" smtClean="0"/>
              <a:t>precedes</a:t>
            </a:r>
            <a:r>
              <a:rPr kumimoji="1" lang="en-US" altLang="ja-JP" baseline="0" dirty="0" smtClean="0"/>
              <a:t> </a:t>
            </a:r>
            <a:r>
              <a:rPr kumimoji="1" lang="ja-JP" altLang="en-US" baseline="0" dirty="0" smtClean="0"/>
              <a:t>文</a:t>
            </a:r>
            <a:endParaRPr kumimoji="1" lang="en-US" altLang="ja-JP" baseline="0" dirty="0" smtClean="0"/>
          </a:p>
          <a:p>
            <a:pPr lvl="1"/>
            <a:r>
              <a:rPr kumimoji="1" lang="ja-JP" altLang="en-US" baseline="0" dirty="0" smtClean="0"/>
              <a:t>あるメソッドを他のメソッドより先に実行</a:t>
            </a:r>
            <a:endParaRPr kumimoji="1" lang="en-US" altLang="ja-JP" baseline="0" dirty="0" smtClean="0"/>
          </a:p>
          <a:p>
            <a:pPr lvl="0"/>
            <a:endParaRPr lang="en-US" altLang="ja-JP" dirty="0"/>
          </a:p>
          <a:p>
            <a:pPr lvl="0"/>
            <a:endParaRPr kumimoji="1" lang="en-US" altLang="ja-JP" dirty="0" smtClean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A84B-1CB4-E544-B31F-3DC7349FED48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14706" y="5213363"/>
            <a:ext cx="5746737" cy="1079884"/>
          </a:xfrm>
          <a:prstGeom prst="rect">
            <a:avLst/>
          </a:prstGeom>
          <a:noFill/>
          <a:ln w="38100">
            <a:solidFill>
              <a:schemeClr val="accent4">
                <a:lumMod val="40000"/>
                <a:lumOff val="60000"/>
              </a:schemeClr>
            </a:solidFill>
            <a:prstDash val="sysDash"/>
          </a:ln>
        </p:spPr>
        <p:txBody>
          <a:bodyPr wrap="square" lIns="108000" tIns="108000" rIns="108000" bIns="108000" rtlCol="0">
            <a:spAutoFit/>
          </a:bodyPr>
          <a:lstStyle/>
          <a:p>
            <a:r>
              <a:rPr lang="en-US" altLang="ja-JP" sz="2800" dirty="0" err="1"/>
              <a:t>async</a:t>
            </a:r>
            <a:r>
              <a:rPr lang="en-US" altLang="ja-JP" sz="2800" dirty="0"/>
              <a:t> </a:t>
            </a:r>
            <a:r>
              <a:rPr lang="en-US" altLang="ja-JP" sz="2800" dirty="0" err="1" smtClean="0"/>
              <a:t>east.send</a:t>
            </a:r>
            <a:r>
              <a:rPr lang="en-US" altLang="ja-JP" sz="2800" dirty="0" smtClean="0"/>
              <a:t>(</a:t>
            </a:r>
            <a:r>
              <a:rPr lang="en-US" altLang="ja-JP" sz="2800" dirty="0"/>
              <a:t>) </a:t>
            </a:r>
            <a:endParaRPr lang="en-US" altLang="ja-JP" sz="2800" dirty="0" smtClean="0"/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 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precedes</a:t>
            </a:r>
            <a:r>
              <a:rPr lang="en-US" altLang="ja-JP" sz="2800" dirty="0" smtClean="0"/>
              <a:t> </a:t>
            </a:r>
            <a:r>
              <a:rPr lang="en-US" altLang="ja-JP" sz="2800" dirty="0" err="1" smtClean="0"/>
              <a:t>east.receive</a:t>
            </a:r>
            <a:r>
              <a:rPr lang="en-US" altLang="ja-JP" sz="2800" dirty="0" smtClean="0"/>
              <a:t>(</a:t>
            </a:r>
            <a:r>
              <a:rPr lang="en-US" altLang="ja-JP" sz="2800" b="1" dirty="0" smtClean="0">
                <a:solidFill>
                  <a:srgbClr val="00B0F0"/>
                </a:solidFill>
              </a:rPr>
              <a:t>result</a:t>
            </a:r>
            <a:r>
              <a:rPr lang="en-US" altLang="ja-JP" sz="2800" dirty="0"/>
              <a:t>);</a:t>
            </a:r>
            <a:endParaRPr kumimoji="1" lang="ja-JP" altLang="en-US" sz="2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93422" y="4574486"/>
            <a:ext cx="2900153" cy="46166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後続のメソッドを指定</a:t>
            </a:r>
            <a:endParaRPr kumimoji="1" lang="ja-JP" altLang="en-US" sz="2400" dirty="0"/>
          </a:p>
        </p:txBody>
      </p:sp>
      <p:cxnSp>
        <p:nvCxnSpPr>
          <p:cNvPr id="14" name="直線矢印コネクタ 13"/>
          <p:cNvCxnSpPr/>
          <p:nvPr/>
        </p:nvCxnSpPr>
        <p:spPr>
          <a:xfrm>
            <a:off x="7397117" y="4797864"/>
            <a:ext cx="0" cy="991563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6149098" y="4205154"/>
            <a:ext cx="2523448" cy="830997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2400" dirty="0" smtClean="0"/>
              <a:t>指定したメソッドに</a:t>
            </a:r>
            <a:endParaRPr lang="en-US" altLang="ja-JP" sz="2400" dirty="0" smtClean="0"/>
          </a:p>
          <a:p>
            <a:pPr algn="ctr"/>
            <a:r>
              <a:rPr kumimoji="1" lang="ja-JP" altLang="en-US" sz="2400" dirty="0"/>
              <a:t>返り値</a:t>
            </a:r>
            <a:r>
              <a:rPr kumimoji="1" lang="ja-JP" altLang="en-US" sz="2400" dirty="0" smtClean="0"/>
              <a:t>を渡す</a:t>
            </a:r>
            <a:endParaRPr kumimoji="1" lang="ja-JP" altLang="en-US" sz="2400" dirty="0"/>
          </a:p>
        </p:txBody>
      </p:sp>
      <p:cxnSp>
        <p:nvCxnSpPr>
          <p:cNvPr id="17" name="カギ線コネクタ 16"/>
          <p:cNvCxnSpPr/>
          <p:nvPr/>
        </p:nvCxnSpPr>
        <p:spPr>
          <a:xfrm>
            <a:off x="1150471" y="5036151"/>
            <a:ext cx="1912470" cy="1044908"/>
          </a:xfrm>
          <a:prstGeom prst="bentConnector3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5508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計算順序の制約の記述</a:t>
            </a:r>
            <a:r>
              <a:rPr kumimoji="1" lang="en-US" altLang="ja-JP" dirty="0" smtClean="0"/>
              <a:t> (2/2)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follows </a:t>
            </a:r>
            <a:r>
              <a:rPr kumimoji="1" lang="ja-JP" altLang="en-US" dirty="0" smtClean="0"/>
              <a:t>文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あるメソッドを他のメソッドより後に実行</a:t>
            </a:r>
            <a:endParaRPr kumimoji="1" lang="en-US" altLang="ja-JP" dirty="0" smtClean="0"/>
          </a:p>
          <a:p>
            <a:pPr lvl="1"/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A84B-1CB4-E544-B31F-3DC7349FED48}" type="slidenum">
              <a:rPr kumimoji="1" lang="ja-JP" altLang="en-US" smtClean="0"/>
              <a:t>14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92687" y="3658825"/>
            <a:ext cx="6037547" cy="1941658"/>
          </a:xfrm>
          <a:prstGeom prst="rect">
            <a:avLst/>
          </a:prstGeom>
          <a:noFill/>
          <a:ln w="38100">
            <a:solidFill>
              <a:schemeClr val="accent4">
                <a:lumMod val="40000"/>
                <a:lumOff val="60000"/>
              </a:schemeClr>
            </a:solidFill>
            <a:prstDash val="sysDash"/>
          </a:ln>
        </p:spPr>
        <p:txBody>
          <a:bodyPr wrap="square" lIns="108000" tIns="108000" rIns="108000" bIns="108000" rtlCol="0">
            <a:spAutoFit/>
          </a:bodyPr>
          <a:lstStyle/>
          <a:p>
            <a:pPr defTabSz="363538"/>
            <a:r>
              <a:rPr lang="en-US" altLang="ja-JP" sz="2800" dirty="0" err="1" smtClean="0"/>
              <a:t>calc.calcMaxDiff</a:t>
            </a:r>
            <a:r>
              <a:rPr lang="en-US" altLang="ja-JP" sz="2800" dirty="0" smtClean="0"/>
              <a:t> (</a:t>
            </a:r>
            <a:r>
              <a:rPr lang="en-US" altLang="ja-JP" sz="2800" dirty="0"/>
              <a:t>inner, </a:t>
            </a:r>
            <a:r>
              <a:rPr lang="en-US" altLang="ja-JP" sz="2800" dirty="0" smtClean="0"/>
              <a:t>east, …) </a:t>
            </a:r>
          </a:p>
          <a:p>
            <a:pPr defTabSz="363538"/>
            <a:r>
              <a:rPr lang="en-US" altLang="ja-JP" sz="2800" dirty="0"/>
              <a:t> </a:t>
            </a:r>
            <a:r>
              <a:rPr lang="en-US" altLang="ja-JP" sz="2800" dirty="0" smtClean="0"/>
              <a:t>   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follows</a:t>
            </a:r>
            <a:r>
              <a:rPr lang="en-US" altLang="ja-JP" sz="2800" dirty="0" smtClean="0"/>
              <a:t> </a:t>
            </a:r>
            <a:r>
              <a:rPr lang="en-US" altLang="ja-JP" sz="2800" dirty="0" err="1"/>
              <a:t>calc.calcInner</a:t>
            </a:r>
            <a:r>
              <a:rPr lang="en-US" altLang="ja-JP" sz="2800" dirty="0"/>
              <a:t>() =&gt; inner,</a:t>
            </a:r>
          </a:p>
          <a:p>
            <a:pPr defTabSz="449263"/>
            <a:r>
              <a:rPr lang="en-US" altLang="ja-JP" sz="2800" dirty="0"/>
              <a:t>			</a:t>
            </a:r>
            <a:r>
              <a:rPr lang="en-US" altLang="ja-JP" sz="2800" dirty="0" smtClean="0"/>
              <a:t> </a:t>
            </a:r>
            <a:r>
              <a:rPr lang="ja-JP" altLang="en-US" sz="2800" dirty="0" smtClean="0"/>
              <a:t>　</a:t>
            </a:r>
            <a:r>
              <a:rPr lang="en-US" altLang="ja-JP" sz="2800" dirty="0" err="1" smtClean="0"/>
              <a:t>calc.calcEast</a:t>
            </a:r>
            <a:r>
              <a:rPr lang="en-US" altLang="ja-JP" sz="2800" dirty="0" smtClean="0"/>
              <a:t>(</a:t>
            </a:r>
            <a:r>
              <a:rPr lang="en-US" altLang="ja-JP" sz="2800" dirty="0"/>
              <a:t>) =&gt; </a:t>
            </a:r>
            <a:r>
              <a:rPr lang="en-US" altLang="ja-JP" sz="2800" dirty="0" smtClean="0"/>
              <a:t>east</a:t>
            </a:r>
          </a:p>
          <a:p>
            <a:pPr defTabSz="449263"/>
            <a:r>
              <a:rPr lang="en-US" altLang="ja-JP" sz="2800" dirty="0"/>
              <a:t>	</a:t>
            </a:r>
            <a:r>
              <a:rPr lang="en-US" altLang="ja-JP" sz="2800" dirty="0" smtClean="0"/>
              <a:t>			… ;</a:t>
            </a:r>
            <a:endParaRPr lang="en-US" altLang="ja-JP" sz="2800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4599414" y="4594929"/>
            <a:ext cx="3812468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4585607" y="5026977"/>
            <a:ext cx="3886038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878790" y="5026977"/>
            <a:ext cx="2311851" cy="830997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2400" dirty="0" smtClean="0"/>
              <a:t>メソッドの引数に</a:t>
            </a:r>
            <a:endParaRPr lang="en-US" altLang="ja-JP" sz="2400" dirty="0"/>
          </a:p>
          <a:p>
            <a:pPr algn="ctr"/>
            <a:r>
              <a:rPr lang="ja-JP" altLang="en-US" sz="2400" dirty="0" smtClean="0"/>
              <a:t>返り値を指定</a:t>
            </a:r>
            <a:endParaRPr kumimoji="1" lang="ja-JP" altLang="en-US" sz="2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57200" y="2916616"/>
            <a:ext cx="3155031" cy="46166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先行するメソッドを指定</a:t>
            </a:r>
            <a:endParaRPr kumimoji="1" lang="ja-JP" altLang="en-US" sz="2400" dirty="0"/>
          </a:p>
        </p:txBody>
      </p:sp>
      <p:cxnSp>
        <p:nvCxnSpPr>
          <p:cNvPr id="11" name="直線矢印コネクタ 10"/>
          <p:cNvCxnSpPr>
            <a:stCxn id="9" idx="3"/>
          </p:cNvCxnSpPr>
          <p:nvPr/>
        </p:nvCxnSpPr>
        <p:spPr>
          <a:xfrm flipV="1">
            <a:off x="3190641" y="4766235"/>
            <a:ext cx="1394966" cy="676241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カギ線コネクタ 11"/>
          <p:cNvCxnSpPr>
            <a:stCxn id="10" idx="2"/>
          </p:cNvCxnSpPr>
          <p:nvPr/>
        </p:nvCxnSpPr>
        <p:spPr>
          <a:xfrm rot="16200000" flipH="1">
            <a:off x="2101381" y="3311616"/>
            <a:ext cx="1059248" cy="1192578"/>
          </a:xfrm>
          <a:prstGeom prst="bentConnector2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7898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async</a:t>
            </a:r>
            <a:r>
              <a:rPr kumimoji="1" lang="en-US" altLang="ja-JP" dirty="0" smtClean="0"/>
              <a:t> </a:t>
            </a:r>
            <a:r>
              <a:rPr lang="ja-JP" altLang="en-US" dirty="0" smtClean="0"/>
              <a:t>修飾子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同期処理の最適な自動配置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同期処理を必要とするメソッドを指定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計算のオーバーラップを考慮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A84B-1CB4-E544-B31F-3DC7349FED48}" type="slidenum">
              <a:rPr kumimoji="1" lang="ja-JP" altLang="en-US" smtClean="0"/>
              <a:t>15</a:t>
            </a:fld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77908" y="3361717"/>
            <a:ext cx="4548094" cy="28623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2000" b="1" dirty="0" err="1">
                <a:solidFill>
                  <a:srgbClr val="FF0000"/>
                </a:solidFill>
              </a:rPr>
              <a:t>async</a:t>
            </a:r>
            <a:r>
              <a:rPr lang="en-US" altLang="ja-JP" sz="2000" dirty="0"/>
              <a:t> </a:t>
            </a:r>
            <a:r>
              <a:rPr lang="en-US" altLang="ja-JP" sz="2000" dirty="0" err="1" smtClean="0"/>
              <a:t>east.send</a:t>
            </a:r>
            <a:r>
              <a:rPr lang="en-US" altLang="ja-JP" sz="2000" dirty="0" smtClean="0"/>
              <a:t>()</a:t>
            </a:r>
          </a:p>
          <a:p>
            <a:r>
              <a:rPr lang="en-US" altLang="ja-JP" sz="2000" dirty="0"/>
              <a:t>	</a:t>
            </a:r>
            <a:r>
              <a:rPr lang="en-US" altLang="ja-JP" sz="2000" dirty="0" smtClean="0"/>
              <a:t>	</a:t>
            </a:r>
            <a:r>
              <a:rPr lang="en-US" altLang="ja-JP" sz="2000" dirty="0" smtClean="0">
                <a:solidFill>
                  <a:srgbClr val="008000"/>
                </a:solidFill>
              </a:rPr>
              <a:t>precedes</a:t>
            </a:r>
            <a:r>
              <a:rPr lang="en-US" altLang="ja-JP" sz="2000" dirty="0" smtClean="0"/>
              <a:t> </a:t>
            </a:r>
            <a:r>
              <a:rPr lang="en-US" altLang="ja-JP" sz="2000" dirty="0" err="1" smtClean="0"/>
              <a:t>east.receive</a:t>
            </a:r>
            <a:r>
              <a:rPr lang="en-US" altLang="ja-JP" sz="2000" dirty="0" smtClean="0"/>
              <a:t>(</a:t>
            </a:r>
            <a:r>
              <a:rPr lang="en-US" altLang="ja-JP" sz="2000" dirty="0"/>
              <a:t>);</a:t>
            </a:r>
          </a:p>
          <a:p>
            <a:r>
              <a:rPr lang="en-US" altLang="ja-JP" sz="2000" b="1" dirty="0" err="1">
                <a:solidFill>
                  <a:srgbClr val="FF0000"/>
                </a:solidFill>
              </a:rPr>
              <a:t>async</a:t>
            </a:r>
            <a:r>
              <a:rPr lang="en-US" altLang="ja-JP" sz="2000" dirty="0"/>
              <a:t> </a:t>
            </a:r>
            <a:r>
              <a:rPr lang="en-US" altLang="ja-JP" sz="2000" dirty="0" err="1" smtClean="0"/>
              <a:t>west.send</a:t>
            </a:r>
            <a:r>
              <a:rPr lang="en-US" altLang="ja-JP" sz="2000" dirty="0" smtClean="0"/>
              <a:t>(</a:t>
            </a:r>
            <a:r>
              <a:rPr lang="en-US" altLang="ja-JP" sz="2000" dirty="0"/>
              <a:t>) </a:t>
            </a:r>
            <a:endParaRPr lang="en-US" altLang="ja-JP" sz="2000" dirty="0" smtClean="0"/>
          </a:p>
          <a:p>
            <a:r>
              <a:rPr lang="en-US" altLang="ja-JP" sz="2000" dirty="0"/>
              <a:t>	</a:t>
            </a:r>
            <a:r>
              <a:rPr lang="en-US" altLang="ja-JP" sz="2000" dirty="0" smtClean="0"/>
              <a:t>	</a:t>
            </a:r>
            <a:r>
              <a:rPr lang="en-US" altLang="ja-JP" sz="2000" dirty="0" smtClean="0">
                <a:solidFill>
                  <a:srgbClr val="008000"/>
                </a:solidFill>
              </a:rPr>
              <a:t>precedes</a:t>
            </a:r>
            <a:r>
              <a:rPr lang="en-US" altLang="ja-JP" sz="2000" dirty="0" smtClean="0"/>
              <a:t> </a:t>
            </a:r>
            <a:r>
              <a:rPr lang="en-US" altLang="ja-JP" sz="2000" dirty="0" err="1" smtClean="0"/>
              <a:t>west.receive</a:t>
            </a:r>
            <a:r>
              <a:rPr lang="en-US" altLang="ja-JP" sz="2000" dirty="0" smtClean="0"/>
              <a:t>(</a:t>
            </a:r>
            <a:r>
              <a:rPr lang="en-US" altLang="ja-JP" sz="2000" dirty="0"/>
              <a:t>);</a:t>
            </a:r>
          </a:p>
          <a:p>
            <a:endParaRPr lang="en-US" altLang="ja-JP" sz="2000" dirty="0"/>
          </a:p>
          <a:p>
            <a:r>
              <a:rPr lang="en-US" altLang="ja-JP" sz="2000" dirty="0" err="1"/>
              <a:t>calc.calcInner</a:t>
            </a:r>
            <a:r>
              <a:rPr lang="en-US" altLang="ja-JP" sz="2000" dirty="0"/>
              <a:t>() </a:t>
            </a:r>
            <a:r>
              <a:rPr lang="en-US" altLang="ja-JP" sz="2000" dirty="0" smtClean="0">
                <a:solidFill>
                  <a:srgbClr val="008000"/>
                </a:solidFill>
              </a:rPr>
              <a:t>follows</a:t>
            </a:r>
          </a:p>
          <a:p>
            <a:r>
              <a:rPr lang="en-US" altLang="ja-JP" sz="2000" dirty="0"/>
              <a:t>	</a:t>
            </a:r>
            <a:r>
              <a:rPr lang="en-US" altLang="ja-JP" sz="2000" dirty="0" err="1" smtClean="0"/>
              <a:t>east.send</a:t>
            </a:r>
            <a:r>
              <a:rPr lang="en-US" altLang="ja-JP" sz="2000" dirty="0" smtClean="0"/>
              <a:t>(</a:t>
            </a:r>
            <a:r>
              <a:rPr lang="en-US" altLang="ja-JP" sz="2000" dirty="0"/>
              <a:t>), </a:t>
            </a:r>
            <a:r>
              <a:rPr lang="en-US" altLang="ja-JP" sz="2000" dirty="0" err="1" smtClean="0"/>
              <a:t>west.send</a:t>
            </a:r>
            <a:r>
              <a:rPr lang="en-US" altLang="ja-JP" sz="2000" dirty="0" smtClean="0"/>
              <a:t>(</a:t>
            </a:r>
            <a:r>
              <a:rPr lang="en-US" altLang="ja-JP" sz="2000" dirty="0"/>
              <a:t>);</a:t>
            </a:r>
          </a:p>
          <a:p>
            <a:r>
              <a:rPr lang="en-US" altLang="ja-JP" sz="2000" dirty="0" err="1" smtClean="0"/>
              <a:t>calc.calcEast</a:t>
            </a:r>
            <a:r>
              <a:rPr lang="en-US" altLang="ja-JP" sz="2000" dirty="0" smtClean="0"/>
              <a:t>(</a:t>
            </a:r>
            <a:r>
              <a:rPr lang="en-US" altLang="ja-JP" sz="2000" dirty="0"/>
              <a:t>) </a:t>
            </a:r>
            <a:r>
              <a:rPr lang="en-US" altLang="ja-JP" sz="2000" dirty="0">
                <a:solidFill>
                  <a:srgbClr val="008000"/>
                </a:solidFill>
              </a:rPr>
              <a:t>follows  </a:t>
            </a:r>
            <a:r>
              <a:rPr lang="en-US" altLang="ja-JP" sz="2000" dirty="0" err="1" smtClean="0"/>
              <a:t>east.receive</a:t>
            </a:r>
            <a:r>
              <a:rPr lang="en-US" altLang="ja-JP" sz="2000" dirty="0" smtClean="0"/>
              <a:t>();</a:t>
            </a:r>
            <a:endParaRPr lang="en-US" altLang="ja-JP" sz="2000" dirty="0"/>
          </a:p>
          <a:p>
            <a:r>
              <a:rPr lang="en-US" altLang="ja-JP" sz="2000" dirty="0"/>
              <a:t>…</a:t>
            </a:r>
            <a:endParaRPr kumimoji="1" lang="ja-JP" altLang="en-US" sz="20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502246" y="3036312"/>
            <a:ext cx="1971638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dispatch </a:t>
            </a:r>
            <a:r>
              <a:rPr kumimoji="1" lang="ja-JP" altLang="en-US" sz="2000" dirty="0" smtClean="0"/>
              <a:t>メソッド</a:t>
            </a:r>
            <a:endParaRPr kumimoji="1" lang="ja-JP" altLang="en-US" sz="20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184591" y="2804808"/>
            <a:ext cx="3357009" cy="38164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dirty="0"/>
              <a:t> </a:t>
            </a:r>
            <a:r>
              <a:rPr lang="en-US" altLang="ja-JP" sz="1600" dirty="0" err="1"/>
              <a:t>MPJ_AsyncResult</a:t>
            </a:r>
            <a:r>
              <a:rPr lang="en-US" altLang="ja-JP" sz="1600" dirty="0"/>
              <a:t> </a:t>
            </a:r>
            <a:r>
              <a:rPr lang="en-US" altLang="ja-JP" sz="1600" dirty="0" err="1"/>
              <a:t>eastResult</a:t>
            </a:r>
            <a:r>
              <a:rPr lang="en-US" altLang="ja-JP" sz="1600" dirty="0"/>
              <a:t> </a:t>
            </a:r>
            <a:endParaRPr lang="en-US" altLang="ja-JP" sz="1600" dirty="0" smtClean="0"/>
          </a:p>
          <a:p>
            <a:r>
              <a:rPr lang="en-US" altLang="ja-JP" sz="1600" dirty="0"/>
              <a:t>	</a:t>
            </a:r>
            <a:r>
              <a:rPr lang="en-US" altLang="ja-JP" sz="1600" dirty="0" smtClean="0"/>
              <a:t>			= </a:t>
            </a:r>
            <a:r>
              <a:rPr lang="en-US" altLang="ja-JP" sz="1600" dirty="0" err="1" smtClean="0"/>
              <a:t>east.send</a:t>
            </a:r>
            <a:r>
              <a:rPr lang="en-US" altLang="ja-JP" sz="1600" dirty="0" smtClean="0"/>
              <a:t>();</a:t>
            </a:r>
          </a:p>
          <a:p>
            <a:r>
              <a:rPr lang="en-US" altLang="ja-JP" sz="1600" dirty="0"/>
              <a:t> </a:t>
            </a:r>
            <a:r>
              <a:rPr lang="en-US" altLang="ja-JP" sz="1600" dirty="0" err="1" smtClean="0"/>
              <a:t>MPJ_AsyncResult</a:t>
            </a:r>
            <a:r>
              <a:rPr lang="en-US" altLang="ja-JP" sz="1600" dirty="0" smtClean="0"/>
              <a:t> </a:t>
            </a:r>
            <a:r>
              <a:rPr lang="en-US" altLang="ja-JP" sz="1600" dirty="0" err="1"/>
              <a:t>westResult</a:t>
            </a:r>
            <a:r>
              <a:rPr lang="en-US" altLang="ja-JP" sz="1600" dirty="0"/>
              <a:t> </a:t>
            </a:r>
            <a:endParaRPr lang="en-US" altLang="ja-JP" sz="1600" dirty="0" smtClean="0"/>
          </a:p>
          <a:p>
            <a:r>
              <a:rPr lang="en-US" altLang="ja-JP" sz="1600" dirty="0"/>
              <a:t>	</a:t>
            </a:r>
            <a:r>
              <a:rPr lang="en-US" altLang="ja-JP" sz="1600" dirty="0" smtClean="0"/>
              <a:t>			= </a:t>
            </a:r>
            <a:r>
              <a:rPr lang="en-US" altLang="ja-JP" sz="1600" dirty="0" err="1" smtClean="0"/>
              <a:t>west.send</a:t>
            </a:r>
            <a:r>
              <a:rPr lang="en-US" altLang="ja-JP" sz="1600" dirty="0" smtClean="0"/>
              <a:t>(</a:t>
            </a:r>
            <a:r>
              <a:rPr lang="en-US" altLang="ja-JP" sz="1600" dirty="0"/>
              <a:t>);</a:t>
            </a:r>
          </a:p>
          <a:p>
            <a:endParaRPr lang="en-US" altLang="ja-JP" sz="1600" dirty="0" smtClean="0"/>
          </a:p>
          <a:p>
            <a:r>
              <a:rPr lang="en-US" altLang="ja-JP" sz="1600" dirty="0" smtClean="0"/>
              <a:t>double </a:t>
            </a:r>
            <a:r>
              <a:rPr lang="en-US" altLang="ja-JP" sz="1600" dirty="0" err="1" smtClean="0"/>
              <a:t>innerDiff</a:t>
            </a:r>
            <a:r>
              <a:rPr lang="en-US" altLang="ja-JP" sz="1600" dirty="0" smtClean="0"/>
              <a:t> </a:t>
            </a:r>
            <a:r>
              <a:rPr lang="en-US" altLang="ja-JP" sz="1600" dirty="0"/>
              <a:t>= </a:t>
            </a:r>
            <a:r>
              <a:rPr lang="en-US" altLang="ja-JP" sz="1600" dirty="0" err="1"/>
              <a:t>calc.calcInner</a:t>
            </a:r>
            <a:r>
              <a:rPr lang="en-US" altLang="ja-JP" sz="1600" dirty="0"/>
              <a:t>()</a:t>
            </a:r>
            <a:r>
              <a:rPr lang="en-US" altLang="ja-JP" sz="1600" dirty="0" smtClean="0"/>
              <a:t>;</a:t>
            </a:r>
          </a:p>
          <a:p>
            <a:endParaRPr lang="en-US" altLang="ja-JP" sz="1600" dirty="0">
              <a:solidFill>
                <a:srgbClr val="FF0000"/>
              </a:solidFill>
            </a:endParaRPr>
          </a:p>
          <a:p>
            <a:r>
              <a:rPr lang="en-US" altLang="ja-JP" sz="1600" dirty="0" err="1" smtClean="0">
                <a:solidFill>
                  <a:srgbClr val="FF0000"/>
                </a:solidFill>
              </a:rPr>
              <a:t>eastResult.sync</a:t>
            </a:r>
            <a:r>
              <a:rPr lang="en-US" altLang="ja-JP" sz="1600" dirty="0">
                <a:solidFill>
                  <a:srgbClr val="FF0000"/>
                </a:solidFill>
              </a:rPr>
              <a:t>();</a:t>
            </a:r>
          </a:p>
          <a:p>
            <a:r>
              <a:rPr lang="en-US" altLang="ja-JP" sz="1600" dirty="0" err="1" smtClean="0">
                <a:solidFill>
                  <a:srgbClr val="FF0000"/>
                </a:solidFill>
              </a:rPr>
              <a:t>westResult.sync</a:t>
            </a:r>
            <a:r>
              <a:rPr lang="en-US" altLang="ja-JP" sz="1600" dirty="0">
                <a:solidFill>
                  <a:srgbClr val="FF0000"/>
                </a:solidFill>
              </a:rPr>
              <a:t>();</a:t>
            </a:r>
          </a:p>
          <a:p>
            <a:endParaRPr lang="en-US" altLang="ja-JP" sz="1600" dirty="0"/>
          </a:p>
          <a:p>
            <a:r>
              <a:rPr lang="en-US" altLang="ja-JP" sz="1600" dirty="0" err="1" smtClean="0"/>
              <a:t>east.receive</a:t>
            </a:r>
            <a:r>
              <a:rPr lang="en-US" altLang="ja-JP" sz="1600" dirty="0" smtClean="0"/>
              <a:t>(</a:t>
            </a:r>
            <a:r>
              <a:rPr lang="en-US" altLang="ja-JP" sz="1600" dirty="0"/>
              <a:t>);</a:t>
            </a:r>
          </a:p>
          <a:p>
            <a:r>
              <a:rPr lang="en-US" altLang="ja-JP" sz="1600" dirty="0" err="1" smtClean="0"/>
              <a:t>west.receive</a:t>
            </a:r>
            <a:r>
              <a:rPr lang="en-US" altLang="ja-JP" sz="1600" dirty="0" smtClean="0"/>
              <a:t>(</a:t>
            </a:r>
            <a:r>
              <a:rPr lang="en-US" altLang="ja-JP" sz="1600" dirty="0"/>
              <a:t>);</a:t>
            </a:r>
          </a:p>
          <a:p>
            <a:endParaRPr lang="en-US" altLang="ja-JP" sz="1600" dirty="0"/>
          </a:p>
          <a:p>
            <a:r>
              <a:rPr lang="en-US" altLang="ja-JP" sz="1600" dirty="0" smtClean="0"/>
              <a:t>double </a:t>
            </a:r>
            <a:r>
              <a:rPr lang="en-US" altLang="ja-JP" sz="1600" dirty="0" err="1" smtClean="0"/>
              <a:t>eastDiff</a:t>
            </a:r>
            <a:r>
              <a:rPr lang="en-US" altLang="ja-JP" sz="1600" dirty="0" smtClean="0"/>
              <a:t> </a:t>
            </a:r>
            <a:r>
              <a:rPr lang="en-US" altLang="ja-JP" sz="1600" dirty="0"/>
              <a:t>= </a:t>
            </a:r>
            <a:r>
              <a:rPr lang="en-US" altLang="ja-JP" sz="1600" dirty="0" err="1" smtClean="0"/>
              <a:t>calc.calcEast</a:t>
            </a:r>
            <a:r>
              <a:rPr lang="en-US" altLang="ja-JP" sz="1600" dirty="0" smtClean="0"/>
              <a:t>(</a:t>
            </a:r>
            <a:r>
              <a:rPr lang="en-US" altLang="ja-JP" sz="1600" dirty="0"/>
              <a:t>);</a:t>
            </a:r>
          </a:p>
          <a:p>
            <a:r>
              <a:rPr lang="en-US" altLang="ja-JP" sz="1600" dirty="0" smtClean="0"/>
              <a:t>…</a:t>
            </a:r>
            <a:endParaRPr lang="en-US" altLang="ja-JP" sz="1600" dirty="0"/>
          </a:p>
        </p:txBody>
      </p:sp>
      <p:sp>
        <p:nvSpPr>
          <p:cNvPr id="15" name="右矢印 14"/>
          <p:cNvSpPr/>
          <p:nvPr/>
        </p:nvSpPr>
        <p:spPr>
          <a:xfrm>
            <a:off x="4228353" y="4303058"/>
            <a:ext cx="1045884" cy="108323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9174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拡散方程式</a:t>
            </a:r>
            <a:r>
              <a:rPr lang="ja-JP" altLang="en-US" dirty="0" smtClean="0"/>
              <a:t>の例</a:t>
            </a:r>
            <a:r>
              <a:rPr lang="en-US" altLang="en-US" dirty="0" smtClean="0"/>
              <a:t>での課題解決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A84B-1CB4-E544-B31F-3DC7349FED48}" type="slidenum">
              <a:rPr kumimoji="1" lang="ja-JP" altLang="en-US" smtClean="0"/>
              <a:t>16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13553" y="2148140"/>
            <a:ext cx="8622720" cy="2554545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dirty="0" err="1">
                <a:latin typeface="Consolas"/>
                <a:cs typeface="Consolas"/>
              </a:rPr>
              <a:t>async</a:t>
            </a:r>
            <a:r>
              <a:rPr lang="en-US" altLang="ja-JP" sz="2000" dirty="0">
                <a:latin typeface="Consolas"/>
                <a:cs typeface="Consolas"/>
              </a:rPr>
              <a:t> </a:t>
            </a:r>
            <a:r>
              <a:rPr lang="en-US" altLang="ja-JP" sz="2000" dirty="0" err="1" smtClean="0">
                <a:latin typeface="Consolas"/>
                <a:cs typeface="Consolas"/>
              </a:rPr>
              <a:t>east.send</a:t>
            </a:r>
            <a:r>
              <a:rPr lang="en-US" altLang="ja-JP" sz="2000" dirty="0" smtClean="0">
                <a:latin typeface="Consolas"/>
                <a:cs typeface="Consolas"/>
              </a:rPr>
              <a:t>(</a:t>
            </a:r>
            <a:r>
              <a:rPr lang="en-US" altLang="ja-JP" sz="2000" dirty="0">
                <a:latin typeface="Consolas"/>
                <a:cs typeface="Consolas"/>
              </a:rPr>
              <a:t>) precedes </a:t>
            </a:r>
            <a:r>
              <a:rPr lang="en-US" altLang="ja-JP" sz="2000" dirty="0" err="1" smtClean="0">
                <a:latin typeface="Consolas"/>
                <a:cs typeface="Consolas"/>
              </a:rPr>
              <a:t>east.receive</a:t>
            </a:r>
            <a:r>
              <a:rPr lang="en-US" altLang="ja-JP" sz="2000" dirty="0" smtClean="0">
                <a:latin typeface="Consolas"/>
                <a:cs typeface="Consolas"/>
              </a:rPr>
              <a:t>(</a:t>
            </a:r>
            <a:r>
              <a:rPr lang="en-US" altLang="ja-JP" sz="2000" dirty="0">
                <a:latin typeface="Consolas"/>
                <a:cs typeface="Consolas"/>
              </a:rPr>
              <a:t>);</a:t>
            </a:r>
            <a:r>
              <a:rPr lang="en-US" altLang="ja-JP" sz="2000" dirty="0">
                <a:cs typeface="Consolas"/>
              </a:rPr>
              <a:t> … </a:t>
            </a:r>
            <a:r>
              <a:rPr lang="en-US" altLang="ja-JP" sz="2000" dirty="0" smtClean="0">
                <a:solidFill>
                  <a:schemeClr val="accent1"/>
                </a:solidFill>
                <a:cs typeface="Consolas"/>
              </a:rPr>
              <a:t>2</a:t>
            </a:r>
            <a:endParaRPr lang="en-US" altLang="ja-JP" sz="2000" dirty="0">
              <a:solidFill>
                <a:schemeClr val="accent1"/>
              </a:solidFill>
              <a:cs typeface="Consolas"/>
            </a:endParaRPr>
          </a:p>
          <a:p>
            <a:r>
              <a:rPr lang="en-US" altLang="ja-JP" sz="2000" dirty="0" err="1">
                <a:latin typeface="Consolas"/>
                <a:cs typeface="Consolas"/>
              </a:rPr>
              <a:t>async</a:t>
            </a:r>
            <a:r>
              <a:rPr lang="en-US" altLang="ja-JP" sz="2000" dirty="0">
                <a:latin typeface="Consolas"/>
                <a:cs typeface="Consolas"/>
              </a:rPr>
              <a:t> </a:t>
            </a:r>
            <a:r>
              <a:rPr lang="en-US" altLang="ja-JP" sz="2000" dirty="0" err="1" smtClean="0">
                <a:latin typeface="Consolas"/>
                <a:cs typeface="Consolas"/>
              </a:rPr>
              <a:t>west.send</a:t>
            </a:r>
            <a:r>
              <a:rPr lang="en-US" altLang="ja-JP" sz="2000" dirty="0" smtClean="0">
                <a:latin typeface="Consolas"/>
                <a:cs typeface="Consolas"/>
              </a:rPr>
              <a:t>(</a:t>
            </a:r>
            <a:r>
              <a:rPr lang="en-US" altLang="ja-JP" sz="2000" dirty="0">
                <a:latin typeface="Consolas"/>
                <a:cs typeface="Consolas"/>
              </a:rPr>
              <a:t>) precedes </a:t>
            </a:r>
            <a:r>
              <a:rPr lang="en-US" altLang="ja-JP" sz="2000" dirty="0" err="1" smtClean="0">
                <a:latin typeface="Consolas"/>
                <a:cs typeface="Consolas"/>
              </a:rPr>
              <a:t>west.receive</a:t>
            </a:r>
            <a:r>
              <a:rPr lang="en-US" altLang="ja-JP" sz="2000" dirty="0" smtClean="0">
                <a:latin typeface="Consolas"/>
                <a:cs typeface="Consolas"/>
              </a:rPr>
              <a:t>(</a:t>
            </a:r>
            <a:r>
              <a:rPr lang="en-US" altLang="ja-JP" sz="2000" dirty="0">
                <a:latin typeface="Consolas"/>
                <a:cs typeface="Consolas"/>
              </a:rPr>
              <a:t>); </a:t>
            </a:r>
            <a:r>
              <a:rPr lang="en-US" altLang="ja-JP" sz="2000" dirty="0">
                <a:cs typeface="Consolas"/>
              </a:rPr>
              <a:t>… </a:t>
            </a:r>
            <a:r>
              <a:rPr lang="en-US" altLang="ja-JP" sz="2000" dirty="0">
                <a:solidFill>
                  <a:srgbClr val="C66951"/>
                </a:solidFill>
                <a:cs typeface="Consolas"/>
              </a:rPr>
              <a:t>2</a:t>
            </a:r>
            <a:endParaRPr lang="en-US" altLang="ja-JP" sz="2000" dirty="0">
              <a:solidFill>
                <a:srgbClr val="C66951"/>
              </a:solidFill>
              <a:latin typeface="Consolas"/>
              <a:cs typeface="Consolas"/>
            </a:endParaRPr>
          </a:p>
          <a:p>
            <a:endParaRPr lang="en-US" altLang="ja-JP" sz="2000" dirty="0">
              <a:latin typeface="Consolas"/>
              <a:cs typeface="Consolas"/>
            </a:endParaRPr>
          </a:p>
          <a:p>
            <a:r>
              <a:rPr lang="en-US" altLang="ja-JP" sz="2000" dirty="0" err="1" smtClean="0">
                <a:latin typeface="Consolas"/>
                <a:cs typeface="Consolas"/>
              </a:rPr>
              <a:t>calc.calcEast</a:t>
            </a:r>
            <a:r>
              <a:rPr lang="en-US" altLang="ja-JP" sz="2000" dirty="0" smtClean="0">
                <a:latin typeface="Consolas"/>
                <a:cs typeface="Consolas"/>
              </a:rPr>
              <a:t>(</a:t>
            </a:r>
            <a:r>
              <a:rPr lang="en-US" altLang="ja-JP" sz="2000" dirty="0">
                <a:latin typeface="Consolas"/>
                <a:cs typeface="Consolas"/>
              </a:rPr>
              <a:t>) follows </a:t>
            </a:r>
            <a:r>
              <a:rPr lang="en-US" altLang="ja-JP" sz="2000" dirty="0" err="1" smtClean="0">
                <a:latin typeface="Consolas"/>
                <a:cs typeface="Consolas"/>
              </a:rPr>
              <a:t>east.receive</a:t>
            </a:r>
            <a:r>
              <a:rPr lang="en-US" altLang="ja-JP" sz="2000" dirty="0" smtClean="0">
                <a:latin typeface="Consolas"/>
                <a:cs typeface="Consolas"/>
              </a:rPr>
              <a:t>(); </a:t>
            </a:r>
            <a:r>
              <a:rPr lang="en-US" altLang="ja-JP" sz="2000" dirty="0">
                <a:cs typeface="Consolas"/>
              </a:rPr>
              <a:t>… </a:t>
            </a:r>
            <a:r>
              <a:rPr lang="en-US" altLang="ja-JP" sz="2000" dirty="0" smtClean="0">
                <a:solidFill>
                  <a:srgbClr val="C66951"/>
                </a:solidFill>
                <a:cs typeface="Consolas"/>
              </a:rPr>
              <a:t>2</a:t>
            </a:r>
          </a:p>
          <a:p>
            <a:r>
              <a:rPr lang="en-US" altLang="ja-JP" sz="2000" dirty="0" smtClean="0">
                <a:solidFill>
                  <a:srgbClr val="000000"/>
                </a:solidFill>
                <a:latin typeface="Consolas"/>
                <a:cs typeface="Consolas"/>
              </a:rPr>
              <a:t>……</a:t>
            </a:r>
            <a:endParaRPr lang="en-US" altLang="ja-JP" sz="2000" dirty="0">
              <a:solidFill>
                <a:srgbClr val="000000"/>
              </a:solidFill>
              <a:latin typeface="Consolas"/>
              <a:cs typeface="Consolas"/>
            </a:endParaRPr>
          </a:p>
          <a:p>
            <a:r>
              <a:rPr lang="en-US" altLang="ja-JP" sz="2000" dirty="0" err="1">
                <a:latin typeface="Consolas"/>
                <a:cs typeface="Consolas"/>
              </a:rPr>
              <a:t>calc.calcMaxDiff</a:t>
            </a:r>
            <a:r>
              <a:rPr lang="en-US" altLang="ja-JP" sz="2000" dirty="0">
                <a:latin typeface="Consolas"/>
                <a:cs typeface="Consolas"/>
              </a:rPr>
              <a:t>(inner, </a:t>
            </a:r>
            <a:r>
              <a:rPr lang="en-US" altLang="ja-JP" sz="2000" dirty="0" smtClean="0">
                <a:latin typeface="Consolas"/>
                <a:cs typeface="Consolas"/>
              </a:rPr>
              <a:t>east, …) follows</a:t>
            </a:r>
          </a:p>
          <a:p>
            <a:r>
              <a:rPr lang="en-US" altLang="ja-JP" sz="2000" dirty="0">
                <a:latin typeface="Consolas"/>
                <a:cs typeface="Consolas"/>
              </a:rPr>
              <a:t>	</a:t>
            </a:r>
            <a:r>
              <a:rPr lang="en-US" altLang="ja-JP" sz="2000" dirty="0" smtClean="0">
                <a:latin typeface="Consolas"/>
                <a:cs typeface="Consolas"/>
              </a:rPr>
              <a:t>				</a:t>
            </a:r>
            <a:r>
              <a:rPr lang="en-US" altLang="ja-JP" sz="2000" dirty="0">
                <a:latin typeface="Consolas"/>
                <a:cs typeface="Consolas"/>
              </a:rPr>
              <a:t>	</a:t>
            </a:r>
            <a:r>
              <a:rPr lang="en-US" altLang="ja-JP" sz="2000" dirty="0" smtClean="0">
                <a:latin typeface="Consolas"/>
                <a:cs typeface="Consolas"/>
              </a:rPr>
              <a:t>		</a:t>
            </a:r>
            <a:r>
              <a:rPr lang="en-US" altLang="ja-JP" sz="2000" dirty="0" err="1" smtClean="0">
                <a:latin typeface="Consolas"/>
                <a:cs typeface="Consolas"/>
              </a:rPr>
              <a:t>calc.calcInner</a:t>
            </a:r>
            <a:r>
              <a:rPr lang="en-US" altLang="ja-JP" sz="2000" dirty="0">
                <a:latin typeface="Consolas"/>
                <a:cs typeface="Consolas"/>
              </a:rPr>
              <a:t>() =&gt; inner,</a:t>
            </a:r>
          </a:p>
          <a:p>
            <a:r>
              <a:rPr lang="en-US" altLang="ja-JP" sz="2000" dirty="0">
                <a:latin typeface="Consolas"/>
                <a:cs typeface="Consolas"/>
              </a:rPr>
              <a:t>						</a:t>
            </a:r>
            <a:r>
              <a:rPr lang="en-US" altLang="ja-JP" sz="2000" dirty="0" smtClean="0">
                <a:latin typeface="Consolas"/>
                <a:cs typeface="Consolas"/>
              </a:rPr>
              <a:t>		</a:t>
            </a:r>
            <a:r>
              <a:rPr lang="en-US" altLang="ja-JP" sz="2000" dirty="0" err="1" smtClean="0">
                <a:latin typeface="Consolas"/>
                <a:cs typeface="Consolas"/>
              </a:rPr>
              <a:t>calc.calcEast</a:t>
            </a:r>
            <a:r>
              <a:rPr lang="en-US" altLang="ja-JP" sz="2000" dirty="0" smtClean="0">
                <a:latin typeface="Consolas"/>
                <a:cs typeface="Consolas"/>
              </a:rPr>
              <a:t>(</a:t>
            </a:r>
            <a:r>
              <a:rPr lang="en-US" altLang="ja-JP" sz="2000" dirty="0">
                <a:latin typeface="Consolas"/>
                <a:cs typeface="Consolas"/>
              </a:rPr>
              <a:t>) =&gt; </a:t>
            </a:r>
            <a:r>
              <a:rPr lang="en-US" altLang="ja-JP" sz="2000" dirty="0" smtClean="0">
                <a:latin typeface="Consolas"/>
                <a:cs typeface="Consolas"/>
              </a:rPr>
              <a:t>east, …; </a:t>
            </a:r>
            <a:r>
              <a:rPr lang="en-US" altLang="ja-JP" sz="2000" dirty="0">
                <a:cs typeface="Consolas"/>
              </a:rPr>
              <a:t>… </a:t>
            </a:r>
            <a:r>
              <a:rPr lang="en-US" altLang="ja-JP" sz="2000" dirty="0" smtClean="0">
                <a:solidFill>
                  <a:srgbClr val="C66951"/>
                </a:solidFill>
                <a:cs typeface="Consolas"/>
              </a:rPr>
              <a:t>2</a:t>
            </a:r>
            <a:endParaRPr lang="en-US" altLang="ja-JP" sz="2000" dirty="0">
              <a:solidFill>
                <a:srgbClr val="C66951"/>
              </a:solidFill>
              <a:latin typeface="Consolas"/>
              <a:cs typeface="Consolas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061183" y="1350908"/>
            <a:ext cx="6396489" cy="1090547"/>
          </a:xfrm>
          <a:prstGeom prst="rect">
            <a:avLst/>
          </a:prstGeom>
          <a:noFill/>
          <a:ln w="38100" cmpd="sng">
            <a:noFill/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tIns="82800" rIns="36000" bIns="82800" rtlCol="0">
            <a:spAutoFit/>
          </a:bodyPr>
          <a:lstStyle/>
          <a:p>
            <a:pPr marL="914400" lvl="1" indent="-45720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ja-JP" altLang="en-US" sz="2000" dirty="0" smtClean="0"/>
              <a:t>プログラム</a:t>
            </a:r>
            <a:r>
              <a:rPr lang="ja-JP" altLang="en-US" sz="2000" dirty="0"/>
              <a:t>の性能に関する計算</a:t>
            </a:r>
            <a:r>
              <a:rPr lang="ja-JP" altLang="en-US" sz="2000" dirty="0" smtClean="0"/>
              <a:t>順序</a:t>
            </a:r>
            <a:endParaRPr lang="en-US" altLang="ja-JP" sz="2000" dirty="0" smtClean="0"/>
          </a:p>
          <a:p>
            <a:pPr marL="914400" lvl="1" indent="-45720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ja-JP" altLang="en-US" sz="2000" dirty="0"/>
              <a:t>計算の依存関係に伴う計算順序</a:t>
            </a:r>
            <a:endParaRPr lang="en-US" altLang="ja-JP" sz="2000" dirty="0"/>
          </a:p>
          <a:p>
            <a:pPr marL="914400" lvl="1" indent="-45720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1375011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313553" y="2148140"/>
            <a:ext cx="8622720" cy="2554545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dirty="0" err="1">
                <a:latin typeface="Consolas"/>
                <a:cs typeface="Consolas"/>
              </a:rPr>
              <a:t>async</a:t>
            </a:r>
            <a:r>
              <a:rPr lang="en-US" altLang="ja-JP" sz="2000" dirty="0">
                <a:latin typeface="Consolas"/>
                <a:cs typeface="Consolas"/>
              </a:rPr>
              <a:t> </a:t>
            </a:r>
            <a:r>
              <a:rPr lang="en-US" altLang="ja-JP" sz="2000" dirty="0" err="1" smtClean="0">
                <a:latin typeface="Consolas"/>
                <a:cs typeface="Consolas"/>
              </a:rPr>
              <a:t>east.send</a:t>
            </a:r>
            <a:r>
              <a:rPr lang="en-US" altLang="ja-JP" sz="2000" dirty="0" smtClean="0">
                <a:latin typeface="Consolas"/>
                <a:cs typeface="Consolas"/>
              </a:rPr>
              <a:t>(</a:t>
            </a:r>
            <a:r>
              <a:rPr lang="en-US" altLang="ja-JP" sz="2000" dirty="0">
                <a:latin typeface="Consolas"/>
                <a:cs typeface="Consolas"/>
              </a:rPr>
              <a:t>) precedes </a:t>
            </a:r>
            <a:r>
              <a:rPr lang="en-US" altLang="ja-JP" sz="2000" dirty="0" err="1" smtClean="0">
                <a:latin typeface="Consolas"/>
                <a:cs typeface="Consolas"/>
              </a:rPr>
              <a:t>east.receive</a:t>
            </a:r>
            <a:r>
              <a:rPr lang="en-US" altLang="ja-JP" sz="2000" dirty="0" smtClean="0">
                <a:latin typeface="Consolas"/>
                <a:cs typeface="Consolas"/>
              </a:rPr>
              <a:t>(</a:t>
            </a:r>
            <a:r>
              <a:rPr lang="en-US" altLang="ja-JP" sz="2000" dirty="0">
                <a:latin typeface="Consolas"/>
                <a:cs typeface="Consolas"/>
              </a:rPr>
              <a:t>);</a:t>
            </a:r>
            <a:r>
              <a:rPr lang="en-US" altLang="ja-JP" sz="2000" dirty="0">
                <a:cs typeface="Consolas"/>
              </a:rPr>
              <a:t> … </a:t>
            </a:r>
            <a:r>
              <a:rPr lang="en-US" altLang="ja-JP" sz="2000" dirty="0" smtClean="0">
                <a:solidFill>
                  <a:schemeClr val="accent1"/>
                </a:solidFill>
                <a:cs typeface="Consolas"/>
              </a:rPr>
              <a:t>2</a:t>
            </a:r>
            <a:endParaRPr lang="en-US" altLang="ja-JP" sz="2000" dirty="0">
              <a:solidFill>
                <a:schemeClr val="accent1"/>
              </a:solidFill>
              <a:cs typeface="Consolas"/>
            </a:endParaRPr>
          </a:p>
          <a:p>
            <a:r>
              <a:rPr lang="en-US" altLang="ja-JP" sz="2000" dirty="0" err="1">
                <a:latin typeface="Consolas"/>
                <a:cs typeface="Consolas"/>
              </a:rPr>
              <a:t>async</a:t>
            </a:r>
            <a:r>
              <a:rPr lang="en-US" altLang="ja-JP" sz="2000" dirty="0">
                <a:latin typeface="Consolas"/>
                <a:cs typeface="Consolas"/>
              </a:rPr>
              <a:t> </a:t>
            </a:r>
            <a:r>
              <a:rPr lang="en-US" altLang="ja-JP" sz="2000" dirty="0" err="1" smtClean="0">
                <a:latin typeface="Consolas"/>
                <a:cs typeface="Consolas"/>
              </a:rPr>
              <a:t>west.send</a:t>
            </a:r>
            <a:r>
              <a:rPr lang="en-US" altLang="ja-JP" sz="2000" dirty="0" smtClean="0">
                <a:latin typeface="Consolas"/>
                <a:cs typeface="Consolas"/>
              </a:rPr>
              <a:t>(</a:t>
            </a:r>
            <a:r>
              <a:rPr lang="en-US" altLang="ja-JP" sz="2000" dirty="0">
                <a:latin typeface="Consolas"/>
                <a:cs typeface="Consolas"/>
              </a:rPr>
              <a:t>) precedes </a:t>
            </a:r>
            <a:r>
              <a:rPr lang="en-US" altLang="ja-JP" sz="2000" dirty="0" err="1" smtClean="0">
                <a:latin typeface="Consolas"/>
                <a:cs typeface="Consolas"/>
              </a:rPr>
              <a:t>west.receive</a:t>
            </a:r>
            <a:r>
              <a:rPr lang="en-US" altLang="ja-JP" sz="2000" dirty="0" smtClean="0">
                <a:latin typeface="Consolas"/>
                <a:cs typeface="Consolas"/>
              </a:rPr>
              <a:t>(</a:t>
            </a:r>
            <a:r>
              <a:rPr lang="en-US" altLang="ja-JP" sz="2000" dirty="0">
                <a:latin typeface="Consolas"/>
                <a:cs typeface="Consolas"/>
              </a:rPr>
              <a:t>); </a:t>
            </a:r>
            <a:r>
              <a:rPr lang="en-US" altLang="ja-JP" sz="2000" dirty="0">
                <a:cs typeface="Consolas"/>
              </a:rPr>
              <a:t>… </a:t>
            </a:r>
            <a:r>
              <a:rPr lang="en-US" altLang="ja-JP" sz="2000" dirty="0">
                <a:solidFill>
                  <a:srgbClr val="C66951"/>
                </a:solidFill>
                <a:cs typeface="Consolas"/>
              </a:rPr>
              <a:t>2</a:t>
            </a:r>
            <a:endParaRPr lang="en-US" altLang="ja-JP" sz="2000" dirty="0">
              <a:solidFill>
                <a:srgbClr val="C66951"/>
              </a:solidFill>
              <a:latin typeface="Consolas"/>
              <a:cs typeface="Consolas"/>
            </a:endParaRPr>
          </a:p>
          <a:p>
            <a:endParaRPr lang="en-US" altLang="ja-JP" sz="2000" dirty="0">
              <a:latin typeface="Consolas"/>
              <a:cs typeface="Consolas"/>
            </a:endParaRPr>
          </a:p>
          <a:p>
            <a:r>
              <a:rPr lang="en-US" altLang="ja-JP" sz="2000" dirty="0" err="1" smtClean="0">
                <a:latin typeface="Consolas"/>
                <a:cs typeface="Consolas"/>
              </a:rPr>
              <a:t>calc.calcEast</a:t>
            </a:r>
            <a:r>
              <a:rPr lang="en-US" altLang="ja-JP" sz="2000" dirty="0" smtClean="0">
                <a:latin typeface="Consolas"/>
                <a:cs typeface="Consolas"/>
              </a:rPr>
              <a:t>(</a:t>
            </a:r>
            <a:r>
              <a:rPr lang="en-US" altLang="ja-JP" sz="2000" dirty="0">
                <a:latin typeface="Consolas"/>
                <a:cs typeface="Consolas"/>
              </a:rPr>
              <a:t>) follows </a:t>
            </a:r>
            <a:r>
              <a:rPr lang="en-US" altLang="ja-JP" sz="2000" dirty="0" err="1" smtClean="0">
                <a:latin typeface="Consolas"/>
                <a:cs typeface="Consolas"/>
              </a:rPr>
              <a:t>east.receive</a:t>
            </a:r>
            <a:r>
              <a:rPr lang="en-US" altLang="ja-JP" sz="2000" dirty="0" smtClean="0">
                <a:latin typeface="Consolas"/>
                <a:cs typeface="Consolas"/>
              </a:rPr>
              <a:t>(); </a:t>
            </a:r>
            <a:r>
              <a:rPr lang="en-US" altLang="ja-JP" sz="2000" dirty="0">
                <a:cs typeface="Consolas"/>
              </a:rPr>
              <a:t>… </a:t>
            </a:r>
            <a:r>
              <a:rPr lang="en-US" altLang="ja-JP" sz="2000" dirty="0" smtClean="0">
                <a:solidFill>
                  <a:srgbClr val="C66951"/>
                </a:solidFill>
                <a:cs typeface="Consolas"/>
              </a:rPr>
              <a:t>2</a:t>
            </a:r>
          </a:p>
          <a:p>
            <a:r>
              <a:rPr lang="en-US" altLang="ja-JP" sz="2000" dirty="0" smtClean="0">
                <a:solidFill>
                  <a:srgbClr val="000000"/>
                </a:solidFill>
                <a:latin typeface="Consolas"/>
                <a:cs typeface="Consolas"/>
              </a:rPr>
              <a:t>……</a:t>
            </a:r>
            <a:endParaRPr lang="en-US" altLang="ja-JP" sz="2000" dirty="0">
              <a:solidFill>
                <a:srgbClr val="000000"/>
              </a:solidFill>
              <a:latin typeface="Consolas"/>
              <a:cs typeface="Consolas"/>
            </a:endParaRPr>
          </a:p>
          <a:p>
            <a:r>
              <a:rPr lang="en-US" altLang="ja-JP" sz="2000" dirty="0" err="1">
                <a:latin typeface="Consolas"/>
                <a:cs typeface="Consolas"/>
              </a:rPr>
              <a:t>calc.calcMaxDiff</a:t>
            </a:r>
            <a:r>
              <a:rPr lang="en-US" altLang="ja-JP" sz="2000" dirty="0">
                <a:latin typeface="Consolas"/>
                <a:cs typeface="Consolas"/>
              </a:rPr>
              <a:t>(inner, </a:t>
            </a:r>
            <a:r>
              <a:rPr lang="en-US" altLang="ja-JP" sz="2000" dirty="0" smtClean="0">
                <a:latin typeface="Consolas"/>
                <a:cs typeface="Consolas"/>
              </a:rPr>
              <a:t>east, …) follows</a:t>
            </a:r>
          </a:p>
          <a:p>
            <a:r>
              <a:rPr lang="en-US" altLang="ja-JP" sz="2000" dirty="0">
                <a:latin typeface="Consolas"/>
                <a:cs typeface="Consolas"/>
              </a:rPr>
              <a:t>	</a:t>
            </a:r>
            <a:r>
              <a:rPr lang="en-US" altLang="ja-JP" sz="2000" dirty="0" smtClean="0">
                <a:latin typeface="Consolas"/>
                <a:cs typeface="Consolas"/>
              </a:rPr>
              <a:t>				</a:t>
            </a:r>
            <a:r>
              <a:rPr lang="en-US" altLang="ja-JP" sz="2000" dirty="0">
                <a:latin typeface="Consolas"/>
                <a:cs typeface="Consolas"/>
              </a:rPr>
              <a:t>	</a:t>
            </a:r>
            <a:r>
              <a:rPr lang="en-US" altLang="ja-JP" sz="2000" dirty="0" smtClean="0">
                <a:latin typeface="Consolas"/>
                <a:cs typeface="Consolas"/>
              </a:rPr>
              <a:t>		</a:t>
            </a:r>
            <a:r>
              <a:rPr lang="en-US" altLang="ja-JP" sz="2000" dirty="0" err="1" smtClean="0">
                <a:latin typeface="Consolas"/>
                <a:cs typeface="Consolas"/>
              </a:rPr>
              <a:t>calc.calcInner</a:t>
            </a:r>
            <a:r>
              <a:rPr lang="en-US" altLang="ja-JP" sz="2000" dirty="0">
                <a:latin typeface="Consolas"/>
                <a:cs typeface="Consolas"/>
              </a:rPr>
              <a:t>() =&gt; inner,</a:t>
            </a:r>
          </a:p>
          <a:p>
            <a:r>
              <a:rPr lang="en-US" altLang="ja-JP" sz="2000" dirty="0">
                <a:latin typeface="Consolas"/>
                <a:cs typeface="Consolas"/>
              </a:rPr>
              <a:t>						</a:t>
            </a:r>
            <a:r>
              <a:rPr lang="en-US" altLang="ja-JP" sz="2000" dirty="0" smtClean="0">
                <a:latin typeface="Consolas"/>
                <a:cs typeface="Consolas"/>
              </a:rPr>
              <a:t>		</a:t>
            </a:r>
            <a:r>
              <a:rPr lang="en-US" altLang="ja-JP" sz="2000" dirty="0" err="1" smtClean="0">
                <a:latin typeface="Consolas"/>
                <a:cs typeface="Consolas"/>
              </a:rPr>
              <a:t>calc.calcEast</a:t>
            </a:r>
            <a:r>
              <a:rPr lang="en-US" altLang="ja-JP" sz="2000" dirty="0" smtClean="0">
                <a:latin typeface="Consolas"/>
                <a:cs typeface="Consolas"/>
              </a:rPr>
              <a:t>(</a:t>
            </a:r>
            <a:r>
              <a:rPr lang="en-US" altLang="ja-JP" sz="2000" dirty="0">
                <a:latin typeface="Consolas"/>
                <a:cs typeface="Consolas"/>
              </a:rPr>
              <a:t>) =&gt; </a:t>
            </a:r>
            <a:r>
              <a:rPr lang="en-US" altLang="ja-JP" sz="2000" dirty="0" smtClean="0">
                <a:latin typeface="Consolas"/>
                <a:cs typeface="Consolas"/>
              </a:rPr>
              <a:t>east, …; </a:t>
            </a:r>
            <a:r>
              <a:rPr lang="en-US" altLang="ja-JP" sz="2000" dirty="0">
                <a:cs typeface="Consolas"/>
              </a:rPr>
              <a:t>… </a:t>
            </a:r>
            <a:r>
              <a:rPr lang="en-US" altLang="ja-JP" sz="2000" dirty="0" smtClean="0">
                <a:solidFill>
                  <a:srgbClr val="C66951"/>
                </a:solidFill>
                <a:cs typeface="Consolas"/>
              </a:rPr>
              <a:t>2</a:t>
            </a:r>
            <a:endParaRPr lang="en-US" altLang="ja-JP" sz="2000" dirty="0">
              <a:solidFill>
                <a:srgbClr val="C66951"/>
              </a:solidFill>
              <a:latin typeface="Consolas"/>
              <a:cs typeface="Consolas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拡散方程式</a:t>
            </a:r>
            <a:r>
              <a:rPr lang="ja-JP" altLang="en-US" dirty="0" smtClean="0"/>
              <a:t>の例</a:t>
            </a:r>
            <a:r>
              <a:rPr lang="en-US" altLang="en-US" dirty="0" smtClean="0"/>
              <a:t>での課題解決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A84B-1CB4-E544-B31F-3DC7349FED48}" type="slidenum">
              <a:rPr kumimoji="1" lang="ja-JP" altLang="en-US" smtClean="0"/>
              <a:t>17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35163" y="5448496"/>
            <a:ext cx="8410826" cy="496805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txBody>
          <a:bodyPr wrap="none" tIns="93600" bIns="93600" rtlCol="0">
            <a:spAutoFit/>
          </a:bodyPr>
          <a:lstStyle/>
          <a:p>
            <a:r>
              <a:rPr lang="en-US" altLang="ja-JP" sz="2000" dirty="0" err="1">
                <a:latin typeface="Consolas"/>
                <a:cs typeface="Consolas"/>
              </a:rPr>
              <a:t>calc.calcInner</a:t>
            </a:r>
            <a:r>
              <a:rPr lang="en-US" altLang="ja-JP" sz="2000" dirty="0">
                <a:latin typeface="Consolas"/>
                <a:cs typeface="Consolas"/>
              </a:rPr>
              <a:t> precedes </a:t>
            </a:r>
            <a:r>
              <a:rPr lang="en-US" altLang="ja-JP" sz="2000" dirty="0" err="1" smtClean="0">
                <a:latin typeface="Consolas"/>
                <a:cs typeface="Consolas"/>
              </a:rPr>
              <a:t>east.send</a:t>
            </a:r>
            <a:r>
              <a:rPr lang="en-US" altLang="ja-JP" sz="2000" dirty="0" smtClean="0">
                <a:latin typeface="Consolas"/>
                <a:cs typeface="Consolas"/>
              </a:rPr>
              <a:t>(</a:t>
            </a:r>
            <a:r>
              <a:rPr lang="en-US" altLang="ja-JP" sz="2000" dirty="0">
                <a:latin typeface="Consolas"/>
                <a:cs typeface="Consolas"/>
              </a:rPr>
              <a:t>), </a:t>
            </a:r>
            <a:r>
              <a:rPr lang="en-US" altLang="ja-JP" sz="2000" dirty="0" err="1" smtClean="0">
                <a:latin typeface="Consolas"/>
                <a:cs typeface="Consolas"/>
              </a:rPr>
              <a:t>west.send</a:t>
            </a:r>
            <a:r>
              <a:rPr lang="en-US" altLang="ja-JP" sz="2000" dirty="0" smtClean="0">
                <a:latin typeface="Consolas"/>
                <a:cs typeface="Consolas"/>
              </a:rPr>
              <a:t>(), …; </a:t>
            </a:r>
            <a:r>
              <a:rPr lang="en-US" altLang="ja-JP" sz="2000" dirty="0">
                <a:cs typeface="Consolas"/>
              </a:rPr>
              <a:t>… </a:t>
            </a:r>
            <a:r>
              <a:rPr lang="en-US" altLang="ja-JP" sz="2000" dirty="0" smtClean="0">
                <a:solidFill>
                  <a:srgbClr val="C66951"/>
                </a:solidFill>
                <a:cs typeface="Consolas"/>
              </a:rPr>
              <a:t>1</a:t>
            </a:r>
            <a:endParaRPr kumimoji="1" lang="ja-JP" altLang="en-US" sz="2000" dirty="0">
              <a:solidFill>
                <a:srgbClr val="C66951"/>
              </a:solidFill>
              <a:cs typeface="Consolas"/>
            </a:endParaRPr>
          </a:p>
        </p:txBody>
      </p:sp>
      <p:sp>
        <p:nvSpPr>
          <p:cNvPr id="6" name="加算記号 5"/>
          <p:cNvSpPr/>
          <p:nvPr/>
        </p:nvSpPr>
        <p:spPr>
          <a:xfrm>
            <a:off x="3778318" y="4200925"/>
            <a:ext cx="1724544" cy="1584958"/>
          </a:xfrm>
          <a:prstGeom prst="mathPlu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026106" y="6076857"/>
            <a:ext cx="5303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dispatch</a:t>
            </a:r>
            <a:r>
              <a:rPr lang="ja-JP" altLang="en-US" sz="2400" dirty="0" smtClean="0">
                <a:solidFill>
                  <a:srgbClr val="FF0000"/>
                </a:solidFill>
              </a:rPr>
              <a:t>メソッド中の任意の箇所に挿入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061183" y="1350908"/>
            <a:ext cx="6396489" cy="1090547"/>
          </a:xfrm>
          <a:prstGeom prst="rect">
            <a:avLst/>
          </a:prstGeom>
          <a:noFill/>
          <a:ln w="38100" cmpd="sng">
            <a:noFill/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tIns="82800" rIns="36000" bIns="82800" rtlCol="0">
            <a:spAutoFit/>
          </a:bodyPr>
          <a:lstStyle/>
          <a:p>
            <a:pPr marL="914400" lvl="1" indent="-45720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ja-JP" altLang="en-US" sz="2000" dirty="0" smtClean="0"/>
              <a:t>プログラム</a:t>
            </a:r>
            <a:r>
              <a:rPr lang="ja-JP" altLang="en-US" sz="2000" dirty="0"/>
              <a:t>の性能に関する計算</a:t>
            </a:r>
            <a:r>
              <a:rPr lang="ja-JP" altLang="en-US" sz="2000" dirty="0" smtClean="0"/>
              <a:t>順序</a:t>
            </a:r>
            <a:endParaRPr lang="en-US" altLang="ja-JP" sz="2000" dirty="0" smtClean="0"/>
          </a:p>
          <a:p>
            <a:pPr marL="914400" lvl="1" indent="-45720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ja-JP" altLang="en-US" sz="2000" dirty="0"/>
              <a:t>計算の依存関係に伴う計算順序</a:t>
            </a:r>
            <a:endParaRPr lang="en-US" altLang="ja-JP" sz="2000" dirty="0"/>
          </a:p>
          <a:p>
            <a:pPr marL="914400" lvl="1" indent="-45720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1493396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実装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JastAdd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を用いて</a:t>
            </a:r>
            <a:r>
              <a:rPr kumimoji="1" lang="en-US" altLang="ja-JP" dirty="0" smtClean="0"/>
              <a:t> Java </a:t>
            </a:r>
            <a:r>
              <a:rPr kumimoji="1" lang="ja-JP" altLang="en-US" dirty="0" smtClean="0"/>
              <a:t>を拡張することで実装</a:t>
            </a:r>
            <a:endParaRPr kumimoji="1" lang="en-US" altLang="ja-JP" dirty="0" smtClean="0"/>
          </a:p>
          <a:p>
            <a:pPr rtl="0" eaLnBrk="1" latinLnBrk="0" hangingPunct="1"/>
            <a:r>
              <a:rPr kumimoji="1" lang="ja-JP" alt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標準の </a:t>
            </a:r>
            <a:r>
              <a:rPr kumimoji="1" lang="en-US" altLang="ja-JP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Java </a:t>
            </a:r>
            <a:r>
              <a:rPr kumimoji="1" lang="ja-JP" alt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に変換</a:t>
            </a:r>
            <a:endParaRPr kumimoji="1" lang="en-US" altLang="ja-JP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 rtl="0" eaLnBrk="1" latinLnBrk="0" hangingPunct="1"/>
            <a:r>
              <a:rPr lang="ja-JP" altLang="en-US" sz="2400" dirty="0" smtClean="0">
                <a:effectLst/>
              </a:rPr>
              <a:t>対応する部分木の置き換え</a:t>
            </a:r>
          </a:p>
          <a:p>
            <a:pPr lvl="1" rtl="0" eaLnBrk="1" latinLnBrk="0" hangingPunct="1"/>
            <a:r>
              <a:rPr kumimoji="1" lang="en-US" altLang="ja-JP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Dispatch </a:t>
            </a:r>
            <a:r>
              <a:rPr kumimoji="1" lang="ja-JP" alt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メソッドを通常のメソッドに変更し、</a:t>
            </a:r>
            <a:r>
              <a:rPr kumimoji="1" lang="en-US" altLang="ja-JP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kumimoji="1" lang="en-US" altLang="ja-JP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kumimoji="1" lang="ja-JP" alt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計算順序に従ってメソッド呼び出しを配置する</a:t>
            </a:r>
            <a:endParaRPr kumimoji="1" lang="en-US" altLang="ja-JP" sz="2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rtl="0" eaLnBrk="1" latinLnBrk="0" hangingPunct="1"/>
            <a:endParaRPr lang="en-US" altLang="ja-JP" sz="2800" dirty="0" smtClean="0">
              <a:effectLst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A84B-1CB4-E544-B31F-3DC7349FED48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2093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実行時間の比較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43400"/>
            <a:ext cx="8229600" cy="4876800"/>
          </a:xfrm>
        </p:spPr>
        <p:txBody>
          <a:bodyPr/>
          <a:lstStyle/>
          <a:p>
            <a:pPr lvl="0" rtl="0" eaLnBrk="1" latinLnBrk="0" hangingPunct="1"/>
            <a:r>
              <a:rPr lang="en-US" altLang="ja-JP" sz="2800" dirty="0" smtClean="0">
                <a:effectLst/>
              </a:rPr>
              <a:t>TSUBAME2.0 </a:t>
            </a:r>
            <a:r>
              <a:rPr lang="ja-JP" altLang="en-US" sz="2800" dirty="0" smtClean="0">
                <a:effectLst/>
              </a:rPr>
              <a:t>上で動作を確認</a:t>
            </a:r>
            <a:endParaRPr lang="en-US" altLang="ja-JP" sz="2400" dirty="0" smtClean="0">
              <a:effectLst/>
            </a:endParaRPr>
          </a:p>
          <a:p>
            <a:pPr lvl="1"/>
            <a:r>
              <a:rPr lang="en-US" altLang="ja-JP" sz="2000" dirty="0" smtClean="0">
                <a:effectLst/>
              </a:rPr>
              <a:t>3</a:t>
            </a:r>
            <a:r>
              <a:rPr lang="ja-JP" altLang="en-US" sz="2000" dirty="0" smtClean="0">
                <a:effectLst/>
              </a:rPr>
              <a:t>者間の性能の差が小さい</a:t>
            </a:r>
            <a:endParaRPr lang="en-US" altLang="ja-JP" sz="2000" dirty="0" smtClean="0">
              <a:effectLst/>
            </a:endParaRPr>
          </a:p>
          <a:p>
            <a:pPr lvl="1"/>
            <a:r>
              <a:rPr lang="ja-JP" altLang="en-US" sz="2000" dirty="0" smtClean="0"/>
              <a:t>実行時間が不安定</a:t>
            </a:r>
            <a:endParaRPr lang="en-US" altLang="ja-JP" sz="2000" dirty="0" smtClean="0"/>
          </a:p>
          <a:p>
            <a:pPr lvl="1"/>
            <a:endParaRPr lang="en-US" altLang="ja-JP" sz="2000" dirty="0" smtClean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A84B-1CB4-E544-B31F-3DC7349FED48}" type="slidenum">
              <a:rPr kumimoji="1" lang="ja-JP" altLang="en-US" smtClean="0"/>
              <a:t>19</a:t>
            </a:fld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974752" y="1270907"/>
            <a:ext cx="2955218" cy="1477328"/>
          </a:xfrm>
          <a:prstGeom prst="rect">
            <a:avLst/>
          </a:prstGeom>
          <a:noFill/>
          <a:ln w="19050" cmpd="sng">
            <a:solidFill>
              <a:schemeClr val="bg1">
                <a:lumMod val="75000"/>
              </a:schemeClr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動作環境</a:t>
            </a:r>
            <a:endParaRPr lang="en-US" altLang="ja-JP" dirty="0"/>
          </a:p>
          <a:p>
            <a:r>
              <a:rPr lang="ja-JP" altLang="ja-JP" dirty="0" smtClean="0"/>
              <a:t>　</a:t>
            </a:r>
            <a:r>
              <a:rPr lang="en-US" altLang="ja-JP" dirty="0" smtClean="0"/>
              <a:t>OS:</a:t>
            </a:r>
            <a:r>
              <a:rPr lang="en-US" altLang="ja-JP" dirty="0"/>
              <a:t> </a:t>
            </a:r>
            <a:r>
              <a:rPr lang="en-US" altLang="ja-JP" dirty="0" smtClean="0"/>
              <a:t>SUSE </a:t>
            </a:r>
            <a:r>
              <a:rPr lang="en-US" altLang="ja-JP" dirty="0"/>
              <a:t>Linux </a:t>
            </a:r>
          </a:p>
          <a:p>
            <a:r>
              <a:rPr lang="ja-JP" altLang="en-US" dirty="0" smtClean="0"/>
              <a:t>　　　　</a:t>
            </a:r>
            <a:r>
              <a:rPr lang="en-US" altLang="ja-JP" dirty="0" smtClean="0"/>
              <a:t>Enterprise </a:t>
            </a:r>
            <a:r>
              <a:rPr lang="en-US" altLang="ja-JP" dirty="0"/>
              <a:t>server </a:t>
            </a:r>
            <a:r>
              <a:rPr lang="en-US" altLang="ja-JP" dirty="0" smtClean="0"/>
              <a:t>11</a:t>
            </a:r>
          </a:p>
          <a:p>
            <a:r>
              <a:rPr lang="ja-JP" altLang="ja-JP" dirty="0"/>
              <a:t>　</a:t>
            </a:r>
            <a:r>
              <a:rPr lang="en-US" altLang="ja-JP" dirty="0" smtClean="0"/>
              <a:t>Java:</a:t>
            </a:r>
            <a:r>
              <a:rPr lang="en-US" altLang="ja-JP" dirty="0"/>
              <a:t> </a:t>
            </a:r>
            <a:r>
              <a:rPr lang="en-US" altLang="ja-JP" dirty="0" smtClean="0"/>
              <a:t>Oracle JDK </a:t>
            </a:r>
            <a:r>
              <a:rPr lang="en-US" altLang="ja-JP" dirty="0"/>
              <a:t>SE </a:t>
            </a:r>
            <a:r>
              <a:rPr lang="en-US" altLang="ja-JP" dirty="0" smtClean="0"/>
              <a:t>7u5</a:t>
            </a:r>
          </a:p>
          <a:p>
            <a:r>
              <a:rPr lang="ja-JP" altLang="ja-JP" dirty="0"/>
              <a:t>　</a:t>
            </a:r>
            <a:r>
              <a:rPr lang="ja-JP" altLang="en-US" dirty="0" smtClean="0"/>
              <a:t>ノード数</a:t>
            </a:r>
            <a:r>
              <a:rPr lang="en-US" altLang="ja-JP" dirty="0" smtClean="0"/>
              <a:t>: 3×3×3</a:t>
            </a:r>
            <a:endParaRPr lang="en-US" altLang="ja-JP" dirty="0"/>
          </a:p>
        </p:txBody>
      </p:sp>
      <p:grpSp>
        <p:nvGrpSpPr>
          <p:cNvPr id="13" name="図形グループ 12"/>
          <p:cNvGrpSpPr/>
          <p:nvPr/>
        </p:nvGrpSpPr>
        <p:grpSpPr>
          <a:xfrm>
            <a:off x="349428" y="2748235"/>
            <a:ext cx="7210085" cy="3882075"/>
            <a:chOff x="568921" y="2937145"/>
            <a:chExt cx="6305910" cy="3395246"/>
          </a:xfrm>
        </p:grpSpPr>
        <p:pic>
          <p:nvPicPr>
            <p:cNvPr id="8" name="図 7" descr="tsubame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8921" y="2937145"/>
              <a:ext cx="2340708" cy="3383055"/>
            </a:xfrm>
            <a:prstGeom prst="rect">
              <a:avLst/>
            </a:prstGeom>
          </p:spPr>
        </p:pic>
        <p:pic>
          <p:nvPicPr>
            <p:cNvPr id="11" name="図 10" descr="tsubame2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9629" y="2937145"/>
              <a:ext cx="2072502" cy="3383055"/>
            </a:xfrm>
            <a:prstGeom prst="rect">
              <a:avLst/>
            </a:prstGeom>
          </p:spPr>
        </p:pic>
        <p:pic>
          <p:nvPicPr>
            <p:cNvPr id="12" name="図 11" descr="tsubame3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99859" y="2937145"/>
              <a:ext cx="1974972" cy="33952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61400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例</a:t>
            </a:r>
            <a:r>
              <a:rPr lang="en-US" altLang="ja-JP" dirty="0" smtClean="0"/>
              <a:t>: </a:t>
            </a:r>
            <a:r>
              <a:rPr lang="ja-JP" altLang="en-US" dirty="0" smtClean="0"/>
              <a:t>拡散方程式の概要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A84B-1CB4-E544-B31F-3DC7349FED48}" type="slidenum">
              <a:rPr kumimoji="1" lang="ja-JP" altLang="en-US" smtClean="0"/>
              <a:t>2</a:t>
            </a:fld>
            <a:endParaRPr kumimoji="1" lang="ja-JP" altLang="en-US"/>
          </a:p>
        </p:txBody>
      </p:sp>
      <p:grpSp>
        <p:nvGrpSpPr>
          <p:cNvPr id="271" name="グループ化 981"/>
          <p:cNvGrpSpPr/>
          <p:nvPr/>
        </p:nvGrpSpPr>
        <p:grpSpPr>
          <a:xfrm>
            <a:off x="2899802" y="2062551"/>
            <a:ext cx="2880705" cy="1152160"/>
            <a:chOff x="467530" y="3069787"/>
            <a:chExt cx="2880705" cy="1152160"/>
          </a:xfrm>
        </p:grpSpPr>
        <p:grpSp>
          <p:nvGrpSpPr>
            <p:cNvPr id="272" name="グループ化 98"/>
            <p:cNvGrpSpPr/>
            <p:nvPr/>
          </p:nvGrpSpPr>
          <p:grpSpPr>
            <a:xfrm>
              <a:off x="467530" y="3069787"/>
              <a:ext cx="288155" cy="1152128"/>
              <a:chOff x="467405" y="3212976"/>
              <a:chExt cx="288155" cy="1152128"/>
            </a:xfrm>
          </p:grpSpPr>
          <p:grpSp>
            <p:nvGrpSpPr>
              <p:cNvPr id="435" name="グループ化 74"/>
              <p:cNvGrpSpPr/>
              <p:nvPr/>
            </p:nvGrpSpPr>
            <p:grpSpPr>
              <a:xfrm>
                <a:off x="467405" y="3357008"/>
                <a:ext cx="288016" cy="1008096"/>
                <a:chOff x="-1108278" y="7541840"/>
                <a:chExt cx="288016" cy="1008096"/>
              </a:xfrm>
            </p:grpSpPr>
            <p:sp>
              <p:nvSpPr>
                <p:cNvPr id="438" name="正方形/長方形 437"/>
                <p:cNvSpPr/>
                <p:nvPr/>
              </p:nvSpPr>
              <p:spPr>
                <a:xfrm>
                  <a:off x="-1108278" y="7829872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439" name="正方形/長方形 438"/>
                <p:cNvSpPr/>
                <p:nvPr/>
              </p:nvSpPr>
              <p:spPr>
                <a:xfrm>
                  <a:off x="-964262" y="7829872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440" name="正方形/長方形 439"/>
                <p:cNvSpPr/>
                <p:nvPr/>
              </p:nvSpPr>
              <p:spPr>
                <a:xfrm>
                  <a:off x="-1108278" y="7685872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441" name="正方形/長方形 440"/>
                <p:cNvSpPr/>
                <p:nvPr/>
              </p:nvSpPr>
              <p:spPr>
                <a:xfrm>
                  <a:off x="-964262" y="7685872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442" name="正方形/長方形 441"/>
                <p:cNvSpPr/>
                <p:nvPr/>
              </p:nvSpPr>
              <p:spPr>
                <a:xfrm>
                  <a:off x="-1108278" y="7541840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443" name="正方形/長方形 442"/>
                <p:cNvSpPr/>
                <p:nvPr/>
              </p:nvSpPr>
              <p:spPr>
                <a:xfrm>
                  <a:off x="-964262" y="7541840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444" name="正方形/長方形 443"/>
                <p:cNvSpPr/>
                <p:nvPr/>
              </p:nvSpPr>
              <p:spPr>
                <a:xfrm>
                  <a:off x="-1108278" y="8261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445" name="正方形/長方形 444"/>
                <p:cNvSpPr/>
                <p:nvPr/>
              </p:nvSpPr>
              <p:spPr>
                <a:xfrm>
                  <a:off x="-964262" y="8261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446" name="正方形/長方形 445"/>
                <p:cNvSpPr/>
                <p:nvPr/>
              </p:nvSpPr>
              <p:spPr>
                <a:xfrm>
                  <a:off x="-1108278" y="8117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447" name="正方形/長方形 446"/>
                <p:cNvSpPr/>
                <p:nvPr/>
              </p:nvSpPr>
              <p:spPr>
                <a:xfrm>
                  <a:off x="-964262" y="8117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448" name="正方形/長方形 447"/>
                <p:cNvSpPr/>
                <p:nvPr/>
              </p:nvSpPr>
              <p:spPr>
                <a:xfrm>
                  <a:off x="-1108278" y="7973904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449" name="正方形/長方形 448"/>
                <p:cNvSpPr/>
                <p:nvPr/>
              </p:nvSpPr>
              <p:spPr>
                <a:xfrm>
                  <a:off x="-964262" y="7973904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450" name="正方形/長方形 449"/>
                <p:cNvSpPr/>
                <p:nvPr/>
              </p:nvSpPr>
              <p:spPr>
                <a:xfrm>
                  <a:off x="-1108278" y="8405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451" name="正方形/長方形 450"/>
                <p:cNvSpPr/>
                <p:nvPr/>
              </p:nvSpPr>
              <p:spPr>
                <a:xfrm>
                  <a:off x="-964262" y="8405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</p:grpSp>
          <p:sp>
            <p:nvSpPr>
              <p:cNvPr id="436" name="正方形/長方形 435"/>
              <p:cNvSpPr/>
              <p:nvPr/>
            </p:nvSpPr>
            <p:spPr>
              <a:xfrm>
                <a:off x="467544" y="3212976"/>
                <a:ext cx="144000" cy="144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437" name="正方形/長方形 436"/>
              <p:cNvSpPr/>
              <p:nvPr/>
            </p:nvSpPr>
            <p:spPr>
              <a:xfrm>
                <a:off x="611560" y="3212976"/>
                <a:ext cx="144000" cy="144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273" name="グループ化 657"/>
            <p:cNvGrpSpPr/>
            <p:nvPr/>
          </p:nvGrpSpPr>
          <p:grpSpPr>
            <a:xfrm>
              <a:off x="755701" y="3069787"/>
              <a:ext cx="288155" cy="1152128"/>
              <a:chOff x="467405" y="3212976"/>
              <a:chExt cx="288155" cy="1152128"/>
            </a:xfrm>
          </p:grpSpPr>
          <p:grpSp>
            <p:nvGrpSpPr>
              <p:cNvPr id="418" name="グループ化 658"/>
              <p:cNvGrpSpPr/>
              <p:nvPr/>
            </p:nvGrpSpPr>
            <p:grpSpPr>
              <a:xfrm>
                <a:off x="467405" y="3357008"/>
                <a:ext cx="288016" cy="1008096"/>
                <a:chOff x="-1108278" y="7541840"/>
                <a:chExt cx="288016" cy="1008096"/>
              </a:xfrm>
            </p:grpSpPr>
            <p:sp>
              <p:nvSpPr>
                <p:cNvPr id="421" name="正方形/長方形 420"/>
                <p:cNvSpPr/>
                <p:nvPr/>
              </p:nvSpPr>
              <p:spPr>
                <a:xfrm>
                  <a:off x="-1108278" y="7829872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422" name="正方形/長方形 421"/>
                <p:cNvSpPr/>
                <p:nvPr/>
              </p:nvSpPr>
              <p:spPr>
                <a:xfrm>
                  <a:off x="-964262" y="7829872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423" name="正方形/長方形 422"/>
                <p:cNvSpPr/>
                <p:nvPr/>
              </p:nvSpPr>
              <p:spPr>
                <a:xfrm>
                  <a:off x="-1108278" y="7685872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424" name="正方形/長方形 423"/>
                <p:cNvSpPr/>
                <p:nvPr/>
              </p:nvSpPr>
              <p:spPr>
                <a:xfrm>
                  <a:off x="-964262" y="7685872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425" name="正方形/長方形 424"/>
                <p:cNvSpPr/>
                <p:nvPr/>
              </p:nvSpPr>
              <p:spPr>
                <a:xfrm>
                  <a:off x="-1108278" y="7541840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426" name="正方形/長方形 425"/>
                <p:cNvSpPr/>
                <p:nvPr/>
              </p:nvSpPr>
              <p:spPr>
                <a:xfrm>
                  <a:off x="-964262" y="7541840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427" name="正方形/長方形 426"/>
                <p:cNvSpPr/>
                <p:nvPr/>
              </p:nvSpPr>
              <p:spPr>
                <a:xfrm>
                  <a:off x="-1108278" y="8261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428" name="正方形/長方形 427"/>
                <p:cNvSpPr/>
                <p:nvPr/>
              </p:nvSpPr>
              <p:spPr>
                <a:xfrm>
                  <a:off x="-964262" y="8261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429" name="正方形/長方形 428"/>
                <p:cNvSpPr/>
                <p:nvPr/>
              </p:nvSpPr>
              <p:spPr>
                <a:xfrm>
                  <a:off x="-1108278" y="8117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430" name="正方形/長方形 429"/>
                <p:cNvSpPr/>
                <p:nvPr/>
              </p:nvSpPr>
              <p:spPr>
                <a:xfrm>
                  <a:off x="-964262" y="8117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431" name="正方形/長方形 430"/>
                <p:cNvSpPr/>
                <p:nvPr/>
              </p:nvSpPr>
              <p:spPr>
                <a:xfrm>
                  <a:off x="-1108278" y="7973904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432" name="正方形/長方形 431"/>
                <p:cNvSpPr/>
                <p:nvPr/>
              </p:nvSpPr>
              <p:spPr>
                <a:xfrm>
                  <a:off x="-964262" y="7973904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433" name="正方形/長方形 432"/>
                <p:cNvSpPr/>
                <p:nvPr/>
              </p:nvSpPr>
              <p:spPr>
                <a:xfrm>
                  <a:off x="-1108278" y="8405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434" name="正方形/長方形 433"/>
                <p:cNvSpPr/>
                <p:nvPr/>
              </p:nvSpPr>
              <p:spPr>
                <a:xfrm>
                  <a:off x="-964262" y="8405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</p:grpSp>
          <p:sp>
            <p:nvSpPr>
              <p:cNvPr id="419" name="正方形/長方形 418"/>
              <p:cNvSpPr/>
              <p:nvPr/>
            </p:nvSpPr>
            <p:spPr>
              <a:xfrm>
                <a:off x="467544" y="3212976"/>
                <a:ext cx="144000" cy="144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420" name="正方形/長方形 419"/>
              <p:cNvSpPr/>
              <p:nvPr/>
            </p:nvSpPr>
            <p:spPr>
              <a:xfrm>
                <a:off x="611560" y="3212976"/>
                <a:ext cx="144000" cy="144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274" name="グループ化 675"/>
            <p:cNvGrpSpPr/>
            <p:nvPr/>
          </p:nvGrpSpPr>
          <p:grpSpPr>
            <a:xfrm>
              <a:off x="1043733" y="3069787"/>
              <a:ext cx="288155" cy="1152128"/>
              <a:chOff x="467405" y="3212976"/>
              <a:chExt cx="288155" cy="1152128"/>
            </a:xfrm>
          </p:grpSpPr>
          <p:grpSp>
            <p:nvGrpSpPr>
              <p:cNvPr id="401" name="グループ化 676"/>
              <p:cNvGrpSpPr/>
              <p:nvPr/>
            </p:nvGrpSpPr>
            <p:grpSpPr>
              <a:xfrm>
                <a:off x="467405" y="3357008"/>
                <a:ext cx="288016" cy="1008096"/>
                <a:chOff x="-1108278" y="7541840"/>
                <a:chExt cx="288016" cy="1008096"/>
              </a:xfrm>
            </p:grpSpPr>
            <p:sp>
              <p:nvSpPr>
                <p:cNvPr id="404" name="正方形/長方形 403"/>
                <p:cNvSpPr/>
                <p:nvPr/>
              </p:nvSpPr>
              <p:spPr>
                <a:xfrm>
                  <a:off x="-1108278" y="7829872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405" name="正方形/長方形 404"/>
                <p:cNvSpPr/>
                <p:nvPr/>
              </p:nvSpPr>
              <p:spPr>
                <a:xfrm>
                  <a:off x="-964262" y="7829872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406" name="正方形/長方形 405"/>
                <p:cNvSpPr/>
                <p:nvPr/>
              </p:nvSpPr>
              <p:spPr>
                <a:xfrm>
                  <a:off x="-1108278" y="7685872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407" name="正方形/長方形 406"/>
                <p:cNvSpPr/>
                <p:nvPr/>
              </p:nvSpPr>
              <p:spPr>
                <a:xfrm>
                  <a:off x="-964262" y="7685872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408" name="正方形/長方形 407"/>
                <p:cNvSpPr/>
                <p:nvPr/>
              </p:nvSpPr>
              <p:spPr>
                <a:xfrm>
                  <a:off x="-1108278" y="7541840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409" name="正方形/長方形 408"/>
                <p:cNvSpPr/>
                <p:nvPr/>
              </p:nvSpPr>
              <p:spPr>
                <a:xfrm>
                  <a:off x="-964262" y="7541840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410" name="正方形/長方形 409"/>
                <p:cNvSpPr/>
                <p:nvPr/>
              </p:nvSpPr>
              <p:spPr>
                <a:xfrm>
                  <a:off x="-1108278" y="8261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411" name="正方形/長方形 410"/>
                <p:cNvSpPr/>
                <p:nvPr/>
              </p:nvSpPr>
              <p:spPr>
                <a:xfrm>
                  <a:off x="-964262" y="8261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412" name="正方形/長方形 411"/>
                <p:cNvSpPr/>
                <p:nvPr/>
              </p:nvSpPr>
              <p:spPr>
                <a:xfrm>
                  <a:off x="-1108278" y="8117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413" name="正方形/長方形 412"/>
                <p:cNvSpPr/>
                <p:nvPr/>
              </p:nvSpPr>
              <p:spPr>
                <a:xfrm>
                  <a:off x="-964262" y="8117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414" name="正方形/長方形 413"/>
                <p:cNvSpPr/>
                <p:nvPr/>
              </p:nvSpPr>
              <p:spPr>
                <a:xfrm>
                  <a:off x="-1108278" y="7973904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415" name="正方形/長方形 414"/>
                <p:cNvSpPr/>
                <p:nvPr/>
              </p:nvSpPr>
              <p:spPr>
                <a:xfrm>
                  <a:off x="-964262" y="7973904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416" name="正方形/長方形 415"/>
                <p:cNvSpPr/>
                <p:nvPr/>
              </p:nvSpPr>
              <p:spPr>
                <a:xfrm>
                  <a:off x="-1108278" y="8405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417" name="正方形/長方形 416"/>
                <p:cNvSpPr/>
                <p:nvPr/>
              </p:nvSpPr>
              <p:spPr>
                <a:xfrm>
                  <a:off x="-964262" y="8405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</p:grpSp>
          <p:sp>
            <p:nvSpPr>
              <p:cNvPr id="402" name="正方形/長方形 401"/>
              <p:cNvSpPr/>
              <p:nvPr/>
            </p:nvSpPr>
            <p:spPr>
              <a:xfrm>
                <a:off x="467544" y="3212976"/>
                <a:ext cx="144000" cy="144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403" name="正方形/長方形 402"/>
              <p:cNvSpPr/>
              <p:nvPr/>
            </p:nvSpPr>
            <p:spPr>
              <a:xfrm>
                <a:off x="611560" y="3212976"/>
                <a:ext cx="144000" cy="144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275" name="グループ化 693"/>
            <p:cNvGrpSpPr/>
            <p:nvPr/>
          </p:nvGrpSpPr>
          <p:grpSpPr>
            <a:xfrm>
              <a:off x="1331765" y="3069787"/>
              <a:ext cx="288155" cy="1152128"/>
              <a:chOff x="467405" y="3212976"/>
              <a:chExt cx="288155" cy="1152128"/>
            </a:xfrm>
          </p:grpSpPr>
          <p:grpSp>
            <p:nvGrpSpPr>
              <p:cNvPr id="384" name="グループ化 694"/>
              <p:cNvGrpSpPr/>
              <p:nvPr/>
            </p:nvGrpSpPr>
            <p:grpSpPr>
              <a:xfrm>
                <a:off x="467405" y="3357008"/>
                <a:ext cx="288016" cy="1008096"/>
                <a:chOff x="-1108278" y="7541840"/>
                <a:chExt cx="288016" cy="1008096"/>
              </a:xfrm>
            </p:grpSpPr>
            <p:sp>
              <p:nvSpPr>
                <p:cNvPr id="387" name="正方形/長方形 386"/>
                <p:cNvSpPr/>
                <p:nvPr/>
              </p:nvSpPr>
              <p:spPr>
                <a:xfrm>
                  <a:off x="-1108278" y="7829872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88" name="正方形/長方形 387"/>
                <p:cNvSpPr/>
                <p:nvPr/>
              </p:nvSpPr>
              <p:spPr>
                <a:xfrm>
                  <a:off x="-964262" y="7829872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89" name="正方形/長方形 388"/>
                <p:cNvSpPr/>
                <p:nvPr/>
              </p:nvSpPr>
              <p:spPr>
                <a:xfrm>
                  <a:off x="-1108278" y="7685872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90" name="正方形/長方形 389"/>
                <p:cNvSpPr/>
                <p:nvPr/>
              </p:nvSpPr>
              <p:spPr>
                <a:xfrm>
                  <a:off x="-964262" y="7685872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91" name="正方形/長方形 390"/>
                <p:cNvSpPr/>
                <p:nvPr/>
              </p:nvSpPr>
              <p:spPr>
                <a:xfrm>
                  <a:off x="-1108278" y="7541840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92" name="正方形/長方形 391"/>
                <p:cNvSpPr/>
                <p:nvPr/>
              </p:nvSpPr>
              <p:spPr>
                <a:xfrm>
                  <a:off x="-964262" y="7541840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93" name="正方形/長方形 392"/>
                <p:cNvSpPr/>
                <p:nvPr/>
              </p:nvSpPr>
              <p:spPr>
                <a:xfrm>
                  <a:off x="-1108278" y="8261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94" name="正方形/長方形 393"/>
                <p:cNvSpPr/>
                <p:nvPr/>
              </p:nvSpPr>
              <p:spPr>
                <a:xfrm>
                  <a:off x="-964262" y="8261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95" name="正方形/長方形 394"/>
                <p:cNvSpPr/>
                <p:nvPr/>
              </p:nvSpPr>
              <p:spPr>
                <a:xfrm>
                  <a:off x="-1108278" y="8117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96" name="正方形/長方形 395"/>
                <p:cNvSpPr/>
                <p:nvPr/>
              </p:nvSpPr>
              <p:spPr>
                <a:xfrm>
                  <a:off x="-964262" y="8117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97" name="正方形/長方形 396"/>
                <p:cNvSpPr/>
                <p:nvPr/>
              </p:nvSpPr>
              <p:spPr>
                <a:xfrm>
                  <a:off x="-1108278" y="7973904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98" name="正方形/長方形 397"/>
                <p:cNvSpPr/>
                <p:nvPr/>
              </p:nvSpPr>
              <p:spPr>
                <a:xfrm>
                  <a:off x="-964262" y="7973904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99" name="正方形/長方形 398"/>
                <p:cNvSpPr/>
                <p:nvPr/>
              </p:nvSpPr>
              <p:spPr>
                <a:xfrm>
                  <a:off x="-1108278" y="8405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400" name="正方形/長方形 399"/>
                <p:cNvSpPr/>
                <p:nvPr/>
              </p:nvSpPr>
              <p:spPr>
                <a:xfrm>
                  <a:off x="-964262" y="8405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</p:grpSp>
          <p:sp>
            <p:nvSpPr>
              <p:cNvPr id="385" name="正方形/長方形 384"/>
              <p:cNvSpPr/>
              <p:nvPr/>
            </p:nvSpPr>
            <p:spPr>
              <a:xfrm>
                <a:off x="467544" y="3212976"/>
                <a:ext cx="144000" cy="144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386" name="正方形/長方形 385"/>
              <p:cNvSpPr/>
              <p:nvPr/>
            </p:nvSpPr>
            <p:spPr>
              <a:xfrm>
                <a:off x="611560" y="3212976"/>
                <a:ext cx="144000" cy="144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276" name="グループ化 711"/>
            <p:cNvGrpSpPr/>
            <p:nvPr/>
          </p:nvGrpSpPr>
          <p:grpSpPr>
            <a:xfrm>
              <a:off x="1619674" y="3069787"/>
              <a:ext cx="288155" cy="1152128"/>
              <a:chOff x="467405" y="3212976"/>
              <a:chExt cx="288155" cy="1152128"/>
            </a:xfrm>
          </p:grpSpPr>
          <p:grpSp>
            <p:nvGrpSpPr>
              <p:cNvPr id="367" name="グループ化 712"/>
              <p:cNvGrpSpPr/>
              <p:nvPr/>
            </p:nvGrpSpPr>
            <p:grpSpPr>
              <a:xfrm>
                <a:off x="467405" y="3357008"/>
                <a:ext cx="288016" cy="1008096"/>
                <a:chOff x="-1108278" y="7541840"/>
                <a:chExt cx="288016" cy="1008096"/>
              </a:xfrm>
            </p:grpSpPr>
            <p:sp>
              <p:nvSpPr>
                <p:cNvPr id="370" name="正方形/長方形 369"/>
                <p:cNvSpPr/>
                <p:nvPr/>
              </p:nvSpPr>
              <p:spPr>
                <a:xfrm>
                  <a:off x="-1108278" y="7829872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71" name="正方形/長方形 370"/>
                <p:cNvSpPr/>
                <p:nvPr/>
              </p:nvSpPr>
              <p:spPr>
                <a:xfrm>
                  <a:off x="-964262" y="7829872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72" name="正方形/長方形 371"/>
                <p:cNvSpPr/>
                <p:nvPr/>
              </p:nvSpPr>
              <p:spPr>
                <a:xfrm>
                  <a:off x="-1108278" y="7685872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73" name="正方形/長方形 372"/>
                <p:cNvSpPr/>
                <p:nvPr/>
              </p:nvSpPr>
              <p:spPr>
                <a:xfrm>
                  <a:off x="-964262" y="7685872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74" name="正方形/長方形 373"/>
                <p:cNvSpPr/>
                <p:nvPr/>
              </p:nvSpPr>
              <p:spPr>
                <a:xfrm>
                  <a:off x="-1108278" y="7541840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75" name="正方形/長方形 374"/>
                <p:cNvSpPr/>
                <p:nvPr/>
              </p:nvSpPr>
              <p:spPr>
                <a:xfrm>
                  <a:off x="-964262" y="7541840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76" name="正方形/長方形 375"/>
                <p:cNvSpPr/>
                <p:nvPr/>
              </p:nvSpPr>
              <p:spPr>
                <a:xfrm>
                  <a:off x="-1108278" y="8261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77" name="正方形/長方形 376"/>
                <p:cNvSpPr/>
                <p:nvPr/>
              </p:nvSpPr>
              <p:spPr>
                <a:xfrm>
                  <a:off x="-964262" y="8261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78" name="正方形/長方形 377"/>
                <p:cNvSpPr/>
                <p:nvPr/>
              </p:nvSpPr>
              <p:spPr>
                <a:xfrm>
                  <a:off x="-1108278" y="8117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79" name="正方形/長方形 378"/>
                <p:cNvSpPr/>
                <p:nvPr/>
              </p:nvSpPr>
              <p:spPr>
                <a:xfrm>
                  <a:off x="-964262" y="8117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80" name="正方形/長方形 379"/>
                <p:cNvSpPr/>
                <p:nvPr/>
              </p:nvSpPr>
              <p:spPr>
                <a:xfrm>
                  <a:off x="-1108278" y="7973904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81" name="正方形/長方形 380"/>
                <p:cNvSpPr/>
                <p:nvPr/>
              </p:nvSpPr>
              <p:spPr>
                <a:xfrm>
                  <a:off x="-964262" y="7973904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82" name="正方形/長方形 381"/>
                <p:cNvSpPr/>
                <p:nvPr/>
              </p:nvSpPr>
              <p:spPr>
                <a:xfrm>
                  <a:off x="-1108278" y="8405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83" name="正方形/長方形 382"/>
                <p:cNvSpPr/>
                <p:nvPr/>
              </p:nvSpPr>
              <p:spPr>
                <a:xfrm>
                  <a:off x="-964262" y="8405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</p:grpSp>
          <p:sp>
            <p:nvSpPr>
              <p:cNvPr id="368" name="正方形/長方形 367"/>
              <p:cNvSpPr/>
              <p:nvPr/>
            </p:nvSpPr>
            <p:spPr>
              <a:xfrm>
                <a:off x="467544" y="3212976"/>
                <a:ext cx="144000" cy="144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369" name="正方形/長方形 368"/>
              <p:cNvSpPr/>
              <p:nvPr/>
            </p:nvSpPr>
            <p:spPr>
              <a:xfrm>
                <a:off x="611560" y="3212976"/>
                <a:ext cx="144000" cy="144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277" name="グループ化 729"/>
            <p:cNvGrpSpPr/>
            <p:nvPr/>
          </p:nvGrpSpPr>
          <p:grpSpPr>
            <a:xfrm>
              <a:off x="1907829" y="3069787"/>
              <a:ext cx="288155" cy="1152128"/>
              <a:chOff x="467405" y="3212976"/>
              <a:chExt cx="288155" cy="1152128"/>
            </a:xfrm>
          </p:grpSpPr>
          <p:grpSp>
            <p:nvGrpSpPr>
              <p:cNvPr id="350" name="グループ化 730"/>
              <p:cNvGrpSpPr/>
              <p:nvPr/>
            </p:nvGrpSpPr>
            <p:grpSpPr>
              <a:xfrm>
                <a:off x="467405" y="3357008"/>
                <a:ext cx="288016" cy="1008096"/>
                <a:chOff x="-1108278" y="7541840"/>
                <a:chExt cx="288016" cy="1008096"/>
              </a:xfrm>
            </p:grpSpPr>
            <p:sp>
              <p:nvSpPr>
                <p:cNvPr id="353" name="正方形/長方形 352"/>
                <p:cNvSpPr/>
                <p:nvPr/>
              </p:nvSpPr>
              <p:spPr>
                <a:xfrm>
                  <a:off x="-1108278" y="7829872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54" name="正方形/長方形 353"/>
                <p:cNvSpPr/>
                <p:nvPr/>
              </p:nvSpPr>
              <p:spPr>
                <a:xfrm>
                  <a:off x="-964262" y="7829872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55" name="正方形/長方形 354"/>
                <p:cNvSpPr/>
                <p:nvPr/>
              </p:nvSpPr>
              <p:spPr>
                <a:xfrm>
                  <a:off x="-1108278" y="7685872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56" name="正方形/長方形 355"/>
                <p:cNvSpPr/>
                <p:nvPr/>
              </p:nvSpPr>
              <p:spPr>
                <a:xfrm>
                  <a:off x="-964262" y="7685872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57" name="正方形/長方形 356"/>
                <p:cNvSpPr/>
                <p:nvPr/>
              </p:nvSpPr>
              <p:spPr>
                <a:xfrm>
                  <a:off x="-1108278" y="7541840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58" name="正方形/長方形 357"/>
                <p:cNvSpPr/>
                <p:nvPr/>
              </p:nvSpPr>
              <p:spPr>
                <a:xfrm>
                  <a:off x="-964262" y="7541840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59" name="正方形/長方形 358"/>
                <p:cNvSpPr/>
                <p:nvPr/>
              </p:nvSpPr>
              <p:spPr>
                <a:xfrm>
                  <a:off x="-1108278" y="8261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60" name="正方形/長方形 359"/>
                <p:cNvSpPr/>
                <p:nvPr/>
              </p:nvSpPr>
              <p:spPr>
                <a:xfrm>
                  <a:off x="-964262" y="8261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61" name="正方形/長方形 360"/>
                <p:cNvSpPr/>
                <p:nvPr/>
              </p:nvSpPr>
              <p:spPr>
                <a:xfrm>
                  <a:off x="-1108278" y="8117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62" name="正方形/長方形 361"/>
                <p:cNvSpPr/>
                <p:nvPr/>
              </p:nvSpPr>
              <p:spPr>
                <a:xfrm>
                  <a:off x="-964262" y="8117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63" name="正方形/長方形 362"/>
                <p:cNvSpPr/>
                <p:nvPr/>
              </p:nvSpPr>
              <p:spPr>
                <a:xfrm>
                  <a:off x="-1108278" y="7973904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64" name="正方形/長方形 363"/>
                <p:cNvSpPr/>
                <p:nvPr/>
              </p:nvSpPr>
              <p:spPr>
                <a:xfrm>
                  <a:off x="-964262" y="7973904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65" name="正方形/長方形 364"/>
                <p:cNvSpPr/>
                <p:nvPr/>
              </p:nvSpPr>
              <p:spPr>
                <a:xfrm>
                  <a:off x="-1108278" y="8405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66" name="正方形/長方形 365"/>
                <p:cNvSpPr/>
                <p:nvPr/>
              </p:nvSpPr>
              <p:spPr>
                <a:xfrm>
                  <a:off x="-964262" y="8405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</p:grpSp>
          <p:sp>
            <p:nvSpPr>
              <p:cNvPr id="351" name="正方形/長方形 350"/>
              <p:cNvSpPr/>
              <p:nvPr/>
            </p:nvSpPr>
            <p:spPr>
              <a:xfrm>
                <a:off x="467544" y="3212976"/>
                <a:ext cx="144000" cy="144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352" name="正方形/長方形 351"/>
              <p:cNvSpPr/>
              <p:nvPr/>
            </p:nvSpPr>
            <p:spPr>
              <a:xfrm>
                <a:off x="611560" y="3212976"/>
                <a:ext cx="144000" cy="144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278" name="グループ化 747"/>
            <p:cNvGrpSpPr/>
            <p:nvPr/>
          </p:nvGrpSpPr>
          <p:grpSpPr>
            <a:xfrm>
              <a:off x="2195861" y="3069787"/>
              <a:ext cx="288155" cy="1152128"/>
              <a:chOff x="467405" y="3212976"/>
              <a:chExt cx="288155" cy="1152128"/>
            </a:xfrm>
          </p:grpSpPr>
          <p:grpSp>
            <p:nvGrpSpPr>
              <p:cNvPr id="333" name="グループ化 748"/>
              <p:cNvGrpSpPr/>
              <p:nvPr/>
            </p:nvGrpSpPr>
            <p:grpSpPr>
              <a:xfrm>
                <a:off x="467405" y="3357008"/>
                <a:ext cx="288016" cy="1008096"/>
                <a:chOff x="-1108278" y="7541840"/>
                <a:chExt cx="288016" cy="1008096"/>
              </a:xfrm>
            </p:grpSpPr>
            <p:sp>
              <p:nvSpPr>
                <p:cNvPr id="336" name="正方形/長方形 335"/>
                <p:cNvSpPr/>
                <p:nvPr/>
              </p:nvSpPr>
              <p:spPr>
                <a:xfrm>
                  <a:off x="-1108278" y="7829872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37" name="正方形/長方形 336"/>
                <p:cNvSpPr/>
                <p:nvPr/>
              </p:nvSpPr>
              <p:spPr>
                <a:xfrm>
                  <a:off x="-964262" y="7829872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38" name="正方形/長方形 337"/>
                <p:cNvSpPr/>
                <p:nvPr/>
              </p:nvSpPr>
              <p:spPr>
                <a:xfrm>
                  <a:off x="-1108278" y="7685872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39" name="正方形/長方形 338"/>
                <p:cNvSpPr/>
                <p:nvPr/>
              </p:nvSpPr>
              <p:spPr>
                <a:xfrm>
                  <a:off x="-964262" y="7685872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40" name="正方形/長方形 339"/>
                <p:cNvSpPr/>
                <p:nvPr/>
              </p:nvSpPr>
              <p:spPr>
                <a:xfrm>
                  <a:off x="-1108278" y="7541840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41" name="正方形/長方形 340"/>
                <p:cNvSpPr/>
                <p:nvPr/>
              </p:nvSpPr>
              <p:spPr>
                <a:xfrm>
                  <a:off x="-964262" y="7541840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42" name="正方形/長方形 341"/>
                <p:cNvSpPr/>
                <p:nvPr/>
              </p:nvSpPr>
              <p:spPr>
                <a:xfrm>
                  <a:off x="-1108278" y="8261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43" name="正方形/長方形 342"/>
                <p:cNvSpPr/>
                <p:nvPr/>
              </p:nvSpPr>
              <p:spPr>
                <a:xfrm>
                  <a:off x="-964262" y="8261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44" name="正方形/長方形 343"/>
                <p:cNvSpPr/>
                <p:nvPr/>
              </p:nvSpPr>
              <p:spPr>
                <a:xfrm>
                  <a:off x="-1108278" y="8117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45" name="正方形/長方形 344"/>
                <p:cNvSpPr/>
                <p:nvPr/>
              </p:nvSpPr>
              <p:spPr>
                <a:xfrm>
                  <a:off x="-964262" y="8117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46" name="正方形/長方形 345"/>
                <p:cNvSpPr/>
                <p:nvPr/>
              </p:nvSpPr>
              <p:spPr>
                <a:xfrm>
                  <a:off x="-1108278" y="7973904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47" name="正方形/長方形 346"/>
                <p:cNvSpPr/>
                <p:nvPr/>
              </p:nvSpPr>
              <p:spPr>
                <a:xfrm>
                  <a:off x="-964262" y="7973904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48" name="正方形/長方形 347"/>
                <p:cNvSpPr/>
                <p:nvPr/>
              </p:nvSpPr>
              <p:spPr>
                <a:xfrm>
                  <a:off x="-1108278" y="8405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49" name="正方形/長方形 348"/>
                <p:cNvSpPr/>
                <p:nvPr/>
              </p:nvSpPr>
              <p:spPr>
                <a:xfrm>
                  <a:off x="-964262" y="8405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</p:grpSp>
          <p:sp>
            <p:nvSpPr>
              <p:cNvPr id="334" name="正方形/長方形 333"/>
              <p:cNvSpPr/>
              <p:nvPr/>
            </p:nvSpPr>
            <p:spPr>
              <a:xfrm>
                <a:off x="467544" y="3212976"/>
                <a:ext cx="144000" cy="144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335" name="正方形/長方形 334"/>
              <p:cNvSpPr/>
              <p:nvPr/>
            </p:nvSpPr>
            <p:spPr>
              <a:xfrm>
                <a:off x="611560" y="3212976"/>
                <a:ext cx="144000" cy="144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279" name="グループ化 765"/>
            <p:cNvGrpSpPr/>
            <p:nvPr/>
          </p:nvGrpSpPr>
          <p:grpSpPr>
            <a:xfrm>
              <a:off x="2483770" y="3069787"/>
              <a:ext cx="288155" cy="1152128"/>
              <a:chOff x="467405" y="3212976"/>
              <a:chExt cx="288155" cy="1152128"/>
            </a:xfrm>
          </p:grpSpPr>
          <p:grpSp>
            <p:nvGrpSpPr>
              <p:cNvPr id="316" name="グループ化 766"/>
              <p:cNvGrpSpPr/>
              <p:nvPr/>
            </p:nvGrpSpPr>
            <p:grpSpPr>
              <a:xfrm>
                <a:off x="467405" y="3357008"/>
                <a:ext cx="288016" cy="1008096"/>
                <a:chOff x="-1108278" y="7541840"/>
                <a:chExt cx="288016" cy="1008096"/>
              </a:xfrm>
            </p:grpSpPr>
            <p:sp>
              <p:nvSpPr>
                <p:cNvPr id="319" name="正方形/長方形 318"/>
                <p:cNvSpPr/>
                <p:nvPr/>
              </p:nvSpPr>
              <p:spPr>
                <a:xfrm>
                  <a:off x="-1108278" y="7829872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20" name="正方形/長方形 319"/>
                <p:cNvSpPr/>
                <p:nvPr/>
              </p:nvSpPr>
              <p:spPr>
                <a:xfrm>
                  <a:off x="-964262" y="7829872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21" name="正方形/長方形 320"/>
                <p:cNvSpPr/>
                <p:nvPr/>
              </p:nvSpPr>
              <p:spPr>
                <a:xfrm>
                  <a:off x="-1108278" y="7685872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22" name="正方形/長方形 321"/>
                <p:cNvSpPr/>
                <p:nvPr/>
              </p:nvSpPr>
              <p:spPr>
                <a:xfrm>
                  <a:off x="-964262" y="7685872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23" name="正方形/長方形 322"/>
                <p:cNvSpPr/>
                <p:nvPr/>
              </p:nvSpPr>
              <p:spPr>
                <a:xfrm>
                  <a:off x="-1108278" y="7541840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24" name="正方形/長方形 323"/>
                <p:cNvSpPr/>
                <p:nvPr/>
              </p:nvSpPr>
              <p:spPr>
                <a:xfrm>
                  <a:off x="-964262" y="7541840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25" name="正方形/長方形 324"/>
                <p:cNvSpPr/>
                <p:nvPr/>
              </p:nvSpPr>
              <p:spPr>
                <a:xfrm>
                  <a:off x="-1108278" y="8261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26" name="正方形/長方形 325"/>
                <p:cNvSpPr/>
                <p:nvPr/>
              </p:nvSpPr>
              <p:spPr>
                <a:xfrm>
                  <a:off x="-964262" y="8261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27" name="正方形/長方形 326"/>
                <p:cNvSpPr/>
                <p:nvPr/>
              </p:nvSpPr>
              <p:spPr>
                <a:xfrm>
                  <a:off x="-1108278" y="8117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28" name="正方形/長方形 327"/>
                <p:cNvSpPr/>
                <p:nvPr/>
              </p:nvSpPr>
              <p:spPr>
                <a:xfrm>
                  <a:off x="-964262" y="8117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29" name="正方形/長方形 328"/>
                <p:cNvSpPr/>
                <p:nvPr/>
              </p:nvSpPr>
              <p:spPr>
                <a:xfrm>
                  <a:off x="-1108278" y="7973904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30" name="正方形/長方形 329"/>
                <p:cNvSpPr/>
                <p:nvPr/>
              </p:nvSpPr>
              <p:spPr>
                <a:xfrm>
                  <a:off x="-964262" y="7973904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31" name="正方形/長方形 330"/>
                <p:cNvSpPr/>
                <p:nvPr/>
              </p:nvSpPr>
              <p:spPr>
                <a:xfrm>
                  <a:off x="-1108278" y="8405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32" name="正方形/長方形 331"/>
                <p:cNvSpPr/>
                <p:nvPr/>
              </p:nvSpPr>
              <p:spPr>
                <a:xfrm>
                  <a:off x="-964262" y="8405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</p:grpSp>
          <p:sp>
            <p:nvSpPr>
              <p:cNvPr id="317" name="正方形/長方形 316"/>
              <p:cNvSpPr/>
              <p:nvPr/>
            </p:nvSpPr>
            <p:spPr>
              <a:xfrm>
                <a:off x="467544" y="3212976"/>
                <a:ext cx="144000" cy="144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318" name="正方形/長方形 317"/>
              <p:cNvSpPr/>
              <p:nvPr/>
            </p:nvSpPr>
            <p:spPr>
              <a:xfrm>
                <a:off x="611560" y="3212976"/>
                <a:ext cx="144000" cy="144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280" name="グループ化 783"/>
            <p:cNvGrpSpPr/>
            <p:nvPr/>
          </p:nvGrpSpPr>
          <p:grpSpPr>
            <a:xfrm>
              <a:off x="2771925" y="3069787"/>
              <a:ext cx="288155" cy="1152128"/>
              <a:chOff x="467405" y="3212976"/>
              <a:chExt cx="288155" cy="1152128"/>
            </a:xfrm>
          </p:grpSpPr>
          <p:grpSp>
            <p:nvGrpSpPr>
              <p:cNvPr id="299" name="グループ化 784"/>
              <p:cNvGrpSpPr/>
              <p:nvPr/>
            </p:nvGrpSpPr>
            <p:grpSpPr>
              <a:xfrm>
                <a:off x="467405" y="3357008"/>
                <a:ext cx="288016" cy="1008096"/>
                <a:chOff x="-1108278" y="7541840"/>
                <a:chExt cx="288016" cy="1008096"/>
              </a:xfrm>
            </p:grpSpPr>
            <p:sp>
              <p:nvSpPr>
                <p:cNvPr id="302" name="正方形/長方形 301"/>
                <p:cNvSpPr/>
                <p:nvPr/>
              </p:nvSpPr>
              <p:spPr>
                <a:xfrm>
                  <a:off x="-1108278" y="7829872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03" name="正方形/長方形 302"/>
                <p:cNvSpPr/>
                <p:nvPr/>
              </p:nvSpPr>
              <p:spPr>
                <a:xfrm>
                  <a:off x="-964262" y="7829872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04" name="正方形/長方形 303"/>
                <p:cNvSpPr/>
                <p:nvPr/>
              </p:nvSpPr>
              <p:spPr>
                <a:xfrm>
                  <a:off x="-1108278" y="7685872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05" name="正方形/長方形 304"/>
                <p:cNvSpPr/>
                <p:nvPr/>
              </p:nvSpPr>
              <p:spPr>
                <a:xfrm>
                  <a:off x="-964262" y="7685872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06" name="正方形/長方形 305"/>
                <p:cNvSpPr/>
                <p:nvPr/>
              </p:nvSpPr>
              <p:spPr>
                <a:xfrm>
                  <a:off x="-1108278" y="7541840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07" name="正方形/長方形 306"/>
                <p:cNvSpPr/>
                <p:nvPr/>
              </p:nvSpPr>
              <p:spPr>
                <a:xfrm>
                  <a:off x="-964262" y="7541840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08" name="正方形/長方形 307"/>
                <p:cNvSpPr/>
                <p:nvPr/>
              </p:nvSpPr>
              <p:spPr>
                <a:xfrm>
                  <a:off x="-1108278" y="8261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09" name="正方形/長方形 308"/>
                <p:cNvSpPr/>
                <p:nvPr/>
              </p:nvSpPr>
              <p:spPr>
                <a:xfrm>
                  <a:off x="-964262" y="8261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10" name="正方形/長方形 309"/>
                <p:cNvSpPr/>
                <p:nvPr/>
              </p:nvSpPr>
              <p:spPr>
                <a:xfrm>
                  <a:off x="-1108278" y="8117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11" name="正方形/長方形 310"/>
                <p:cNvSpPr/>
                <p:nvPr/>
              </p:nvSpPr>
              <p:spPr>
                <a:xfrm>
                  <a:off x="-964262" y="8117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12" name="正方形/長方形 311"/>
                <p:cNvSpPr/>
                <p:nvPr/>
              </p:nvSpPr>
              <p:spPr>
                <a:xfrm>
                  <a:off x="-1108278" y="7973904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13" name="正方形/長方形 312"/>
                <p:cNvSpPr/>
                <p:nvPr/>
              </p:nvSpPr>
              <p:spPr>
                <a:xfrm>
                  <a:off x="-964262" y="7973904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14" name="正方形/長方形 313"/>
                <p:cNvSpPr/>
                <p:nvPr/>
              </p:nvSpPr>
              <p:spPr>
                <a:xfrm>
                  <a:off x="-1108278" y="8405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15" name="正方形/長方形 314"/>
                <p:cNvSpPr/>
                <p:nvPr/>
              </p:nvSpPr>
              <p:spPr>
                <a:xfrm>
                  <a:off x="-964262" y="8405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</p:grpSp>
          <p:sp>
            <p:nvSpPr>
              <p:cNvPr id="300" name="正方形/長方形 299"/>
              <p:cNvSpPr/>
              <p:nvPr/>
            </p:nvSpPr>
            <p:spPr>
              <a:xfrm>
                <a:off x="467544" y="3212976"/>
                <a:ext cx="144000" cy="144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301" name="正方形/長方形 300"/>
              <p:cNvSpPr/>
              <p:nvPr/>
            </p:nvSpPr>
            <p:spPr>
              <a:xfrm>
                <a:off x="611560" y="3212976"/>
                <a:ext cx="144000" cy="144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281" name="グループ化 963"/>
            <p:cNvGrpSpPr/>
            <p:nvPr/>
          </p:nvGrpSpPr>
          <p:grpSpPr>
            <a:xfrm>
              <a:off x="3060080" y="3069819"/>
              <a:ext cx="288155" cy="1152128"/>
              <a:chOff x="467405" y="3212976"/>
              <a:chExt cx="288155" cy="1152128"/>
            </a:xfrm>
          </p:grpSpPr>
          <p:grpSp>
            <p:nvGrpSpPr>
              <p:cNvPr id="282" name="グループ化 964"/>
              <p:cNvGrpSpPr/>
              <p:nvPr/>
            </p:nvGrpSpPr>
            <p:grpSpPr>
              <a:xfrm>
                <a:off x="467405" y="3357008"/>
                <a:ext cx="288016" cy="1008096"/>
                <a:chOff x="-1108278" y="7541840"/>
                <a:chExt cx="288016" cy="1008096"/>
              </a:xfrm>
            </p:grpSpPr>
            <p:sp>
              <p:nvSpPr>
                <p:cNvPr id="285" name="正方形/長方形 284"/>
                <p:cNvSpPr/>
                <p:nvPr/>
              </p:nvSpPr>
              <p:spPr>
                <a:xfrm>
                  <a:off x="-1108278" y="7829872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286" name="正方形/長方形 285"/>
                <p:cNvSpPr/>
                <p:nvPr/>
              </p:nvSpPr>
              <p:spPr>
                <a:xfrm>
                  <a:off x="-964262" y="7829872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287" name="正方形/長方形 286"/>
                <p:cNvSpPr/>
                <p:nvPr/>
              </p:nvSpPr>
              <p:spPr>
                <a:xfrm>
                  <a:off x="-1108278" y="7685872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288" name="正方形/長方形 287"/>
                <p:cNvSpPr/>
                <p:nvPr/>
              </p:nvSpPr>
              <p:spPr>
                <a:xfrm>
                  <a:off x="-964262" y="7685872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289" name="正方形/長方形 288"/>
                <p:cNvSpPr/>
                <p:nvPr/>
              </p:nvSpPr>
              <p:spPr>
                <a:xfrm>
                  <a:off x="-1108278" y="7541840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290" name="正方形/長方形 289"/>
                <p:cNvSpPr/>
                <p:nvPr/>
              </p:nvSpPr>
              <p:spPr>
                <a:xfrm>
                  <a:off x="-964262" y="7541840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291" name="正方形/長方形 290"/>
                <p:cNvSpPr/>
                <p:nvPr/>
              </p:nvSpPr>
              <p:spPr>
                <a:xfrm>
                  <a:off x="-1108278" y="8261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292" name="正方形/長方形 291"/>
                <p:cNvSpPr/>
                <p:nvPr/>
              </p:nvSpPr>
              <p:spPr>
                <a:xfrm>
                  <a:off x="-964262" y="8261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293" name="正方形/長方形 292"/>
                <p:cNvSpPr/>
                <p:nvPr/>
              </p:nvSpPr>
              <p:spPr>
                <a:xfrm>
                  <a:off x="-1108278" y="8117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294" name="正方形/長方形 293"/>
                <p:cNvSpPr/>
                <p:nvPr/>
              </p:nvSpPr>
              <p:spPr>
                <a:xfrm>
                  <a:off x="-964262" y="8117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295" name="正方形/長方形 294"/>
                <p:cNvSpPr/>
                <p:nvPr/>
              </p:nvSpPr>
              <p:spPr>
                <a:xfrm>
                  <a:off x="-1108278" y="7973904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296" name="正方形/長方形 295"/>
                <p:cNvSpPr/>
                <p:nvPr/>
              </p:nvSpPr>
              <p:spPr>
                <a:xfrm>
                  <a:off x="-964262" y="7973904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297" name="正方形/長方形 296"/>
                <p:cNvSpPr/>
                <p:nvPr/>
              </p:nvSpPr>
              <p:spPr>
                <a:xfrm>
                  <a:off x="-1108278" y="8405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298" name="正方形/長方形 297"/>
                <p:cNvSpPr/>
                <p:nvPr/>
              </p:nvSpPr>
              <p:spPr>
                <a:xfrm>
                  <a:off x="-964262" y="8405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</p:grpSp>
          <p:sp>
            <p:nvSpPr>
              <p:cNvPr id="283" name="正方形/長方形 282"/>
              <p:cNvSpPr/>
              <p:nvPr/>
            </p:nvSpPr>
            <p:spPr>
              <a:xfrm>
                <a:off x="467544" y="3212976"/>
                <a:ext cx="144000" cy="144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84" name="正方形/長方形 283"/>
              <p:cNvSpPr/>
              <p:nvPr/>
            </p:nvSpPr>
            <p:spPr>
              <a:xfrm>
                <a:off x="611560" y="3212976"/>
                <a:ext cx="144000" cy="144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</p:grpSp>
      <p:sp>
        <p:nvSpPr>
          <p:cNvPr id="452" name="正方形/長方形 451"/>
          <p:cNvSpPr/>
          <p:nvPr/>
        </p:nvSpPr>
        <p:spPr>
          <a:xfrm>
            <a:off x="5060403" y="2063474"/>
            <a:ext cx="720104" cy="1151237"/>
          </a:xfrm>
          <a:prstGeom prst="rect">
            <a:avLst/>
          </a:prstGeom>
          <a:solidFill>
            <a:srgbClr val="C5D1D7">
              <a:lumMod val="75000"/>
              <a:alpha val="67000"/>
            </a:srgbClr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453" name="正方形/長方形 452"/>
          <p:cNvSpPr/>
          <p:nvPr/>
        </p:nvSpPr>
        <p:spPr>
          <a:xfrm>
            <a:off x="2904978" y="2062615"/>
            <a:ext cx="710267" cy="1151236"/>
          </a:xfrm>
          <a:prstGeom prst="rect">
            <a:avLst/>
          </a:prstGeom>
          <a:solidFill>
            <a:srgbClr val="CCB400">
              <a:lumMod val="40000"/>
              <a:lumOff val="60000"/>
              <a:alpha val="67000"/>
            </a:srgbClr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454" name="正方形/長方形 453"/>
          <p:cNvSpPr/>
          <p:nvPr/>
        </p:nvSpPr>
        <p:spPr>
          <a:xfrm>
            <a:off x="3619872" y="2061724"/>
            <a:ext cx="720104" cy="1151237"/>
          </a:xfrm>
          <a:prstGeom prst="rect">
            <a:avLst/>
          </a:prstGeom>
          <a:solidFill>
            <a:srgbClr val="C5D1D7">
              <a:lumMod val="75000"/>
              <a:alpha val="67000"/>
            </a:srgbClr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455" name="正方形/長方形 454"/>
          <p:cNvSpPr/>
          <p:nvPr/>
        </p:nvSpPr>
        <p:spPr>
          <a:xfrm>
            <a:off x="4349789" y="2061725"/>
            <a:ext cx="710267" cy="1151236"/>
          </a:xfrm>
          <a:prstGeom prst="rect">
            <a:avLst/>
          </a:prstGeom>
          <a:solidFill>
            <a:srgbClr val="CCB400">
              <a:lumMod val="40000"/>
              <a:lumOff val="60000"/>
              <a:alpha val="67000"/>
            </a:srgbClr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456" name="正方形/長方形 455"/>
          <p:cNvSpPr/>
          <p:nvPr/>
        </p:nvSpPr>
        <p:spPr>
          <a:xfrm>
            <a:off x="3620160" y="2061724"/>
            <a:ext cx="719802" cy="1151237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cxnSp>
        <p:nvCxnSpPr>
          <p:cNvPr id="524" name="直線矢印コネクタ 523"/>
          <p:cNvCxnSpPr>
            <a:stCxn id="456" idx="2"/>
            <a:endCxn id="467" idx="0"/>
          </p:cNvCxnSpPr>
          <p:nvPr/>
        </p:nvCxnSpPr>
        <p:spPr>
          <a:xfrm>
            <a:off x="3980061" y="3212961"/>
            <a:ext cx="312635" cy="737803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sp>
        <p:nvSpPr>
          <p:cNvPr id="677" name="テキスト ボックス 676"/>
          <p:cNvSpPr txBox="1"/>
          <p:nvPr/>
        </p:nvSpPr>
        <p:spPr>
          <a:xfrm>
            <a:off x="2086785" y="2396618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・・・</a:t>
            </a:r>
            <a:endParaRPr kumimoji="1" lang="ja-JP" altLang="en-US" sz="2400" dirty="0"/>
          </a:p>
        </p:txBody>
      </p:sp>
      <p:sp>
        <p:nvSpPr>
          <p:cNvPr id="678" name="テキスト ボックス 677"/>
          <p:cNvSpPr txBox="1"/>
          <p:nvPr/>
        </p:nvSpPr>
        <p:spPr>
          <a:xfrm>
            <a:off x="5881827" y="2396618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・・・</a:t>
            </a:r>
            <a:endParaRPr kumimoji="1" lang="ja-JP" altLang="en-US" sz="2400" dirty="0"/>
          </a:p>
        </p:txBody>
      </p:sp>
      <p:grpSp>
        <p:nvGrpSpPr>
          <p:cNvPr id="994" name="図形グループ 993"/>
          <p:cNvGrpSpPr/>
          <p:nvPr/>
        </p:nvGrpSpPr>
        <p:grpSpPr>
          <a:xfrm>
            <a:off x="1236518" y="2085135"/>
            <a:ext cx="720449" cy="1152160"/>
            <a:chOff x="8918272" y="2229167"/>
            <a:chExt cx="720449" cy="1152160"/>
          </a:xfrm>
        </p:grpSpPr>
        <p:sp>
          <p:nvSpPr>
            <p:cNvPr id="944" name="正方形/長方形 943"/>
            <p:cNvSpPr/>
            <p:nvPr/>
          </p:nvSpPr>
          <p:spPr>
            <a:xfrm>
              <a:off x="8918272" y="2661231"/>
              <a:ext cx="144000" cy="144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C57179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946" name="正方形/長方形 945"/>
            <p:cNvSpPr/>
            <p:nvPr/>
          </p:nvSpPr>
          <p:spPr>
            <a:xfrm>
              <a:off x="8918272" y="2517231"/>
              <a:ext cx="144000" cy="144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C57179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948" name="正方形/長方形 947"/>
            <p:cNvSpPr/>
            <p:nvPr/>
          </p:nvSpPr>
          <p:spPr>
            <a:xfrm>
              <a:off x="8918272" y="2373199"/>
              <a:ext cx="144000" cy="144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C57179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950" name="正方形/長方形 949"/>
            <p:cNvSpPr/>
            <p:nvPr/>
          </p:nvSpPr>
          <p:spPr>
            <a:xfrm>
              <a:off x="8918272" y="3093295"/>
              <a:ext cx="144000" cy="144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C57179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952" name="正方形/長方形 951"/>
            <p:cNvSpPr/>
            <p:nvPr/>
          </p:nvSpPr>
          <p:spPr>
            <a:xfrm>
              <a:off x="8918272" y="2949295"/>
              <a:ext cx="144000" cy="144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C57179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954" name="正方形/長方形 953"/>
            <p:cNvSpPr/>
            <p:nvPr/>
          </p:nvSpPr>
          <p:spPr>
            <a:xfrm>
              <a:off x="8918272" y="2805263"/>
              <a:ext cx="144000" cy="144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C57179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956" name="正方形/長方形 955"/>
            <p:cNvSpPr/>
            <p:nvPr/>
          </p:nvSpPr>
          <p:spPr>
            <a:xfrm>
              <a:off x="8918272" y="3237295"/>
              <a:ext cx="144000" cy="144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C57179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942" name="正方形/長方形 941"/>
            <p:cNvSpPr/>
            <p:nvPr/>
          </p:nvSpPr>
          <p:spPr>
            <a:xfrm>
              <a:off x="8918411" y="2229167"/>
              <a:ext cx="144000" cy="144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C57179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grpSp>
          <p:nvGrpSpPr>
            <p:cNvPr id="957" name="グループ化 783"/>
            <p:cNvGrpSpPr/>
            <p:nvPr/>
          </p:nvGrpSpPr>
          <p:grpSpPr>
            <a:xfrm>
              <a:off x="9062411" y="2229167"/>
              <a:ext cx="288155" cy="1152128"/>
              <a:chOff x="467405" y="3212976"/>
              <a:chExt cx="288155" cy="1152128"/>
            </a:xfrm>
          </p:grpSpPr>
          <p:grpSp>
            <p:nvGrpSpPr>
              <p:cNvPr id="958" name="グループ化 784"/>
              <p:cNvGrpSpPr/>
              <p:nvPr/>
            </p:nvGrpSpPr>
            <p:grpSpPr>
              <a:xfrm>
                <a:off x="467405" y="3357008"/>
                <a:ext cx="288016" cy="1008096"/>
                <a:chOff x="-1108278" y="7541840"/>
                <a:chExt cx="288016" cy="1008096"/>
              </a:xfrm>
            </p:grpSpPr>
            <p:sp>
              <p:nvSpPr>
                <p:cNvPr id="961" name="正方形/長方形 960"/>
                <p:cNvSpPr/>
                <p:nvPr/>
              </p:nvSpPr>
              <p:spPr>
                <a:xfrm>
                  <a:off x="-1108278" y="7829872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962" name="正方形/長方形 961"/>
                <p:cNvSpPr/>
                <p:nvPr/>
              </p:nvSpPr>
              <p:spPr>
                <a:xfrm>
                  <a:off x="-964262" y="7829872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963" name="正方形/長方形 962"/>
                <p:cNvSpPr/>
                <p:nvPr/>
              </p:nvSpPr>
              <p:spPr>
                <a:xfrm>
                  <a:off x="-1108278" y="7685872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964" name="正方形/長方形 963"/>
                <p:cNvSpPr/>
                <p:nvPr/>
              </p:nvSpPr>
              <p:spPr>
                <a:xfrm>
                  <a:off x="-964262" y="7685872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965" name="正方形/長方形 964"/>
                <p:cNvSpPr/>
                <p:nvPr/>
              </p:nvSpPr>
              <p:spPr>
                <a:xfrm>
                  <a:off x="-1108278" y="7541840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966" name="正方形/長方形 965"/>
                <p:cNvSpPr/>
                <p:nvPr/>
              </p:nvSpPr>
              <p:spPr>
                <a:xfrm>
                  <a:off x="-964262" y="7541840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967" name="正方形/長方形 966"/>
                <p:cNvSpPr/>
                <p:nvPr/>
              </p:nvSpPr>
              <p:spPr>
                <a:xfrm>
                  <a:off x="-1108278" y="8261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968" name="正方形/長方形 967"/>
                <p:cNvSpPr/>
                <p:nvPr/>
              </p:nvSpPr>
              <p:spPr>
                <a:xfrm>
                  <a:off x="-964262" y="8261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969" name="正方形/長方形 968"/>
                <p:cNvSpPr/>
                <p:nvPr/>
              </p:nvSpPr>
              <p:spPr>
                <a:xfrm>
                  <a:off x="-1108278" y="8117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970" name="正方形/長方形 969"/>
                <p:cNvSpPr/>
                <p:nvPr/>
              </p:nvSpPr>
              <p:spPr>
                <a:xfrm>
                  <a:off x="-964262" y="8117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971" name="正方形/長方形 970"/>
                <p:cNvSpPr/>
                <p:nvPr/>
              </p:nvSpPr>
              <p:spPr>
                <a:xfrm>
                  <a:off x="-1108278" y="7973904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972" name="正方形/長方形 971"/>
                <p:cNvSpPr/>
                <p:nvPr/>
              </p:nvSpPr>
              <p:spPr>
                <a:xfrm>
                  <a:off x="-964262" y="7973904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973" name="正方形/長方形 972"/>
                <p:cNvSpPr/>
                <p:nvPr/>
              </p:nvSpPr>
              <p:spPr>
                <a:xfrm>
                  <a:off x="-1108278" y="8405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974" name="正方形/長方形 973"/>
                <p:cNvSpPr/>
                <p:nvPr/>
              </p:nvSpPr>
              <p:spPr>
                <a:xfrm>
                  <a:off x="-964262" y="8405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</p:grpSp>
          <p:sp>
            <p:nvSpPr>
              <p:cNvPr id="959" name="正方形/長方形 958"/>
              <p:cNvSpPr/>
              <p:nvPr/>
            </p:nvSpPr>
            <p:spPr>
              <a:xfrm>
                <a:off x="467544" y="3212976"/>
                <a:ext cx="144000" cy="144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960" name="正方形/長方形 959"/>
              <p:cNvSpPr/>
              <p:nvPr/>
            </p:nvSpPr>
            <p:spPr>
              <a:xfrm>
                <a:off x="611560" y="3212976"/>
                <a:ext cx="144000" cy="144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975" name="グループ化 963"/>
            <p:cNvGrpSpPr/>
            <p:nvPr/>
          </p:nvGrpSpPr>
          <p:grpSpPr>
            <a:xfrm>
              <a:off x="9350566" y="2229199"/>
              <a:ext cx="288155" cy="1152128"/>
              <a:chOff x="467405" y="3212976"/>
              <a:chExt cx="288155" cy="1152128"/>
            </a:xfrm>
          </p:grpSpPr>
          <p:grpSp>
            <p:nvGrpSpPr>
              <p:cNvPr id="976" name="グループ化 964"/>
              <p:cNvGrpSpPr/>
              <p:nvPr/>
            </p:nvGrpSpPr>
            <p:grpSpPr>
              <a:xfrm>
                <a:off x="467405" y="3357008"/>
                <a:ext cx="288016" cy="1008096"/>
                <a:chOff x="-1108278" y="7541840"/>
                <a:chExt cx="288016" cy="1008096"/>
              </a:xfrm>
            </p:grpSpPr>
            <p:sp>
              <p:nvSpPr>
                <p:cNvPr id="979" name="正方形/長方形 978"/>
                <p:cNvSpPr/>
                <p:nvPr/>
              </p:nvSpPr>
              <p:spPr>
                <a:xfrm>
                  <a:off x="-1108278" y="7829872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980" name="正方形/長方形 979"/>
                <p:cNvSpPr/>
                <p:nvPr/>
              </p:nvSpPr>
              <p:spPr>
                <a:xfrm>
                  <a:off x="-964262" y="7829872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981" name="正方形/長方形 980"/>
                <p:cNvSpPr/>
                <p:nvPr/>
              </p:nvSpPr>
              <p:spPr>
                <a:xfrm>
                  <a:off x="-1108278" y="7685872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982" name="正方形/長方形 981"/>
                <p:cNvSpPr/>
                <p:nvPr/>
              </p:nvSpPr>
              <p:spPr>
                <a:xfrm>
                  <a:off x="-964262" y="7685872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983" name="正方形/長方形 982"/>
                <p:cNvSpPr/>
                <p:nvPr/>
              </p:nvSpPr>
              <p:spPr>
                <a:xfrm>
                  <a:off x="-1108278" y="7541840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984" name="正方形/長方形 983"/>
                <p:cNvSpPr/>
                <p:nvPr/>
              </p:nvSpPr>
              <p:spPr>
                <a:xfrm>
                  <a:off x="-964262" y="7541840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985" name="正方形/長方形 984"/>
                <p:cNvSpPr/>
                <p:nvPr/>
              </p:nvSpPr>
              <p:spPr>
                <a:xfrm>
                  <a:off x="-1108278" y="8261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986" name="正方形/長方形 985"/>
                <p:cNvSpPr/>
                <p:nvPr/>
              </p:nvSpPr>
              <p:spPr>
                <a:xfrm>
                  <a:off x="-964262" y="8261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987" name="正方形/長方形 986"/>
                <p:cNvSpPr/>
                <p:nvPr/>
              </p:nvSpPr>
              <p:spPr>
                <a:xfrm>
                  <a:off x="-1108278" y="8117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988" name="正方形/長方形 987"/>
                <p:cNvSpPr/>
                <p:nvPr/>
              </p:nvSpPr>
              <p:spPr>
                <a:xfrm>
                  <a:off x="-964262" y="8117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989" name="正方形/長方形 988"/>
                <p:cNvSpPr/>
                <p:nvPr/>
              </p:nvSpPr>
              <p:spPr>
                <a:xfrm>
                  <a:off x="-1108278" y="7973904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990" name="正方形/長方形 989"/>
                <p:cNvSpPr/>
                <p:nvPr/>
              </p:nvSpPr>
              <p:spPr>
                <a:xfrm>
                  <a:off x="-964262" y="7973904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991" name="正方形/長方形 990"/>
                <p:cNvSpPr/>
                <p:nvPr/>
              </p:nvSpPr>
              <p:spPr>
                <a:xfrm>
                  <a:off x="-1108278" y="8405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992" name="正方形/長方形 991"/>
                <p:cNvSpPr/>
                <p:nvPr/>
              </p:nvSpPr>
              <p:spPr>
                <a:xfrm>
                  <a:off x="-964262" y="8405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</p:grpSp>
          <p:sp>
            <p:nvSpPr>
              <p:cNvPr id="977" name="正方形/長方形 976"/>
              <p:cNvSpPr/>
              <p:nvPr/>
            </p:nvSpPr>
            <p:spPr>
              <a:xfrm>
                <a:off x="467544" y="3212976"/>
                <a:ext cx="144000" cy="144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978" name="正方形/長方形 977"/>
              <p:cNvSpPr/>
              <p:nvPr/>
            </p:nvSpPr>
            <p:spPr>
              <a:xfrm>
                <a:off x="611560" y="3212976"/>
                <a:ext cx="144000" cy="144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sp>
          <p:nvSpPr>
            <p:cNvPr id="993" name="正方形/長方形 992"/>
            <p:cNvSpPr/>
            <p:nvPr/>
          </p:nvSpPr>
          <p:spPr>
            <a:xfrm>
              <a:off x="8918617" y="2230090"/>
              <a:ext cx="720104" cy="1151237"/>
            </a:xfrm>
            <a:prstGeom prst="rect">
              <a:avLst/>
            </a:prstGeom>
            <a:solidFill>
              <a:srgbClr val="C5D1D7">
                <a:lumMod val="75000"/>
                <a:alpha val="67000"/>
              </a:srgbClr>
            </a:solidFill>
            <a:ln w="1905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grpSp>
        <p:nvGrpSpPr>
          <p:cNvPr id="1004" name="図形グループ 1003"/>
          <p:cNvGrpSpPr/>
          <p:nvPr/>
        </p:nvGrpSpPr>
        <p:grpSpPr>
          <a:xfrm>
            <a:off x="6638488" y="2063474"/>
            <a:ext cx="721591" cy="1154737"/>
            <a:chOff x="6758016" y="2229144"/>
            <a:chExt cx="721591" cy="1154737"/>
          </a:xfrm>
        </p:grpSpPr>
        <p:grpSp>
          <p:nvGrpSpPr>
            <p:cNvPr id="682" name="グループ化 98"/>
            <p:cNvGrpSpPr/>
            <p:nvPr/>
          </p:nvGrpSpPr>
          <p:grpSpPr>
            <a:xfrm>
              <a:off x="6758016" y="2229167"/>
              <a:ext cx="288155" cy="1152128"/>
              <a:chOff x="467405" y="3212976"/>
              <a:chExt cx="288155" cy="1152128"/>
            </a:xfrm>
          </p:grpSpPr>
          <p:grpSp>
            <p:nvGrpSpPr>
              <p:cNvPr id="845" name="グループ化 74"/>
              <p:cNvGrpSpPr/>
              <p:nvPr/>
            </p:nvGrpSpPr>
            <p:grpSpPr>
              <a:xfrm>
                <a:off x="467405" y="3357008"/>
                <a:ext cx="288016" cy="1008096"/>
                <a:chOff x="-1108278" y="7541840"/>
                <a:chExt cx="288016" cy="1008096"/>
              </a:xfrm>
            </p:grpSpPr>
            <p:sp>
              <p:nvSpPr>
                <p:cNvPr id="848" name="正方形/長方形 847"/>
                <p:cNvSpPr/>
                <p:nvPr/>
              </p:nvSpPr>
              <p:spPr>
                <a:xfrm>
                  <a:off x="-1108278" y="7829872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849" name="正方形/長方形 848"/>
                <p:cNvSpPr/>
                <p:nvPr/>
              </p:nvSpPr>
              <p:spPr>
                <a:xfrm>
                  <a:off x="-964262" y="7829872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850" name="正方形/長方形 849"/>
                <p:cNvSpPr/>
                <p:nvPr/>
              </p:nvSpPr>
              <p:spPr>
                <a:xfrm>
                  <a:off x="-1108278" y="7685872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851" name="正方形/長方形 850"/>
                <p:cNvSpPr/>
                <p:nvPr/>
              </p:nvSpPr>
              <p:spPr>
                <a:xfrm>
                  <a:off x="-964262" y="7685872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852" name="正方形/長方形 851"/>
                <p:cNvSpPr/>
                <p:nvPr/>
              </p:nvSpPr>
              <p:spPr>
                <a:xfrm>
                  <a:off x="-1108278" y="7541840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853" name="正方形/長方形 852"/>
                <p:cNvSpPr/>
                <p:nvPr/>
              </p:nvSpPr>
              <p:spPr>
                <a:xfrm>
                  <a:off x="-964262" y="7541840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854" name="正方形/長方形 853"/>
                <p:cNvSpPr/>
                <p:nvPr/>
              </p:nvSpPr>
              <p:spPr>
                <a:xfrm>
                  <a:off x="-1108278" y="8261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855" name="正方形/長方形 854"/>
                <p:cNvSpPr/>
                <p:nvPr/>
              </p:nvSpPr>
              <p:spPr>
                <a:xfrm>
                  <a:off x="-964262" y="8261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856" name="正方形/長方形 855"/>
                <p:cNvSpPr/>
                <p:nvPr/>
              </p:nvSpPr>
              <p:spPr>
                <a:xfrm>
                  <a:off x="-1108278" y="8117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857" name="正方形/長方形 856"/>
                <p:cNvSpPr/>
                <p:nvPr/>
              </p:nvSpPr>
              <p:spPr>
                <a:xfrm>
                  <a:off x="-964262" y="8117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858" name="正方形/長方形 857"/>
                <p:cNvSpPr/>
                <p:nvPr/>
              </p:nvSpPr>
              <p:spPr>
                <a:xfrm>
                  <a:off x="-1108278" y="7973904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859" name="正方形/長方形 858"/>
                <p:cNvSpPr/>
                <p:nvPr/>
              </p:nvSpPr>
              <p:spPr>
                <a:xfrm>
                  <a:off x="-964262" y="7973904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860" name="正方形/長方形 859"/>
                <p:cNvSpPr/>
                <p:nvPr/>
              </p:nvSpPr>
              <p:spPr>
                <a:xfrm>
                  <a:off x="-1108278" y="8405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861" name="正方形/長方形 860"/>
                <p:cNvSpPr/>
                <p:nvPr/>
              </p:nvSpPr>
              <p:spPr>
                <a:xfrm>
                  <a:off x="-964262" y="8405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</p:grpSp>
          <p:sp>
            <p:nvSpPr>
              <p:cNvPr id="846" name="正方形/長方形 845"/>
              <p:cNvSpPr/>
              <p:nvPr/>
            </p:nvSpPr>
            <p:spPr>
              <a:xfrm>
                <a:off x="467544" y="3212976"/>
                <a:ext cx="144000" cy="144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847" name="正方形/長方形 846"/>
              <p:cNvSpPr/>
              <p:nvPr/>
            </p:nvSpPr>
            <p:spPr>
              <a:xfrm>
                <a:off x="611560" y="3212976"/>
                <a:ext cx="144000" cy="144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683" name="グループ化 657"/>
            <p:cNvGrpSpPr/>
            <p:nvPr/>
          </p:nvGrpSpPr>
          <p:grpSpPr>
            <a:xfrm>
              <a:off x="7046187" y="2229167"/>
              <a:ext cx="288155" cy="1152128"/>
              <a:chOff x="467405" y="3212976"/>
              <a:chExt cx="288155" cy="1152128"/>
            </a:xfrm>
          </p:grpSpPr>
          <p:grpSp>
            <p:nvGrpSpPr>
              <p:cNvPr id="828" name="グループ化 658"/>
              <p:cNvGrpSpPr/>
              <p:nvPr/>
            </p:nvGrpSpPr>
            <p:grpSpPr>
              <a:xfrm>
                <a:off x="467405" y="3357008"/>
                <a:ext cx="288016" cy="1008096"/>
                <a:chOff x="-1108278" y="7541840"/>
                <a:chExt cx="288016" cy="1008096"/>
              </a:xfrm>
            </p:grpSpPr>
            <p:sp>
              <p:nvSpPr>
                <p:cNvPr id="831" name="正方形/長方形 830"/>
                <p:cNvSpPr/>
                <p:nvPr/>
              </p:nvSpPr>
              <p:spPr>
                <a:xfrm>
                  <a:off x="-1108278" y="7829872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832" name="正方形/長方形 831"/>
                <p:cNvSpPr/>
                <p:nvPr/>
              </p:nvSpPr>
              <p:spPr>
                <a:xfrm>
                  <a:off x="-964262" y="7829872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833" name="正方形/長方形 832"/>
                <p:cNvSpPr/>
                <p:nvPr/>
              </p:nvSpPr>
              <p:spPr>
                <a:xfrm>
                  <a:off x="-1108278" y="7685872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834" name="正方形/長方形 833"/>
                <p:cNvSpPr/>
                <p:nvPr/>
              </p:nvSpPr>
              <p:spPr>
                <a:xfrm>
                  <a:off x="-964262" y="7685872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835" name="正方形/長方形 834"/>
                <p:cNvSpPr/>
                <p:nvPr/>
              </p:nvSpPr>
              <p:spPr>
                <a:xfrm>
                  <a:off x="-1108278" y="7541840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836" name="正方形/長方形 835"/>
                <p:cNvSpPr/>
                <p:nvPr/>
              </p:nvSpPr>
              <p:spPr>
                <a:xfrm>
                  <a:off x="-964262" y="7541840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837" name="正方形/長方形 836"/>
                <p:cNvSpPr/>
                <p:nvPr/>
              </p:nvSpPr>
              <p:spPr>
                <a:xfrm>
                  <a:off x="-1108278" y="8261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838" name="正方形/長方形 837"/>
                <p:cNvSpPr/>
                <p:nvPr/>
              </p:nvSpPr>
              <p:spPr>
                <a:xfrm>
                  <a:off x="-964262" y="8261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839" name="正方形/長方形 838"/>
                <p:cNvSpPr/>
                <p:nvPr/>
              </p:nvSpPr>
              <p:spPr>
                <a:xfrm>
                  <a:off x="-1108278" y="8117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840" name="正方形/長方形 839"/>
                <p:cNvSpPr/>
                <p:nvPr/>
              </p:nvSpPr>
              <p:spPr>
                <a:xfrm>
                  <a:off x="-964262" y="8117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841" name="正方形/長方形 840"/>
                <p:cNvSpPr/>
                <p:nvPr/>
              </p:nvSpPr>
              <p:spPr>
                <a:xfrm>
                  <a:off x="-1108278" y="7973904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842" name="正方形/長方形 841"/>
                <p:cNvSpPr/>
                <p:nvPr/>
              </p:nvSpPr>
              <p:spPr>
                <a:xfrm>
                  <a:off x="-964262" y="7973904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843" name="正方形/長方形 842"/>
                <p:cNvSpPr/>
                <p:nvPr/>
              </p:nvSpPr>
              <p:spPr>
                <a:xfrm>
                  <a:off x="-1108278" y="8405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844" name="正方形/長方形 843"/>
                <p:cNvSpPr/>
                <p:nvPr/>
              </p:nvSpPr>
              <p:spPr>
                <a:xfrm>
                  <a:off x="-964262" y="840593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</p:grpSp>
          <p:sp>
            <p:nvSpPr>
              <p:cNvPr id="829" name="正方形/長方形 828"/>
              <p:cNvSpPr/>
              <p:nvPr/>
            </p:nvSpPr>
            <p:spPr>
              <a:xfrm>
                <a:off x="467544" y="3212976"/>
                <a:ext cx="144000" cy="144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830" name="正方形/長方形 829"/>
              <p:cNvSpPr/>
              <p:nvPr/>
            </p:nvSpPr>
            <p:spPr>
              <a:xfrm>
                <a:off x="611560" y="3212976"/>
                <a:ext cx="144000" cy="144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sp>
          <p:nvSpPr>
            <p:cNvPr id="995" name="正方形/長方形 994"/>
            <p:cNvSpPr/>
            <p:nvPr/>
          </p:nvSpPr>
          <p:spPr>
            <a:xfrm>
              <a:off x="7335468" y="2663817"/>
              <a:ext cx="144000" cy="144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C57179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996" name="正方形/長方形 995"/>
            <p:cNvSpPr/>
            <p:nvPr/>
          </p:nvSpPr>
          <p:spPr>
            <a:xfrm>
              <a:off x="7335468" y="2519817"/>
              <a:ext cx="144000" cy="144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C57179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997" name="正方形/長方形 996"/>
            <p:cNvSpPr/>
            <p:nvPr/>
          </p:nvSpPr>
          <p:spPr>
            <a:xfrm>
              <a:off x="7335468" y="2375785"/>
              <a:ext cx="144000" cy="144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C57179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998" name="正方形/長方形 997"/>
            <p:cNvSpPr/>
            <p:nvPr/>
          </p:nvSpPr>
          <p:spPr>
            <a:xfrm>
              <a:off x="7335468" y="3095881"/>
              <a:ext cx="144000" cy="144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C57179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999" name="正方形/長方形 998"/>
            <p:cNvSpPr/>
            <p:nvPr/>
          </p:nvSpPr>
          <p:spPr>
            <a:xfrm>
              <a:off x="7335468" y="2951881"/>
              <a:ext cx="144000" cy="144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C57179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000" name="正方形/長方形 999"/>
            <p:cNvSpPr/>
            <p:nvPr/>
          </p:nvSpPr>
          <p:spPr>
            <a:xfrm>
              <a:off x="7335468" y="2807849"/>
              <a:ext cx="144000" cy="144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C57179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001" name="正方形/長方形 1000"/>
            <p:cNvSpPr/>
            <p:nvPr/>
          </p:nvSpPr>
          <p:spPr>
            <a:xfrm>
              <a:off x="7335468" y="3239881"/>
              <a:ext cx="144000" cy="144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C57179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002" name="正方形/長方形 1001"/>
            <p:cNvSpPr/>
            <p:nvPr/>
          </p:nvSpPr>
          <p:spPr>
            <a:xfrm>
              <a:off x="7335607" y="2231753"/>
              <a:ext cx="144000" cy="144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C57179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863" name="正方形/長方形 862"/>
            <p:cNvSpPr/>
            <p:nvPr/>
          </p:nvSpPr>
          <p:spPr>
            <a:xfrm>
              <a:off x="6762066" y="2229144"/>
              <a:ext cx="710267" cy="1151236"/>
            </a:xfrm>
            <a:prstGeom prst="rect">
              <a:avLst/>
            </a:prstGeom>
            <a:solidFill>
              <a:srgbClr val="CCB400">
                <a:lumMod val="40000"/>
                <a:lumOff val="60000"/>
                <a:alpha val="67000"/>
              </a:srgbClr>
            </a:solidFill>
            <a:ln w="1905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sp>
        <p:nvSpPr>
          <p:cNvPr id="503" name="角丸四角形吹き出し 502"/>
          <p:cNvSpPr/>
          <p:nvPr/>
        </p:nvSpPr>
        <p:spPr>
          <a:xfrm>
            <a:off x="5099130" y="1520949"/>
            <a:ext cx="2582914" cy="660685"/>
          </a:xfrm>
          <a:prstGeom prst="wedgeRoundRectCallout">
            <a:avLst>
              <a:gd name="adj1" fmla="val -56449"/>
              <a:gd name="adj2" fmla="val 88821"/>
              <a:gd name="adj3" fmla="val 16667"/>
            </a:avLst>
          </a:prstGeom>
          <a:ln>
            <a:solidFill>
              <a:srgbClr val="53595E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/>
              <a:t>データを分割</a:t>
            </a:r>
            <a:endParaRPr kumimoji="1" lang="ja-JP" altLang="en-US" sz="2400" dirty="0"/>
          </a:p>
        </p:txBody>
      </p:sp>
      <p:grpSp>
        <p:nvGrpSpPr>
          <p:cNvPr id="18" name="図形グループ 17"/>
          <p:cNvGrpSpPr/>
          <p:nvPr/>
        </p:nvGrpSpPr>
        <p:grpSpPr>
          <a:xfrm>
            <a:off x="850489" y="3950353"/>
            <a:ext cx="7174724" cy="1741580"/>
            <a:chOff x="850489" y="3950353"/>
            <a:chExt cx="7174724" cy="1741580"/>
          </a:xfrm>
        </p:grpSpPr>
        <p:grpSp>
          <p:nvGrpSpPr>
            <p:cNvPr id="457" name="グループ化 996"/>
            <p:cNvGrpSpPr/>
            <p:nvPr/>
          </p:nvGrpSpPr>
          <p:grpSpPr>
            <a:xfrm>
              <a:off x="3968333" y="3950682"/>
              <a:ext cx="216167" cy="1724793"/>
              <a:chOff x="1979678" y="4149947"/>
              <a:chExt cx="288322" cy="2300516"/>
            </a:xfrm>
          </p:grpSpPr>
          <p:sp>
            <p:nvSpPr>
              <p:cNvPr id="458" name="フローチャート: 処理 457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459" name="フローチャート: 処理 458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460" name="フローチャート: 処理 459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461" name="フローチャート: 処理 460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462" name="フローチャート: 処理 461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463" name="フローチャート: 処理 462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464" name="フローチャート: 処理 463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465" name="フローチャート: 処理 464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466" name="グループ化 997"/>
            <p:cNvGrpSpPr/>
            <p:nvPr/>
          </p:nvGrpSpPr>
          <p:grpSpPr>
            <a:xfrm>
              <a:off x="4184721" y="3950764"/>
              <a:ext cx="216167" cy="1724793"/>
              <a:chOff x="1979678" y="4149947"/>
              <a:chExt cx="288322" cy="2300516"/>
            </a:xfrm>
          </p:grpSpPr>
          <p:sp>
            <p:nvSpPr>
              <p:cNvPr id="467" name="フローチャート: 処理 466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468" name="フローチャート: 処理 467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469" name="フローチャート: 処理 468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470" name="フローチャート: 処理 469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471" name="フローチャート: 処理 470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472" name="フローチャート: 処理 471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473" name="フローチャート: 処理 472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474" name="フローチャート: 処理 473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475" name="グループ化 1006"/>
            <p:cNvGrpSpPr/>
            <p:nvPr/>
          </p:nvGrpSpPr>
          <p:grpSpPr>
            <a:xfrm>
              <a:off x="4401676" y="3950846"/>
              <a:ext cx="216167" cy="1724793"/>
              <a:chOff x="1979678" y="4149947"/>
              <a:chExt cx="288322" cy="2300516"/>
            </a:xfrm>
          </p:grpSpPr>
          <p:sp>
            <p:nvSpPr>
              <p:cNvPr id="476" name="フローチャート: 処理 475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477" name="フローチャート: 処理 476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478" name="フローチャート: 処理 477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479" name="フローチャート: 処理 478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480" name="フローチャート: 処理 479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481" name="フローチャート: 処理 480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482" name="フローチャート: 処理 481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483" name="フローチャート: 処理 482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484" name="グループ化 1015"/>
            <p:cNvGrpSpPr/>
            <p:nvPr/>
          </p:nvGrpSpPr>
          <p:grpSpPr>
            <a:xfrm>
              <a:off x="4617626" y="3950928"/>
              <a:ext cx="216167" cy="1724793"/>
              <a:chOff x="1979678" y="4149947"/>
              <a:chExt cx="288322" cy="2300516"/>
            </a:xfrm>
          </p:grpSpPr>
          <p:sp>
            <p:nvSpPr>
              <p:cNvPr id="485" name="フローチャート: 処理 484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486" name="フローチャート: 処理 485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487" name="フローチャート: 処理 486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488" name="フローチャート: 処理 487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489" name="フローチャート: 処理 488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490" name="フローチャート: 処理 489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491" name="フローチャート: 処理 490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492" name="フローチャート: 処理 491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493" name="グループ化 1024"/>
            <p:cNvGrpSpPr/>
            <p:nvPr/>
          </p:nvGrpSpPr>
          <p:grpSpPr>
            <a:xfrm>
              <a:off x="4833793" y="3951010"/>
              <a:ext cx="216167" cy="1724793"/>
              <a:chOff x="1979678" y="4149947"/>
              <a:chExt cx="288322" cy="2300516"/>
            </a:xfrm>
          </p:grpSpPr>
          <p:sp>
            <p:nvSpPr>
              <p:cNvPr id="494" name="フローチャート: 処理 493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495" name="フローチャート: 処理 494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496" name="フローチャート: 処理 495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497" name="フローチャート: 処理 496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498" name="フローチャート: 処理 497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499" name="フローチャート: 処理 498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00" name="フローチャート: 処理 499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01" name="フローチャート: 処理 500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sp>
          <p:nvSpPr>
            <p:cNvPr id="522" name="正方形/長方形 521"/>
            <p:cNvSpPr/>
            <p:nvPr/>
          </p:nvSpPr>
          <p:spPr>
            <a:xfrm>
              <a:off x="4184937" y="3950681"/>
              <a:ext cx="649073" cy="1724793"/>
            </a:xfrm>
            <a:prstGeom prst="rect">
              <a:avLst/>
            </a:prstGeom>
            <a:solidFill>
              <a:srgbClr val="C5D1D7">
                <a:lumMod val="75000"/>
                <a:alpha val="67000"/>
              </a:srgbClr>
            </a:solidFill>
            <a:ln w="1905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grpSp>
          <p:nvGrpSpPr>
            <p:cNvPr id="1010" name="図形グループ 1009"/>
            <p:cNvGrpSpPr/>
            <p:nvPr/>
          </p:nvGrpSpPr>
          <p:grpSpPr>
            <a:xfrm>
              <a:off x="6052791" y="3966812"/>
              <a:ext cx="1081627" cy="1725121"/>
              <a:chOff x="5892773" y="4198011"/>
              <a:chExt cx="1081627" cy="1725121"/>
            </a:xfrm>
          </p:grpSpPr>
          <p:grpSp>
            <p:nvGrpSpPr>
              <p:cNvPr id="538" name="グループ化 996"/>
              <p:cNvGrpSpPr/>
              <p:nvPr/>
            </p:nvGrpSpPr>
            <p:grpSpPr>
              <a:xfrm>
                <a:off x="5892773" y="4198011"/>
                <a:ext cx="216167" cy="1724793"/>
                <a:chOff x="1979678" y="4149947"/>
                <a:chExt cx="288322" cy="2300516"/>
              </a:xfrm>
            </p:grpSpPr>
            <p:sp>
              <p:nvSpPr>
                <p:cNvPr id="539" name="フローチャート: 処理 538"/>
                <p:cNvSpPr/>
                <p:nvPr/>
              </p:nvSpPr>
              <p:spPr>
                <a:xfrm>
                  <a:off x="1979678" y="4149947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40" name="フローチャート: 処理 539"/>
                <p:cNvSpPr/>
                <p:nvPr/>
              </p:nvSpPr>
              <p:spPr>
                <a:xfrm>
                  <a:off x="1979968" y="4436171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41" name="フローチャート: 処理 540"/>
                <p:cNvSpPr/>
                <p:nvPr/>
              </p:nvSpPr>
              <p:spPr>
                <a:xfrm>
                  <a:off x="1979678" y="4724219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42" name="フローチャート: 処理 541"/>
                <p:cNvSpPr/>
                <p:nvPr/>
              </p:nvSpPr>
              <p:spPr>
                <a:xfrm>
                  <a:off x="1979678" y="5012267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43" name="フローチャート: 処理 542"/>
                <p:cNvSpPr/>
                <p:nvPr/>
              </p:nvSpPr>
              <p:spPr>
                <a:xfrm>
                  <a:off x="1979968" y="5300315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44" name="フローチャート: 処理 543"/>
                <p:cNvSpPr/>
                <p:nvPr/>
              </p:nvSpPr>
              <p:spPr>
                <a:xfrm>
                  <a:off x="1979678" y="5588363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45" name="フローチャート: 処理 544"/>
                <p:cNvSpPr/>
                <p:nvPr/>
              </p:nvSpPr>
              <p:spPr>
                <a:xfrm>
                  <a:off x="1979712" y="5877256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46" name="フローチャート: 処理 545"/>
                <p:cNvSpPr/>
                <p:nvPr/>
              </p:nvSpPr>
              <p:spPr>
                <a:xfrm>
                  <a:off x="1979968" y="6162415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</p:grpSp>
          <p:grpSp>
            <p:nvGrpSpPr>
              <p:cNvPr id="547" name="グループ化 997"/>
              <p:cNvGrpSpPr/>
              <p:nvPr/>
            </p:nvGrpSpPr>
            <p:grpSpPr>
              <a:xfrm>
                <a:off x="6109161" y="4198093"/>
                <a:ext cx="216167" cy="1724793"/>
                <a:chOff x="1979678" y="4149947"/>
                <a:chExt cx="288322" cy="2300516"/>
              </a:xfrm>
            </p:grpSpPr>
            <p:sp>
              <p:nvSpPr>
                <p:cNvPr id="548" name="フローチャート: 処理 547"/>
                <p:cNvSpPr/>
                <p:nvPr/>
              </p:nvSpPr>
              <p:spPr>
                <a:xfrm>
                  <a:off x="1979678" y="4149947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49" name="フローチャート: 処理 548"/>
                <p:cNvSpPr/>
                <p:nvPr/>
              </p:nvSpPr>
              <p:spPr>
                <a:xfrm>
                  <a:off x="1979968" y="4436171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50" name="フローチャート: 処理 549"/>
                <p:cNvSpPr/>
                <p:nvPr/>
              </p:nvSpPr>
              <p:spPr>
                <a:xfrm>
                  <a:off x="1979678" y="4724219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51" name="フローチャート: 処理 550"/>
                <p:cNvSpPr/>
                <p:nvPr/>
              </p:nvSpPr>
              <p:spPr>
                <a:xfrm>
                  <a:off x="1979678" y="5012267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52" name="フローチャート: 処理 551"/>
                <p:cNvSpPr/>
                <p:nvPr/>
              </p:nvSpPr>
              <p:spPr>
                <a:xfrm>
                  <a:off x="1979968" y="5300315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53" name="フローチャート: 処理 552"/>
                <p:cNvSpPr/>
                <p:nvPr/>
              </p:nvSpPr>
              <p:spPr>
                <a:xfrm>
                  <a:off x="1979678" y="5588363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54" name="フローチャート: 処理 553"/>
                <p:cNvSpPr/>
                <p:nvPr/>
              </p:nvSpPr>
              <p:spPr>
                <a:xfrm>
                  <a:off x="1979712" y="5877256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55" name="フローチャート: 処理 554"/>
                <p:cNvSpPr/>
                <p:nvPr/>
              </p:nvSpPr>
              <p:spPr>
                <a:xfrm>
                  <a:off x="1979968" y="6162415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</p:grpSp>
          <p:grpSp>
            <p:nvGrpSpPr>
              <p:cNvPr id="556" name="グループ化 1006"/>
              <p:cNvGrpSpPr/>
              <p:nvPr/>
            </p:nvGrpSpPr>
            <p:grpSpPr>
              <a:xfrm>
                <a:off x="6326116" y="4198175"/>
                <a:ext cx="216167" cy="1724793"/>
                <a:chOff x="1979678" y="4149947"/>
                <a:chExt cx="288322" cy="2300516"/>
              </a:xfrm>
            </p:grpSpPr>
            <p:sp>
              <p:nvSpPr>
                <p:cNvPr id="557" name="フローチャート: 処理 556"/>
                <p:cNvSpPr/>
                <p:nvPr/>
              </p:nvSpPr>
              <p:spPr>
                <a:xfrm>
                  <a:off x="1979678" y="4149947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58" name="フローチャート: 処理 557"/>
                <p:cNvSpPr/>
                <p:nvPr/>
              </p:nvSpPr>
              <p:spPr>
                <a:xfrm>
                  <a:off x="1979968" y="4436171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59" name="フローチャート: 処理 558"/>
                <p:cNvSpPr/>
                <p:nvPr/>
              </p:nvSpPr>
              <p:spPr>
                <a:xfrm>
                  <a:off x="1979678" y="4724219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60" name="フローチャート: 処理 559"/>
                <p:cNvSpPr/>
                <p:nvPr/>
              </p:nvSpPr>
              <p:spPr>
                <a:xfrm>
                  <a:off x="1979678" y="5012267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61" name="フローチャート: 処理 560"/>
                <p:cNvSpPr/>
                <p:nvPr/>
              </p:nvSpPr>
              <p:spPr>
                <a:xfrm>
                  <a:off x="1979968" y="5300315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62" name="フローチャート: 処理 561"/>
                <p:cNvSpPr/>
                <p:nvPr/>
              </p:nvSpPr>
              <p:spPr>
                <a:xfrm>
                  <a:off x="1979678" y="5588363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63" name="フローチャート: 処理 562"/>
                <p:cNvSpPr/>
                <p:nvPr/>
              </p:nvSpPr>
              <p:spPr>
                <a:xfrm>
                  <a:off x="1979712" y="5877256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64" name="フローチャート: 処理 563"/>
                <p:cNvSpPr/>
                <p:nvPr/>
              </p:nvSpPr>
              <p:spPr>
                <a:xfrm>
                  <a:off x="1979968" y="6162415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</p:grpSp>
          <p:grpSp>
            <p:nvGrpSpPr>
              <p:cNvPr id="565" name="グループ化 1015"/>
              <p:cNvGrpSpPr/>
              <p:nvPr/>
            </p:nvGrpSpPr>
            <p:grpSpPr>
              <a:xfrm>
                <a:off x="6542066" y="4198257"/>
                <a:ext cx="216167" cy="1724793"/>
                <a:chOff x="1979678" y="4149947"/>
                <a:chExt cx="288322" cy="2300516"/>
              </a:xfrm>
            </p:grpSpPr>
            <p:sp>
              <p:nvSpPr>
                <p:cNvPr id="566" name="フローチャート: 処理 565"/>
                <p:cNvSpPr/>
                <p:nvPr/>
              </p:nvSpPr>
              <p:spPr>
                <a:xfrm>
                  <a:off x="1979678" y="4149947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67" name="フローチャート: 処理 566"/>
                <p:cNvSpPr/>
                <p:nvPr/>
              </p:nvSpPr>
              <p:spPr>
                <a:xfrm>
                  <a:off x="1979968" y="4436171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68" name="フローチャート: 処理 567"/>
                <p:cNvSpPr/>
                <p:nvPr/>
              </p:nvSpPr>
              <p:spPr>
                <a:xfrm>
                  <a:off x="1979678" y="4724219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69" name="フローチャート: 処理 568"/>
                <p:cNvSpPr/>
                <p:nvPr/>
              </p:nvSpPr>
              <p:spPr>
                <a:xfrm>
                  <a:off x="1979678" y="5012267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70" name="フローチャート: 処理 569"/>
                <p:cNvSpPr/>
                <p:nvPr/>
              </p:nvSpPr>
              <p:spPr>
                <a:xfrm>
                  <a:off x="1979968" y="5300315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71" name="フローチャート: 処理 570"/>
                <p:cNvSpPr/>
                <p:nvPr/>
              </p:nvSpPr>
              <p:spPr>
                <a:xfrm>
                  <a:off x="1979678" y="5588363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72" name="フローチャート: 処理 571"/>
                <p:cNvSpPr/>
                <p:nvPr/>
              </p:nvSpPr>
              <p:spPr>
                <a:xfrm>
                  <a:off x="1979712" y="5877256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73" name="フローチャート: 処理 572"/>
                <p:cNvSpPr/>
                <p:nvPr/>
              </p:nvSpPr>
              <p:spPr>
                <a:xfrm>
                  <a:off x="1979968" y="6162415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</p:grpSp>
          <p:grpSp>
            <p:nvGrpSpPr>
              <p:cNvPr id="574" name="グループ化 1024"/>
              <p:cNvGrpSpPr/>
              <p:nvPr/>
            </p:nvGrpSpPr>
            <p:grpSpPr>
              <a:xfrm>
                <a:off x="6758233" y="4198339"/>
                <a:ext cx="216167" cy="1724793"/>
                <a:chOff x="1979678" y="4149947"/>
                <a:chExt cx="288322" cy="2300516"/>
              </a:xfrm>
            </p:grpSpPr>
            <p:sp>
              <p:nvSpPr>
                <p:cNvPr id="575" name="フローチャート: 処理 574"/>
                <p:cNvSpPr/>
                <p:nvPr/>
              </p:nvSpPr>
              <p:spPr>
                <a:xfrm>
                  <a:off x="1979678" y="4149947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76" name="フローチャート: 処理 575"/>
                <p:cNvSpPr/>
                <p:nvPr/>
              </p:nvSpPr>
              <p:spPr>
                <a:xfrm>
                  <a:off x="1979968" y="4436171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77" name="フローチャート: 処理 576"/>
                <p:cNvSpPr/>
                <p:nvPr/>
              </p:nvSpPr>
              <p:spPr>
                <a:xfrm>
                  <a:off x="1979678" y="4724219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78" name="フローチャート: 処理 577"/>
                <p:cNvSpPr/>
                <p:nvPr/>
              </p:nvSpPr>
              <p:spPr>
                <a:xfrm>
                  <a:off x="1979678" y="5012267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79" name="フローチャート: 処理 578"/>
                <p:cNvSpPr/>
                <p:nvPr/>
              </p:nvSpPr>
              <p:spPr>
                <a:xfrm>
                  <a:off x="1979968" y="5300315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80" name="フローチャート: 処理 579"/>
                <p:cNvSpPr/>
                <p:nvPr/>
              </p:nvSpPr>
              <p:spPr>
                <a:xfrm>
                  <a:off x="1979678" y="5588363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81" name="フローチャート: 処理 580"/>
                <p:cNvSpPr/>
                <p:nvPr/>
              </p:nvSpPr>
              <p:spPr>
                <a:xfrm>
                  <a:off x="1979712" y="5877256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82" name="フローチャート: 処理 581"/>
                <p:cNvSpPr/>
                <p:nvPr/>
              </p:nvSpPr>
              <p:spPr>
                <a:xfrm>
                  <a:off x="1979968" y="6162415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</p:grpSp>
          <p:sp>
            <p:nvSpPr>
              <p:cNvPr id="630" name="正方形/長方形 629"/>
              <p:cNvSpPr/>
              <p:nvPr/>
            </p:nvSpPr>
            <p:spPr>
              <a:xfrm>
                <a:off x="6108723" y="4198339"/>
                <a:ext cx="649728" cy="1724464"/>
              </a:xfrm>
              <a:prstGeom prst="rect">
                <a:avLst/>
              </a:prstGeom>
              <a:solidFill>
                <a:srgbClr val="CCB400">
                  <a:lumMod val="40000"/>
                  <a:lumOff val="60000"/>
                  <a:alpha val="67000"/>
                </a:srgbClr>
              </a:solidFill>
              <a:ln w="1905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1009" name="図形グループ 1008"/>
            <p:cNvGrpSpPr/>
            <p:nvPr/>
          </p:nvGrpSpPr>
          <p:grpSpPr>
            <a:xfrm>
              <a:off x="1892378" y="3950353"/>
              <a:ext cx="1081627" cy="1725121"/>
              <a:chOff x="1762242" y="4181552"/>
              <a:chExt cx="1081627" cy="1725121"/>
            </a:xfrm>
          </p:grpSpPr>
          <p:grpSp>
            <p:nvGrpSpPr>
              <p:cNvPr id="631" name="グループ化 996"/>
              <p:cNvGrpSpPr/>
              <p:nvPr/>
            </p:nvGrpSpPr>
            <p:grpSpPr>
              <a:xfrm>
                <a:off x="1762242" y="4181552"/>
                <a:ext cx="216167" cy="1724793"/>
                <a:chOff x="1979678" y="4149947"/>
                <a:chExt cx="288322" cy="2300516"/>
              </a:xfrm>
            </p:grpSpPr>
            <p:sp>
              <p:nvSpPr>
                <p:cNvPr id="632" name="フローチャート: 処理 631"/>
                <p:cNvSpPr/>
                <p:nvPr/>
              </p:nvSpPr>
              <p:spPr>
                <a:xfrm>
                  <a:off x="1979678" y="4149947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633" name="フローチャート: 処理 632"/>
                <p:cNvSpPr/>
                <p:nvPr/>
              </p:nvSpPr>
              <p:spPr>
                <a:xfrm>
                  <a:off x="1979968" y="4436171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634" name="フローチャート: 処理 633"/>
                <p:cNvSpPr/>
                <p:nvPr/>
              </p:nvSpPr>
              <p:spPr>
                <a:xfrm>
                  <a:off x="1979678" y="4724219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635" name="フローチャート: 処理 634"/>
                <p:cNvSpPr/>
                <p:nvPr/>
              </p:nvSpPr>
              <p:spPr>
                <a:xfrm>
                  <a:off x="1979678" y="5012267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636" name="フローチャート: 処理 635"/>
                <p:cNvSpPr/>
                <p:nvPr/>
              </p:nvSpPr>
              <p:spPr>
                <a:xfrm>
                  <a:off x="1979968" y="5300315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637" name="フローチャート: 処理 636"/>
                <p:cNvSpPr/>
                <p:nvPr/>
              </p:nvSpPr>
              <p:spPr>
                <a:xfrm>
                  <a:off x="1979678" y="5588363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638" name="フローチャート: 処理 637"/>
                <p:cNvSpPr/>
                <p:nvPr/>
              </p:nvSpPr>
              <p:spPr>
                <a:xfrm>
                  <a:off x="1979712" y="5877256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639" name="フローチャート: 処理 638"/>
                <p:cNvSpPr/>
                <p:nvPr/>
              </p:nvSpPr>
              <p:spPr>
                <a:xfrm>
                  <a:off x="1979968" y="6162415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</p:grpSp>
          <p:grpSp>
            <p:nvGrpSpPr>
              <p:cNvPr id="640" name="グループ化 997"/>
              <p:cNvGrpSpPr/>
              <p:nvPr/>
            </p:nvGrpSpPr>
            <p:grpSpPr>
              <a:xfrm>
                <a:off x="1978630" y="4181634"/>
                <a:ext cx="216167" cy="1724793"/>
                <a:chOff x="1979678" y="4149947"/>
                <a:chExt cx="288322" cy="2300516"/>
              </a:xfrm>
            </p:grpSpPr>
            <p:sp>
              <p:nvSpPr>
                <p:cNvPr id="641" name="フローチャート: 処理 640"/>
                <p:cNvSpPr/>
                <p:nvPr/>
              </p:nvSpPr>
              <p:spPr>
                <a:xfrm>
                  <a:off x="1979678" y="4149947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642" name="フローチャート: 処理 641"/>
                <p:cNvSpPr/>
                <p:nvPr/>
              </p:nvSpPr>
              <p:spPr>
                <a:xfrm>
                  <a:off x="1979968" y="4436171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643" name="フローチャート: 処理 642"/>
                <p:cNvSpPr/>
                <p:nvPr/>
              </p:nvSpPr>
              <p:spPr>
                <a:xfrm>
                  <a:off x="1979678" y="4724219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644" name="フローチャート: 処理 643"/>
                <p:cNvSpPr/>
                <p:nvPr/>
              </p:nvSpPr>
              <p:spPr>
                <a:xfrm>
                  <a:off x="1979678" y="5012267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645" name="フローチャート: 処理 644"/>
                <p:cNvSpPr/>
                <p:nvPr/>
              </p:nvSpPr>
              <p:spPr>
                <a:xfrm>
                  <a:off x="1979968" y="5300315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646" name="フローチャート: 処理 645"/>
                <p:cNvSpPr/>
                <p:nvPr/>
              </p:nvSpPr>
              <p:spPr>
                <a:xfrm>
                  <a:off x="1979678" y="5588363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647" name="フローチャート: 処理 646"/>
                <p:cNvSpPr/>
                <p:nvPr/>
              </p:nvSpPr>
              <p:spPr>
                <a:xfrm>
                  <a:off x="1979712" y="5877256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648" name="フローチャート: 処理 647"/>
                <p:cNvSpPr/>
                <p:nvPr/>
              </p:nvSpPr>
              <p:spPr>
                <a:xfrm>
                  <a:off x="1979968" y="6162415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</p:grpSp>
          <p:grpSp>
            <p:nvGrpSpPr>
              <p:cNvPr id="649" name="グループ化 1006"/>
              <p:cNvGrpSpPr/>
              <p:nvPr/>
            </p:nvGrpSpPr>
            <p:grpSpPr>
              <a:xfrm>
                <a:off x="2195585" y="4181716"/>
                <a:ext cx="216167" cy="1724793"/>
                <a:chOff x="1979678" y="4149947"/>
                <a:chExt cx="288322" cy="2300516"/>
              </a:xfrm>
            </p:grpSpPr>
            <p:sp>
              <p:nvSpPr>
                <p:cNvPr id="650" name="フローチャート: 処理 649"/>
                <p:cNvSpPr/>
                <p:nvPr/>
              </p:nvSpPr>
              <p:spPr>
                <a:xfrm>
                  <a:off x="1979678" y="4149947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651" name="フローチャート: 処理 650"/>
                <p:cNvSpPr/>
                <p:nvPr/>
              </p:nvSpPr>
              <p:spPr>
                <a:xfrm>
                  <a:off x="1979968" y="4436171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652" name="フローチャート: 処理 651"/>
                <p:cNvSpPr/>
                <p:nvPr/>
              </p:nvSpPr>
              <p:spPr>
                <a:xfrm>
                  <a:off x="1979678" y="4724219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653" name="フローチャート: 処理 652"/>
                <p:cNvSpPr/>
                <p:nvPr/>
              </p:nvSpPr>
              <p:spPr>
                <a:xfrm>
                  <a:off x="1979678" y="5012267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654" name="フローチャート: 処理 653"/>
                <p:cNvSpPr/>
                <p:nvPr/>
              </p:nvSpPr>
              <p:spPr>
                <a:xfrm>
                  <a:off x="1979968" y="5300315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655" name="フローチャート: 処理 654"/>
                <p:cNvSpPr/>
                <p:nvPr/>
              </p:nvSpPr>
              <p:spPr>
                <a:xfrm>
                  <a:off x="1979678" y="5588363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656" name="フローチャート: 処理 655"/>
                <p:cNvSpPr/>
                <p:nvPr/>
              </p:nvSpPr>
              <p:spPr>
                <a:xfrm>
                  <a:off x="1979712" y="5877256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657" name="フローチャート: 処理 656"/>
                <p:cNvSpPr/>
                <p:nvPr/>
              </p:nvSpPr>
              <p:spPr>
                <a:xfrm>
                  <a:off x="1979968" y="6162415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</p:grpSp>
          <p:grpSp>
            <p:nvGrpSpPr>
              <p:cNvPr id="658" name="グループ化 1015"/>
              <p:cNvGrpSpPr/>
              <p:nvPr/>
            </p:nvGrpSpPr>
            <p:grpSpPr>
              <a:xfrm>
                <a:off x="2411535" y="4181798"/>
                <a:ext cx="216167" cy="1724793"/>
                <a:chOff x="1979678" y="4149947"/>
                <a:chExt cx="288322" cy="2300516"/>
              </a:xfrm>
            </p:grpSpPr>
            <p:sp>
              <p:nvSpPr>
                <p:cNvPr id="659" name="フローチャート: 処理 658"/>
                <p:cNvSpPr/>
                <p:nvPr/>
              </p:nvSpPr>
              <p:spPr>
                <a:xfrm>
                  <a:off x="1979678" y="4149947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660" name="フローチャート: 処理 659"/>
                <p:cNvSpPr/>
                <p:nvPr/>
              </p:nvSpPr>
              <p:spPr>
                <a:xfrm>
                  <a:off x="1979968" y="4436171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661" name="フローチャート: 処理 660"/>
                <p:cNvSpPr/>
                <p:nvPr/>
              </p:nvSpPr>
              <p:spPr>
                <a:xfrm>
                  <a:off x="1979678" y="4724219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662" name="フローチャート: 処理 661"/>
                <p:cNvSpPr/>
                <p:nvPr/>
              </p:nvSpPr>
              <p:spPr>
                <a:xfrm>
                  <a:off x="1979678" y="5012267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663" name="フローチャート: 処理 662"/>
                <p:cNvSpPr/>
                <p:nvPr/>
              </p:nvSpPr>
              <p:spPr>
                <a:xfrm>
                  <a:off x="1979968" y="5300315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664" name="フローチャート: 処理 663"/>
                <p:cNvSpPr/>
                <p:nvPr/>
              </p:nvSpPr>
              <p:spPr>
                <a:xfrm>
                  <a:off x="1979678" y="5588363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665" name="フローチャート: 処理 664"/>
                <p:cNvSpPr/>
                <p:nvPr/>
              </p:nvSpPr>
              <p:spPr>
                <a:xfrm>
                  <a:off x="1979712" y="5877256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666" name="フローチャート: 処理 665"/>
                <p:cNvSpPr/>
                <p:nvPr/>
              </p:nvSpPr>
              <p:spPr>
                <a:xfrm>
                  <a:off x="1979968" y="6162415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</p:grpSp>
          <p:grpSp>
            <p:nvGrpSpPr>
              <p:cNvPr id="667" name="グループ化 1024"/>
              <p:cNvGrpSpPr/>
              <p:nvPr/>
            </p:nvGrpSpPr>
            <p:grpSpPr>
              <a:xfrm>
                <a:off x="2627702" y="4181880"/>
                <a:ext cx="216167" cy="1724793"/>
                <a:chOff x="1979678" y="4149947"/>
                <a:chExt cx="288322" cy="2300516"/>
              </a:xfrm>
            </p:grpSpPr>
            <p:sp>
              <p:nvSpPr>
                <p:cNvPr id="668" name="フローチャート: 処理 667"/>
                <p:cNvSpPr/>
                <p:nvPr/>
              </p:nvSpPr>
              <p:spPr>
                <a:xfrm>
                  <a:off x="1979678" y="4149947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669" name="フローチャート: 処理 668"/>
                <p:cNvSpPr/>
                <p:nvPr/>
              </p:nvSpPr>
              <p:spPr>
                <a:xfrm>
                  <a:off x="1979968" y="4436171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670" name="フローチャート: 処理 669"/>
                <p:cNvSpPr/>
                <p:nvPr/>
              </p:nvSpPr>
              <p:spPr>
                <a:xfrm>
                  <a:off x="1979678" y="4724219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671" name="フローチャート: 処理 670"/>
                <p:cNvSpPr/>
                <p:nvPr/>
              </p:nvSpPr>
              <p:spPr>
                <a:xfrm>
                  <a:off x="1979678" y="5012267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672" name="フローチャート: 処理 671"/>
                <p:cNvSpPr/>
                <p:nvPr/>
              </p:nvSpPr>
              <p:spPr>
                <a:xfrm>
                  <a:off x="1979968" y="5300315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673" name="フローチャート: 処理 672"/>
                <p:cNvSpPr/>
                <p:nvPr/>
              </p:nvSpPr>
              <p:spPr>
                <a:xfrm>
                  <a:off x="1979678" y="5588363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674" name="フローチャート: 処理 673"/>
                <p:cNvSpPr/>
                <p:nvPr/>
              </p:nvSpPr>
              <p:spPr>
                <a:xfrm>
                  <a:off x="1979712" y="5877256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675" name="フローチャート: 処理 674"/>
                <p:cNvSpPr/>
                <p:nvPr/>
              </p:nvSpPr>
              <p:spPr>
                <a:xfrm>
                  <a:off x="1979968" y="6162415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</p:grpSp>
          <p:sp>
            <p:nvSpPr>
              <p:cNvPr id="676" name="正方形/長方形 675"/>
              <p:cNvSpPr/>
              <p:nvPr/>
            </p:nvSpPr>
            <p:spPr>
              <a:xfrm>
                <a:off x="1978192" y="4181880"/>
                <a:ext cx="649727" cy="1724464"/>
              </a:xfrm>
              <a:prstGeom prst="rect">
                <a:avLst/>
              </a:prstGeom>
              <a:solidFill>
                <a:srgbClr val="CCB400">
                  <a:lumMod val="40000"/>
                  <a:lumOff val="60000"/>
                  <a:alpha val="67000"/>
                </a:srgbClr>
              </a:solidFill>
              <a:ln w="1905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sp>
          <p:nvSpPr>
            <p:cNvPr id="1005" name="テキスト ボックス 1004"/>
            <p:cNvSpPr txBox="1"/>
            <p:nvPr/>
          </p:nvSpPr>
          <p:spPr>
            <a:xfrm>
              <a:off x="850489" y="4567129"/>
              <a:ext cx="7232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・・・</a:t>
              </a:r>
              <a:endParaRPr kumimoji="1" lang="ja-JP" altLang="en-US" sz="2800" dirty="0"/>
            </a:p>
          </p:txBody>
        </p:sp>
        <p:sp>
          <p:nvSpPr>
            <p:cNvPr id="1006" name="テキスト ボックス 1005"/>
            <p:cNvSpPr txBox="1"/>
            <p:nvPr/>
          </p:nvSpPr>
          <p:spPr>
            <a:xfrm>
              <a:off x="7301938" y="4551879"/>
              <a:ext cx="7232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・・・</a:t>
              </a:r>
              <a:endParaRPr kumimoji="1" lang="ja-JP" altLang="en-US" sz="2800" dirty="0"/>
            </a:p>
          </p:txBody>
        </p:sp>
        <p:sp>
          <p:nvSpPr>
            <p:cNvPr id="1007" name="右矢印 1006"/>
            <p:cNvSpPr/>
            <p:nvPr/>
          </p:nvSpPr>
          <p:spPr>
            <a:xfrm>
              <a:off x="5061119" y="4598717"/>
              <a:ext cx="976948" cy="215961"/>
            </a:xfrm>
            <a:prstGeom prst="rightArrow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dirty="0" smtClean="0"/>
            </a:p>
          </p:txBody>
        </p:sp>
        <p:sp>
          <p:nvSpPr>
            <p:cNvPr id="1008" name="右矢印 1007"/>
            <p:cNvSpPr/>
            <p:nvPr/>
          </p:nvSpPr>
          <p:spPr>
            <a:xfrm>
              <a:off x="2973788" y="4613658"/>
              <a:ext cx="976948" cy="215961"/>
            </a:xfrm>
            <a:prstGeom prst="rightArrow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dirty="0" smtClean="0"/>
            </a:p>
          </p:txBody>
        </p:sp>
        <p:sp>
          <p:nvSpPr>
            <p:cNvPr id="1011" name="右矢印 1010"/>
            <p:cNvSpPr/>
            <p:nvPr/>
          </p:nvSpPr>
          <p:spPr>
            <a:xfrm rot="10800000">
              <a:off x="5079050" y="4945350"/>
              <a:ext cx="976948" cy="215961"/>
            </a:xfrm>
            <a:prstGeom prst="rightArrow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dirty="0" smtClean="0"/>
            </a:p>
          </p:txBody>
        </p:sp>
        <p:sp>
          <p:nvSpPr>
            <p:cNvPr id="1012" name="右矢印 1011"/>
            <p:cNvSpPr/>
            <p:nvPr/>
          </p:nvSpPr>
          <p:spPr>
            <a:xfrm rot="10800000">
              <a:off x="2991385" y="4945351"/>
              <a:ext cx="976948" cy="215961"/>
            </a:xfrm>
            <a:prstGeom prst="rightArrow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dirty="0" smtClean="0"/>
            </a:p>
          </p:txBody>
        </p:sp>
      </p:grpSp>
      <p:sp>
        <p:nvSpPr>
          <p:cNvPr id="507" name="角丸四角形吹き出し 506"/>
          <p:cNvSpPr/>
          <p:nvPr/>
        </p:nvSpPr>
        <p:spPr>
          <a:xfrm>
            <a:off x="4969281" y="5797052"/>
            <a:ext cx="3929107" cy="717901"/>
          </a:xfrm>
          <a:prstGeom prst="wedgeRoundRectCallout">
            <a:avLst>
              <a:gd name="adj1" fmla="val -45195"/>
              <a:gd name="adj2" fmla="val -109251"/>
              <a:gd name="adj3" fmla="val 16667"/>
            </a:avLst>
          </a:prstGeom>
          <a:ln>
            <a:solidFill>
              <a:srgbClr val="53595E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/>
              <a:t>データ交換をしながら計算</a:t>
            </a:r>
            <a:endParaRPr kumimoji="1" lang="ja-JP" altLang="en-US" sz="2400" dirty="0"/>
          </a:p>
        </p:txBody>
      </p:sp>
      <p:sp>
        <p:nvSpPr>
          <p:cNvPr id="8" name="角丸四角形吹き出し 7"/>
          <p:cNvSpPr/>
          <p:nvPr/>
        </p:nvSpPr>
        <p:spPr>
          <a:xfrm>
            <a:off x="329883" y="3376426"/>
            <a:ext cx="2845300" cy="717901"/>
          </a:xfrm>
          <a:prstGeom prst="wedgeRoundRectCallout">
            <a:avLst>
              <a:gd name="adj1" fmla="val 74302"/>
              <a:gd name="adj2" fmla="val -6826"/>
              <a:gd name="adj3" fmla="val 16667"/>
            </a:avLst>
          </a:prstGeom>
          <a:ln>
            <a:solidFill>
              <a:srgbClr val="53595E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各</a:t>
            </a:r>
            <a:r>
              <a:rPr lang="ja-JP" altLang="en-US" sz="2400" dirty="0" smtClean="0"/>
              <a:t>ノード</a:t>
            </a:r>
            <a:r>
              <a:rPr kumimoji="1" lang="ja-JP" altLang="en-US" sz="2400" dirty="0" smtClean="0"/>
              <a:t>に割り当て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705425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実行時間の比較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43400"/>
            <a:ext cx="8229600" cy="4876800"/>
          </a:xfrm>
        </p:spPr>
        <p:txBody>
          <a:bodyPr/>
          <a:lstStyle/>
          <a:p>
            <a:pPr lvl="0" rtl="0" eaLnBrk="1" latinLnBrk="0" hangingPunct="1"/>
            <a:r>
              <a:rPr lang="en-US" altLang="ja-JP" sz="2800" dirty="0" smtClean="0">
                <a:effectLst/>
              </a:rPr>
              <a:t>TSUBAME2.0 </a:t>
            </a:r>
            <a:r>
              <a:rPr lang="ja-JP" altLang="en-US" sz="2800" dirty="0" smtClean="0">
                <a:effectLst/>
              </a:rPr>
              <a:t>上で動作を確認</a:t>
            </a:r>
            <a:endParaRPr lang="en-US" altLang="ja-JP" sz="2400" dirty="0" smtClean="0">
              <a:effectLst/>
            </a:endParaRPr>
          </a:p>
          <a:p>
            <a:pPr lvl="1"/>
            <a:r>
              <a:rPr lang="en-US" altLang="ja-JP" sz="2000" dirty="0" smtClean="0">
                <a:effectLst/>
              </a:rPr>
              <a:t>3</a:t>
            </a:r>
            <a:r>
              <a:rPr lang="ja-JP" altLang="en-US" sz="2000" dirty="0" smtClean="0">
                <a:effectLst/>
              </a:rPr>
              <a:t>者間の性能の差が小さい</a:t>
            </a:r>
            <a:endParaRPr lang="en-US" altLang="ja-JP" sz="2000" dirty="0" smtClean="0">
              <a:effectLst/>
            </a:endParaRPr>
          </a:p>
          <a:p>
            <a:pPr lvl="1"/>
            <a:r>
              <a:rPr lang="ja-JP" altLang="en-US" sz="2000" dirty="0" smtClean="0"/>
              <a:t>実行時間が不安定</a:t>
            </a:r>
            <a:endParaRPr lang="en-US" altLang="ja-JP" sz="2000" dirty="0" smtClean="0"/>
          </a:p>
          <a:p>
            <a:pPr lvl="1"/>
            <a:endParaRPr lang="en-US" altLang="ja-JP" sz="2000" dirty="0" smtClean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A84B-1CB4-E544-B31F-3DC7349FED48}" type="slidenum">
              <a:rPr kumimoji="1" lang="ja-JP" altLang="en-US" smtClean="0"/>
              <a:t>20</a:t>
            </a:fld>
            <a:endParaRPr kumimoji="1" lang="ja-JP" altLang="en-US"/>
          </a:p>
        </p:txBody>
      </p:sp>
      <p:pic>
        <p:nvPicPr>
          <p:cNvPr id="7" name="図 6" descr="tsubame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0576" y="2697575"/>
            <a:ext cx="3114848" cy="3328194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5974752" y="1270907"/>
            <a:ext cx="2955218" cy="1477328"/>
          </a:xfrm>
          <a:prstGeom prst="rect">
            <a:avLst/>
          </a:prstGeom>
          <a:noFill/>
          <a:ln w="19050" cmpd="sng">
            <a:solidFill>
              <a:schemeClr val="bg1">
                <a:lumMod val="75000"/>
              </a:schemeClr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動作環境</a:t>
            </a:r>
            <a:endParaRPr lang="en-US" altLang="ja-JP" dirty="0"/>
          </a:p>
          <a:p>
            <a:r>
              <a:rPr lang="ja-JP" altLang="ja-JP" dirty="0" smtClean="0"/>
              <a:t>　</a:t>
            </a:r>
            <a:r>
              <a:rPr lang="en-US" altLang="ja-JP" dirty="0" smtClean="0"/>
              <a:t>OS:</a:t>
            </a:r>
            <a:r>
              <a:rPr lang="en-US" altLang="ja-JP" dirty="0"/>
              <a:t> </a:t>
            </a:r>
            <a:r>
              <a:rPr lang="en-US" altLang="ja-JP" dirty="0" smtClean="0"/>
              <a:t>SUSE </a:t>
            </a:r>
            <a:r>
              <a:rPr lang="en-US" altLang="ja-JP" dirty="0"/>
              <a:t>Linux </a:t>
            </a:r>
          </a:p>
          <a:p>
            <a:r>
              <a:rPr lang="ja-JP" altLang="en-US" dirty="0" smtClean="0"/>
              <a:t>　　　　</a:t>
            </a:r>
            <a:r>
              <a:rPr lang="en-US" altLang="ja-JP" dirty="0" smtClean="0"/>
              <a:t>Enterprise </a:t>
            </a:r>
            <a:r>
              <a:rPr lang="en-US" altLang="ja-JP" dirty="0"/>
              <a:t>server </a:t>
            </a:r>
            <a:r>
              <a:rPr lang="en-US" altLang="ja-JP" dirty="0" smtClean="0"/>
              <a:t>11</a:t>
            </a:r>
          </a:p>
          <a:p>
            <a:r>
              <a:rPr lang="ja-JP" altLang="ja-JP" dirty="0"/>
              <a:t>　</a:t>
            </a:r>
            <a:r>
              <a:rPr lang="en-US" altLang="ja-JP" dirty="0" smtClean="0"/>
              <a:t>Java:</a:t>
            </a:r>
            <a:r>
              <a:rPr lang="en-US" altLang="ja-JP" dirty="0"/>
              <a:t> </a:t>
            </a:r>
            <a:r>
              <a:rPr lang="en-US" altLang="ja-JP" dirty="0" smtClean="0"/>
              <a:t>Oracle JDK </a:t>
            </a:r>
            <a:r>
              <a:rPr lang="en-US" altLang="ja-JP" dirty="0"/>
              <a:t>SE </a:t>
            </a:r>
            <a:r>
              <a:rPr lang="en-US" altLang="ja-JP" dirty="0" smtClean="0"/>
              <a:t>7u5</a:t>
            </a:r>
          </a:p>
          <a:p>
            <a:r>
              <a:rPr lang="ja-JP" altLang="ja-JP" dirty="0"/>
              <a:t>　</a:t>
            </a:r>
            <a:r>
              <a:rPr lang="ja-JP" altLang="en-US" dirty="0" smtClean="0"/>
              <a:t>ノード数</a:t>
            </a:r>
            <a:r>
              <a:rPr lang="en-US" altLang="ja-JP" dirty="0" smtClean="0"/>
              <a:t>: 3×3×3</a:t>
            </a:r>
            <a:endParaRPr lang="en-US" altLang="ja-JP" dirty="0"/>
          </a:p>
        </p:txBody>
      </p:sp>
      <p:pic>
        <p:nvPicPr>
          <p:cNvPr id="15" name="図 14" descr="tsubame4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536" y="2697575"/>
            <a:ext cx="3127040" cy="3340385"/>
          </a:xfrm>
          <a:prstGeom prst="rect">
            <a:avLst/>
          </a:prstGeom>
        </p:spPr>
      </p:pic>
      <p:pic>
        <p:nvPicPr>
          <p:cNvPr id="10" name="図 9" descr="tsubame_label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3755" y="5963049"/>
            <a:ext cx="5224940" cy="694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678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関連研究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HPF (High Performance</a:t>
            </a:r>
            <a:r>
              <a:rPr kumimoji="1" lang="en-US" altLang="ja-JP" baseline="0" dirty="0" smtClean="0"/>
              <a:t> Fortran)</a:t>
            </a:r>
          </a:p>
          <a:p>
            <a:pPr lvl="1"/>
            <a:r>
              <a:rPr lang="ja-JP" altLang="en-US" dirty="0" smtClean="0"/>
              <a:t>計算のオーバーラップも実現可能</a:t>
            </a:r>
            <a:endParaRPr kumimoji="1" lang="en-US" altLang="ja-JP" baseline="0" dirty="0" smtClean="0"/>
          </a:p>
          <a:p>
            <a:pPr lvl="1"/>
            <a:r>
              <a:rPr lang="ja-JP" altLang="en-US" dirty="0" smtClean="0"/>
              <a:t>シフト通信で</a:t>
            </a:r>
            <a:r>
              <a:rPr kumimoji="1" lang="ja-JP" altLang="en-US" baseline="0" dirty="0" smtClean="0"/>
              <a:t>隣接ノードとの通信を完全に隠蔽</a:t>
            </a:r>
            <a:endParaRPr kumimoji="1" lang="en-US" altLang="ja-JP" baseline="0" dirty="0" smtClean="0"/>
          </a:p>
          <a:p>
            <a:endParaRPr kumimoji="1" lang="en-US" altLang="ja-JP" baseline="0" dirty="0" smtClean="0"/>
          </a:p>
          <a:p>
            <a:r>
              <a:rPr lang="en-US" altLang="ja-JP" dirty="0"/>
              <a:t>Chapel </a:t>
            </a:r>
            <a:r>
              <a:rPr lang="en-US" altLang="ja-JP" dirty="0" smtClean="0"/>
              <a:t>[‘07 Chamberlain </a:t>
            </a:r>
            <a:r>
              <a:rPr lang="ja-JP" altLang="en-US" dirty="0" smtClean="0"/>
              <a:t>ら</a:t>
            </a:r>
            <a:r>
              <a:rPr kumimoji="1" lang="en-US" altLang="ja-JP" baseline="0" dirty="0" smtClean="0"/>
              <a:t>]</a:t>
            </a:r>
          </a:p>
          <a:p>
            <a:pPr lvl="1"/>
            <a:r>
              <a:rPr lang="ja-JP" altLang="en-US" dirty="0" smtClean="0"/>
              <a:t>類似した内容の記述が可能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計算順序の制約は</a:t>
            </a:r>
            <a:r>
              <a:rPr kumimoji="1" lang="ja-JP" altLang="en-US" baseline="0" dirty="0" smtClean="0"/>
              <a:t>考慮しなければならない</a:t>
            </a:r>
            <a:endParaRPr kumimoji="1" lang="en-US" altLang="ja-JP" baseline="0" dirty="0" smtClean="0"/>
          </a:p>
          <a:p>
            <a:pPr lvl="1"/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A84B-1CB4-E544-B31F-3DC7349FED48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4046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eaLnBrk="1" latinLnBrk="0" hangingPunct="1"/>
            <a:r>
              <a:rPr kumimoji="1" lang="en-US" altLang="ja-JP" kern="1200" dirty="0" smtClean="0">
                <a:solidFill>
                  <a:schemeClr val="tx1"/>
                </a:solidFill>
                <a:effectLst/>
              </a:rPr>
              <a:t>PersianJ</a:t>
            </a:r>
            <a:endParaRPr lang="ja-JP" altLang="en-US" dirty="0" smtClean="0">
              <a:effectLst/>
            </a:endParaRPr>
          </a:p>
          <a:p>
            <a:pPr lvl="1" rtl="0" eaLnBrk="1" latinLnBrk="0" hangingPunct="1"/>
            <a:r>
              <a:rPr kumimoji="1" lang="ja-JP" alt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メソッド間の依存関係から適切な計算順序を選び、</a:t>
            </a:r>
            <a:br>
              <a:rPr kumimoji="1" lang="ja-JP" alt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kumimoji="1" lang="ja-JP" alt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実行する</a:t>
            </a:r>
            <a:r>
              <a:rPr kumimoji="1" lang="ja-JP" altLang="en-US" kern="1200" dirty="0" smtClean="0">
                <a:solidFill>
                  <a:schemeClr val="tx1"/>
                </a:solidFill>
                <a:effectLst/>
              </a:rPr>
              <a:t> </a:t>
            </a:r>
            <a:r>
              <a:rPr kumimoji="1" lang="en-US" altLang="ja-JP" kern="1200" dirty="0" smtClean="0">
                <a:solidFill>
                  <a:schemeClr val="tx1"/>
                </a:solidFill>
                <a:effectLst/>
              </a:rPr>
              <a:t>Java </a:t>
            </a:r>
            <a:r>
              <a:rPr kumimoji="1" lang="ja-JP" altLang="en-US" kern="1200" dirty="0" smtClean="0">
                <a:solidFill>
                  <a:schemeClr val="tx1"/>
                </a:solidFill>
                <a:effectLst/>
              </a:rPr>
              <a:t>ベースの言語</a:t>
            </a:r>
            <a:endParaRPr lang="ja-JP" altLang="en-US" dirty="0" smtClean="0">
              <a:effectLst/>
            </a:endParaRPr>
          </a:p>
          <a:p>
            <a:pPr lvl="1" rtl="0" eaLnBrk="1" latinLnBrk="0" hangingPunct="1"/>
            <a:r>
              <a:rPr kumimoji="1" lang="ja-JP" altLang="en-US" kern="1200" dirty="0" smtClean="0">
                <a:solidFill>
                  <a:schemeClr val="tx1"/>
                </a:solidFill>
                <a:effectLst/>
              </a:rPr>
              <a:t>プログラマが定義した最低限の計算順序から</a:t>
            </a:r>
            <a:br>
              <a:rPr kumimoji="1" lang="ja-JP" altLang="en-US" kern="1200" dirty="0" smtClean="0">
                <a:solidFill>
                  <a:schemeClr val="tx1"/>
                </a:solidFill>
                <a:effectLst/>
              </a:rPr>
            </a:br>
            <a:r>
              <a:rPr lang="ja-JP" altLang="en-US" dirty="0" smtClean="0"/>
              <a:t>全体の</a:t>
            </a:r>
            <a:r>
              <a:rPr kumimoji="1" lang="ja-JP" altLang="en-US" kern="1200" dirty="0" smtClean="0">
                <a:solidFill>
                  <a:schemeClr val="tx1"/>
                </a:solidFill>
                <a:effectLst/>
              </a:rPr>
              <a:t>計算順序を自動で決定</a:t>
            </a:r>
            <a:endParaRPr lang="ja-JP" altLang="en-US" dirty="0" smtClean="0">
              <a:effectLst/>
            </a:endParaRPr>
          </a:p>
          <a:p>
            <a:pPr lvl="1" rtl="0" eaLnBrk="1" latinLnBrk="0" hangingPunct="1"/>
            <a:r>
              <a:rPr lang="ja-JP" altLang="en-US" dirty="0" smtClean="0"/>
              <a:t>計算のオーバーラップを考慮した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同期処理の最適な自動配置</a:t>
            </a:r>
            <a:endParaRPr lang="en-US" altLang="ja-JP" dirty="0" smtClean="0"/>
          </a:p>
          <a:p>
            <a:pPr lvl="1"/>
            <a:r>
              <a:rPr lang="en-US" altLang="ja-JP" dirty="0" err="1"/>
              <a:t>JastAdd</a:t>
            </a:r>
            <a:r>
              <a:rPr lang="ja-JP" altLang="en-US" dirty="0"/>
              <a:t>を用いて</a:t>
            </a:r>
            <a:r>
              <a:rPr lang="en-US" altLang="ja-JP" dirty="0"/>
              <a:t> Java </a:t>
            </a:r>
            <a:r>
              <a:rPr lang="ja-JP" altLang="en-US" dirty="0"/>
              <a:t>を拡張して実装</a:t>
            </a:r>
          </a:p>
          <a:p>
            <a:pPr lvl="1" rtl="0" eaLnBrk="1" latinLnBrk="0" hangingPunct="1"/>
            <a:endParaRPr kumimoji="1" lang="en-US" altLang="ja-JP" kern="1200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A84B-1CB4-E544-B31F-3DC7349FED48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9267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今後の課題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今の言語仕様では複雑な例は扱いにくい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計算領域を分割したブロック毎での計算の制御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ブロック毎の範囲を指定する構文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類似した制約をまとめて書ける構文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データフロー依存を表現する構文</a:t>
            </a:r>
            <a:endParaRPr kumimoji="1" lang="en-US" altLang="ja-JP" dirty="0" smtClean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A84B-1CB4-E544-B31F-3DC7349FED48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955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各ノードが行う処理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境界部分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自ノードが必要な</a:t>
            </a:r>
            <a:r>
              <a:rPr kumimoji="1" lang="ja-JP" altLang="en-US" dirty="0" smtClean="0"/>
              <a:t>データの受信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隣接ノードが必要なデータの送信</a:t>
            </a:r>
            <a:endParaRPr kumimoji="1" lang="en-US" altLang="ja-JP" dirty="0" smtClean="0"/>
          </a:p>
          <a:p>
            <a:r>
              <a:rPr lang="ja-JP" altLang="en-US" dirty="0" smtClean="0"/>
              <a:t>割り当てられた計算領域での計算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A84B-1CB4-E544-B31F-3DC7349FED48}" type="slidenum">
              <a:rPr kumimoji="1" lang="ja-JP" altLang="en-US" smtClean="0"/>
              <a:t>3</a:t>
            </a:fld>
            <a:endParaRPr kumimoji="1" lang="ja-JP" altLang="en-US"/>
          </a:p>
        </p:txBody>
      </p:sp>
      <p:grpSp>
        <p:nvGrpSpPr>
          <p:cNvPr id="6" name="図形グループ 5"/>
          <p:cNvGrpSpPr/>
          <p:nvPr/>
        </p:nvGrpSpPr>
        <p:grpSpPr>
          <a:xfrm>
            <a:off x="850489" y="4368153"/>
            <a:ext cx="7174724" cy="2067470"/>
            <a:chOff x="850489" y="3950353"/>
            <a:chExt cx="7174724" cy="2067470"/>
          </a:xfrm>
        </p:grpSpPr>
        <p:grpSp>
          <p:nvGrpSpPr>
            <p:cNvPr id="7" name="グループ化 996"/>
            <p:cNvGrpSpPr/>
            <p:nvPr/>
          </p:nvGrpSpPr>
          <p:grpSpPr>
            <a:xfrm>
              <a:off x="3968333" y="3950682"/>
              <a:ext cx="216167" cy="1724793"/>
              <a:chOff x="1979678" y="4149947"/>
              <a:chExt cx="288322" cy="2300516"/>
            </a:xfrm>
          </p:grpSpPr>
          <p:sp>
            <p:nvSpPr>
              <p:cNvPr id="147" name="フローチャート: 処理 146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48" name="フローチャート: 処理 147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49" name="フローチャート: 処理 148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50" name="フローチャート: 処理 149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51" name="フローチャート: 処理 150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52" name="フローチャート: 処理 151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53" name="フローチャート: 処理 152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54" name="フローチャート: 処理 153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8" name="グループ化 997"/>
            <p:cNvGrpSpPr/>
            <p:nvPr/>
          </p:nvGrpSpPr>
          <p:grpSpPr>
            <a:xfrm>
              <a:off x="4184721" y="3950764"/>
              <a:ext cx="216167" cy="1724793"/>
              <a:chOff x="1979678" y="4149947"/>
              <a:chExt cx="288322" cy="2300516"/>
            </a:xfrm>
          </p:grpSpPr>
          <p:sp>
            <p:nvSpPr>
              <p:cNvPr id="139" name="フローチャート: 処理 138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40" name="フローチャート: 処理 139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41" name="フローチャート: 処理 140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42" name="フローチャート: 処理 141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43" name="フローチャート: 処理 142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44" name="フローチャート: 処理 143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45" name="フローチャート: 処理 144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46" name="フローチャート: 処理 145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9" name="グループ化 1006"/>
            <p:cNvGrpSpPr/>
            <p:nvPr/>
          </p:nvGrpSpPr>
          <p:grpSpPr>
            <a:xfrm>
              <a:off x="4401676" y="3950846"/>
              <a:ext cx="216167" cy="1724793"/>
              <a:chOff x="1979678" y="4149947"/>
              <a:chExt cx="288322" cy="2300516"/>
            </a:xfrm>
          </p:grpSpPr>
          <p:sp>
            <p:nvSpPr>
              <p:cNvPr id="131" name="フローチャート: 処理 130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32" name="フローチャート: 処理 131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33" name="フローチャート: 処理 132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34" name="フローチャート: 処理 133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35" name="フローチャート: 処理 134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36" name="フローチャート: 処理 135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37" name="フローチャート: 処理 136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38" name="フローチャート: 処理 137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10" name="グループ化 1015"/>
            <p:cNvGrpSpPr/>
            <p:nvPr/>
          </p:nvGrpSpPr>
          <p:grpSpPr>
            <a:xfrm>
              <a:off x="4617626" y="3950928"/>
              <a:ext cx="216167" cy="1724793"/>
              <a:chOff x="1979678" y="4149947"/>
              <a:chExt cx="288322" cy="2300516"/>
            </a:xfrm>
          </p:grpSpPr>
          <p:sp>
            <p:nvSpPr>
              <p:cNvPr id="123" name="フローチャート: 処理 122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24" name="フローチャート: 処理 123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25" name="フローチャート: 処理 124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26" name="フローチャート: 処理 125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27" name="フローチャート: 処理 126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28" name="フローチャート: 処理 127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29" name="フローチャート: 処理 128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30" name="フローチャート: 処理 129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11" name="グループ化 1024"/>
            <p:cNvGrpSpPr/>
            <p:nvPr/>
          </p:nvGrpSpPr>
          <p:grpSpPr>
            <a:xfrm>
              <a:off x="4833793" y="3951010"/>
              <a:ext cx="216167" cy="1724793"/>
              <a:chOff x="1979678" y="4149947"/>
              <a:chExt cx="288322" cy="2300516"/>
            </a:xfrm>
          </p:grpSpPr>
          <p:sp>
            <p:nvSpPr>
              <p:cNvPr id="115" name="フローチャート: 処理 114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16" name="フローチャート: 処理 115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17" name="フローチャート: 処理 116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18" name="フローチャート: 処理 117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19" name="フローチャート: 処理 118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20" name="フローチャート: 処理 119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21" name="フローチャート: 処理 120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22" name="フローチャート: 処理 121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sp>
          <p:nvSpPr>
            <p:cNvPr id="12" name="正方形/長方形 11"/>
            <p:cNvSpPr/>
            <p:nvPr/>
          </p:nvSpPr>
          <p:spPr>
            <a:xfrm>
              <a:off x="4184937" y="3950681"/>
              <a:ext cx="649073" cy="1724793"/>
            </a:xfrm>
            <a:prstGeom prst="rect">
              <a:avLst/>
            </a:prstGeom>
            <a:solidFill>
              <a:srgbClr val="C5D1D7">
                <a:lumMod val="75000"/>
                <a:alpha val="67000"/>
              </a:srgbClr>
            </a:solidFill>
            <a:ln w="1905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grpSp>
          <p:nvGrpSpPr>
            <p:cNvPr id="13" name="図形グループ 12"/>
            <p:cNvGrpSpPr/>
            <p:nvPr/>
          </p:nvGrpSpPr>
          <p:grpSpPr>
            <a:xfrm>
              <a:off x="6052791" y="3966812"/>
              <a:ext cx="1081627" cy="1725121"/>
              <a:chOff x="5892773" y="4198011"/>
              <a:chExt cx="1081627" cy="1725121"/>
            </a:xfrm>
          </p:grpSpPr>
          <p:grpSp>
            <p:nvGrpSpPr>
              <p:cNvPr id="69" name="グループ化 996"/>
              <p:cNvGrpSpPr/>
              <p:nvPr/>
            </p:nvGrpSpPr>
            <p:grpSpPr>
              <a:xfrm>
                <a:off x="5892773" y="4198011"/>
                <a:ext cx="216167" cy="1724793"/>
                <a:chOff x="1979678" y="4149947"/>
                <a:chExt cx="288322" cy="2300516"/>
              </a:xfrm>
            </p:grpSpPr>
            <p:sp>
              <p:nvSpPr>
                <p:cNvPr id="107" name="フローチャート: 処理 106"/>
                <p:cNvSpPr/>
                <p:nvPr/>
              </p:nvSpPr>
              <p:spPr>
                <a:xfrm>
                  <a:off x="1979678" y="4149947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108" name="フローチャート: 処理 107"/>
                <p:cNvSpPr/>
                <p:nvPr/>
              </p:nvSpPr>
              <p:spPr>
                <a:xfrm>
                  <a:off x="1979968" y="4436171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109" name="フローチャート: 処理 108"/>
                <p:cNvSpPr/>
                <p:nvPr/>
              </p:nvSpPr>
              <p:spPr>
                <a:xfrm>
                  <a:off x="1979678" y="4724219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110" name="フローチャート: 処理 109"/>
                <p:cNvSpPr/>
                <p:nvPr/>
              </p:nvSpPr>
              <p:spPr>
                <a:xfrm>
                  <a:off x="1979678" y="5012267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111" name="フローチャート: 処理 110"/>
                <p:cNvSpPr/>
                <p:nvPr/>
              </p:nvSpPr>
              <p:spPr>
                <a:xfrm>
                  <a:off x="1979968" y="5300315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112" name="フローチャート: 処理 111"/>
                <p:cNvSpPr/>
                <p:nvPr/>
              </p:nvSpPr>
              <p:spPr>
                <a:xfrm>
                  <a:off x="1979678" y="5588363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113" name="フローチャート: 処理 112"/>
                <p:cNvSpPr/>
                <p:nvPr/>
              </p:nvSpPr>
              <p:spPr>
                <a:xfrm>
                  <a:off x="1979712" y="5877256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114" name="フローチャート: 処理 113"/>
                <p:cNvSpPr/>
                <p:nvPr/>
              </p:nvSpPr>
              <p:spPr>
                <a:xfrm>
                  <a:off x="1979968" y="6162415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</p:grpSp>
          <p:grpSp>
            <p:nvGrpSpPr>
              <p:cNvPr id="70" name="グループ化 997"/>
              <p:cNvGrpSpPr/>
              <p:nvPr/>
            </p:nvGrpSpPr>
            <p:grpSpPr>
              <a:xfrm>
                <a:off x="6109161" y="4198093"/>
                <a:ext cx="216167" cy="1724793"/>
                <a:chOff x="1979678" y="4149947"/>
                <a:chExt cx="288322" cy="2300516"/>
              </a:xfrm>
            </p:grpSpPr>
            <p:sp>
              <p:nvSpPr>
                <p:cNvPr id="99" name="フローチャート: 処理 98"/>
                <p:cNvSpPr/>
                <p:nvPr/>
              </p:nvSpPr>
              <p:spPr>
                <a:xfrm>
                  <a:off x="1979678" y="4149947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100" name="フローチャート: 処理 99"/>
                <p:cNvSpPr/>
                <p:nvPr/>
              </p:nvSpPr>
              <p:spPr>
                <a:xfrm>
                  <a:off x="1979968" y="4436171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101" name="フローチャート: 処理 100"/>
                <p:cNvSpPr/>
                <p:nvPr/>
              </p:nvSpPr>
              <p:spPr>
                <a:xfrm>
                  <a:off x="1979678" y="4724219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102" name="フローチャート: 処理 101"/>
                <p:cNvSpPr/>
                <p:nvPr/>
              </p:nvSpPr>
              <p:spPr>
                <a:xfrm>
                  <a:off x="1979678" y="5012267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103" name="フローチャート: 処理 102"/>
                <p:cNvSpPr/>
                <p:nvPr/>
              </p:nvSpPr>
              <p:spPr>
                <a:xfrm>
                  <a:off x="1979968" y="5300315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104" name="フローチャート: 処理 103"/>
                <p:cNvSpPr/>
                <p:nvPr/>
              </p:nvSpPr>
              <p:spPr>
                <a:xfrm>
                  <a:off x="1979678" y="5588363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105" name="フローチャート: 処理 104"/>
                <p:cNvSpPr/>
                <p:nvPr/>
              </p:nvSpPr>
              <p:spPr>
                <a:xfrm>
                  <a:off x="1979712" y="5877256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106" name="フローチャート: 処理 105"/>
                <p:cNvSpPr/>
                <p:nvPr/>
              </p:nvSpPr>
              <p:spPr>
                <a:xfrm>
                  <a:off x="1979968" y="6162415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</p:grpSp>
          <p:grpSp>
            <p:nvGrpSpPr>
              <p:cNvPr id="71" name="グループ化 1006"/>
              <p:cNvGrpSpPr/>
              <p:nvPr/>
            </p:nvGrpSpPr>
            <p:grpSpPr>
              <a:xfrm>
                <a:off x="6326116" y="4198175"/>
                <a:ext cx="216167" cy="1724793"/>
                <a:chOff x="1979678" y="4149947"/>
                <a:chExt cx="288322" cy="2300516"/>
              </a:xfrm>
            </p:grpSpPr>
            <p:sp>
              <p:nvSpPr>
                <p:cNvPr id="91" name="フローチャート: 処理 90"/>
                <p:cNvSpPr/>
                <p:nvPr/>
              </p:nvSpPr>
              <p:spPr>
                <a:xfrm>
                  <a:off x="1979678" y="4149947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92" name="フローチャート: 処理 91"/>
                <p:cNvSpPr/>
                <p:nvPr/>
              </p:nvSpPr>
              <p:spPr>
                <a:xfrm>
                  <a:off x="1979968" y="4436171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93" name="フローチャート: 処理 92"/>
                <p:cNvSpPr/>
                <p:nvPr/>
              </p:nvSpPr>
              <p:spPr>
                <a:xfrm>
                  <a:off x="1979678" y="4724219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94" name="フローチャート: 処理 93"/>
                <p:cNvSpPr/>
                <p:nvPr/>
              </p:nvSpPr>
              <p:spPr>
                <a:xfrm>
                  <a:off x="1979678" y="5012267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95" name="フローチャート: 処理 94"/>
                <p:cNvSpPr/>
                <p:nvPr/>
              </p:nvSpPr>
              <p:spPr>
                <a:xfrm>
                  <a:off x="1979968" y="5300315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96" name="フローチャート: 処理 95"/>
                <p:cNvSpPr/>
                <p:nvPr/>
              </p:nvSpPr>
              <p:spPr>
                <a:xfrm>
                  <a:off x="1979678" y="5588363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97" name="フローチャート: 処理 96"/>
                <p:cNvSpPr/>
                <p:nvPr/>
              </p:nvSpPr>
              <p:spPr>
                <a:xfrm>
                  <a:off x="1979712" y="5877256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98" name="フローチャート: 処理 97"/>
                <p:cNvSpPr/>
                <p:nvPr/>
              </p:nvSpPr>
              <p:spPr>
                <a:xfrm>
                  <a:off x="1979968" y="6162415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</p:grpSp>
          <p:grpSp>
            <p:nvGrpSpPr>
              <p:cNvPr id="72" name="グループ化 1015"/>
              <p:cNvGrpSpPr/>
              <p:nvPr/>
            </p:nvGrpSpPr>
            <p:grpSpPr>
              <a:xfrm>
                <a:off x="6542066" y="4198257"/>
                <a:ext cx="216167" cy="1724793"/>
                <a:chOff x="1979678" y="4149947"/>
                <a:chExt cx="288322" cy="2300516"/>
              </a:xfrm>
            </p:grpSpPr>
            <p:sp>
              <p:nvSpPr>
                <p:cNvPr id="83" name="フローチャート: 処理 82"/>
                <p:cNvSpPr/>
                <p:nvPr/>
              </p:nvSpPr>
              <p:spPr>
                <a:xfrm>
                  <a:off x="1979678" y="4149947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84" name="フローチャート: 処理 83"/>
                <p:cNvSpPr/>
                <p:nvPr/>
              </p:nvSpPr>
              <p:spPr>
                <a:xfrm>
                  <a:off x="1979968" y="4436171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85" name="フローチャート: 処理 84"/>
                <p:cNvSpPr/>
                <p:nvPr/>
              </p:nvSpPr>
              <p:spPr>
                <a:xfrm>
                  <a:off x="1979678" y="4724219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86" name="フローチャート: 処理 85"/>
                <p:cNvSpPr/>
                <p:nvPr/>
              </p:nvSpPr>
              <p:spPr>
                <a:xfrm>
                  <a:off x="1979678" y="5012267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87" name="フローチャート: 処理 86"/>
                <p:cNvSpPr/>
                <p:nvPr/>
              </p:nvSpPr>
              <p:spPr>
                <a:xfrm>
                  <a:off x="1979968" y="5300315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88" name="フローチャート: 処理 87"/>
                <p:cNvSpPr/>
                <p:nvPr/>
              </p:nvSpPr>
              <p:spPr>
                <a:xfrm>
                  <a:off x="1979678" y="5588363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89" name="フローチャート: 処理 88"/>
                <p:cNvSpPr/>
                <p:nvPr/>
              </p:nvSpPr>
              <p:spPr>
                <a:xfrm>
                  <a:off x="1979712" y="5877256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90" name="フローチャート: 処理 89"/>
                <p:cNvSpPr/>
                <p:nvPr/>
              </p:nvSpPr>
              <p:spPr>
                <a:xfrm>
                  <a:off x="1979968" y="6162415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</p:grpSp>
          <p:grpSp>
            <p:nvGrpSpPr>
              <p:cNvPr id="73" name="グループ化 1024"/>
              <p:cNvGrpSpPr/>
              <p:nvPr/>
            </p:nvGrpSpPr>
            <p:grpSpPr>
              <a:xfrm>
                <a:off x="6758233" y="4198339"/>
                <a:ext cx="216167" cy="1724793"/>
                <a:chOff x="1979678" y="4149947"/>
                <a:chExt cx="288322" cy="2300516"/>
              </a:xfrm>
            </p:grpSpPr>
            <p:sp>
              <p:nvSpPr>
                <p:cNvPr id="75" name="フローチャート: 処理 74"/>
                <p:cNvSpPr/>
                <p:nvPr/>
              </p:nvSpPr>
              <p:spPr>
                <a:xfrm>
                  <a:off x="1979678" y="4149947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76" name="フローチャート: 処理 75"/>
                <p:cNvSpPr/>
                <p:nvPr/>
              </p:nvSpPr>
              <p:spPr>
                <a:xfrm>
                  <a:off x="1979968" y="4436171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77" name="フローチャート: 処理 76"/>
                <p:cNvSpPr/>
                <p:nvPr/>
              </p:nvSpPr>
              <p:spPr>
                <a:xfrm>
                  <a:off x="1979678" y="4724219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78" name="フローチャート: 処理 77"/>
                <p:cNvSpPr/>
                <p:nvPr/>
              </p:nvSpPr>
              <p:spPr>
                <a:xfrm>
                  <a:off x="1979678" y="5012267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79" name="フローチャート: 処理 78"/>
                <p:cNvSpPr/>
                <p:nvPr/>
              </p:nvSpPr>
              <p:spPr>
                <a:xfrm>
                  <a:off x="1979968" y="5300315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80" name="フローチャート: 処理 79"/>
                <p:cNvSpPr/>
                <p:nvPr/>
              </p:nvSpPr>
              <p:spPr>
                <a:xfrm>
                  <a:off x="1979678" y="5588363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81" name="フローチャート: 処理 80"/>
                <p:cNvSpPr/>
                <p:nvPr/>
              </p:nvSpPr>
              <p:spPr>
                <a:xfrm>
                  <a:off x="1979712" y="5877256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82" name="フローチャート: 処理 81"/>
                <p:cNvSpPr/>
                <p:nvPr/>
              </p:nvSpPr>
              <p:spPr>
                <a:xfrm>
                  <a:off x="1979968" y="6162415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</p:grpSp>
          <p:sp>
            <p:nvSpPr>
              <p:cNvPr id="74" name="正方形/長方形 73"/>
              <p:cNvSpPr/>
              <p:nvPr/>
            </p:nvSpPr>
            <p:spPr>
              <a:xfrm>
                <a:off x="6108723" y="4198339"/>
                <a:ext cx="649728" cy="1724464"/>
              </a:xfrm>
              <a:prstGeom prst="rect">
                <a:avLst/>
              </a:prstGeom>
              <a:solidFill>
                <a:srgbClr val="CCB400">
                  <a:lumMod val="40000"/>
                  <a:lumOff val="60000"/>
                  <a:alpha val="67000"/>
                </a:srgbClr>
              </a:solidFill>
              <a:ln w="1905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14" name="図形グループ 13"/>
            <p:cNvGrpSpPr/>
            <p:nvPr/>
          </p:nvGrpSpPr>
          <p:grpSpPr>
            <a:xfrm>
              <a:off x="1892378" y="3950353"/>
              <a:ext cx="1081627" cy="1725121"/>
              <a:chOff x="1762242" y="4181552"/>
              <a:chExt cx="1081627" cy="1725121"/>
            </a:xfrm>
          </p:grpSpPr>
          <p:grpSp>
            <p:nvGrpSpPr>
              <p:cNvPr id="23" name="グループ化 996"/>
              <p:cNvGrpSpPr/>
              <p:nvPr/>
            </p:nvGrpSpPr>
            <p:grpSpPr>
              <a:xfrm>
                <a:off x="1762242" y="4181552"/>
                <a:ext cx="216167" cy="1724793"/>
                <a:chOff x="1979678" y="4149947"/>
                <a:chExt cx="288322" cy="2300516"/>
              </a:xfrm>
            </p:grpSpPr>
            <p:sp>
              <p:nvSpPr>
                <p:cNvPr id="61" name="フローチャート: 処理 60"/>
                <p:cNvSpPr/>
                <p:nvPr/>
              </p:nvSpPr>
              <p:spPr>
                <a:xfrm>
                  <a:off x="1979678" y="4149947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62" name="フローチャート: 処理 61"/>
                <p:cNvSpPr/>
                <p:nvPr/>
              </p:nvSpPr>
              <p:spPr>
                <a:xfrm>
                  <a:off x="1979968" y="4436171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63" name="フローチャート: 処理 62"/>
                <p:cNvSpPr/>
                <p:nvPr/>
              </p:nvSpPr>
              <p:spPr>
                <a:xfrm>
                  <a:off x="1979678" y="4724219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64" name="フローチャート: 処理 63"/>
                <p:cNvSpPr/>
                <p:nvPr/>
              </p:nvSpPr>
              <p:spPr>
                <a:xfrm>
                  <a:off x="1979678" y="5012267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65" name="フローチャート: 処理 64"/>
                <p:cNvSpPr/>
                <p:nvPr/>
              </p:nvSpPr>
              <p:spPr>
                <a:xfrm>
                  <a:off x="1979968" y="5300315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66" name="フローチャート: 処理 65"/>
                <p:cNvSpPr/>
                <p:nvPr/>
              </p:nvSpPr>
              <p:spPr>
                <a:xfrm>
                  <a:off x="1979678" y="5588363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67" name="フローチャート: 処理 66"/>
                <p:cNvSpPr/>
                <p:nvPr/>
              </p:nvSpPr>
              <p:spPr>
                <a:xfrm>
                  <a:off x="1979712" y="5877256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68" name="フローチャート: 処理 67"/>
                <p:cNvSpPr/>
                <p:nvPr/>
              </p:nvSpPr>
              <p:spPr>
                <a:xfrm>
                  <a:off x="1979968" y="6162415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</p:grpSp>
          <p:grpSp>
            <p:nvGrpSpPr>
              <p:cNvPr id="24" name="グループ化 997"/>
              <p:cNvGrpSpPr/>
              <p:nvPr/>
            </p:nvGrpSpPr>
            <p:grpSpPr>
              <a:xfrm>
                <a:off x="1978630" y="4181634"/>
                <a:ext cx="216167" cy="1724793"/>
                <a:chOff x="1979678" y="4149947"/>
                <a:chExt cx="288322" cy="2300516"/>
              </a:xfrm>
            </p:grpSpPr>
            <p:sp>
              <p:nvSpPr>
                <p:cNvPr id="53" name="フローチャート: 処理 52"/>
                <p:cNvSpPr/>
                <p:nvPr/>
              </p:nvSpPr>
              <p:spPr>
                <a:xfrm>
                  <a:off x="1979678" y="4149947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4" name="フローチャート: 処理 53"/>
                <p:cNvSpPr/>
                <p:nvPr/>
              </p:nvSpPr>
              <p:spPr>
                <a:xfrm>
                  <a:off x="1979968" y="4436171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5" name="フローチャート: 処理 54"/>
                <p:cNvSpPr/>
                <p:nvPr/>
              </p:nvSpPr>
              <p:spPr>
                <a:xfrm>
                  <a:off x="1979678" y="4724219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6" name="フローチャート: 処理 55"/>
                <p:cNvSpPr/>
                <p:nvPr/>
              </p:nvSpPr>
              <p:spPr>
                <a:xfrm>
                  <a:off x="1979678" y="5012267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7" name="フローチャート: 処理 56"/>
                <p:cNvSpPr/>
                <p:nvPr/>
              </p:nvSpPr>
              <p:spPr>
                <a:xfrm>
                  <a:off x="1979968" y="5300315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8" name="フローチャート: 処理 57"/>
                <p:cNvSpPr/>
                <p:nvPr/>
              </p:nvSpPr>
              <p:spPr>
                <a:xfrm>
                  <a:off x="1979678" y="5588363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9" name="フローチャート: 処理 58"/>
                <p:cNvSpPr/>
                <p:nvPr/>
              </p:nvSpPr>
              <p:spPr>
                <a:xfrm>
                  <a:off x="1979712" y="5877256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60" name="フローチャート: 処理 59"/>
                <p:cNvSpPr/>
                <p:nvPr/>
              </p:nvSpPr>
              <p:spPr>
                <a:xfrm>
                  <a:off x="1979968" y="6162415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</p:grpSp>
          <p:grpSp>
            <p:nvGrpSpPr>
              <p:cNvPr id="25" name="グループ化 1006"/>
              <p:cNvGrpSpPr/>
              <p:nvPr/>
            </p:nvGrpSpPr>
            <p:grpSpPr>
              <a:xfrm>
                <a:off x="2195585" y="4181716"/>
                <a:ext cx="216167" cy="1724793"/>
                <a:chOff x="1979678" y="4149947"/>
                <a:chExt cx="288322" cy="2300516"/>
              </a:xfrm>
            </p:grpSpPr>
            <p:sp>
              <p:nvSpPr>
                <p:cNvPr id="45" name="フローチャート: 処理 44"/>
                <p:cNvSpPr/>
                <p:nvPr/>
              </p:nvSpPr>
              <p:spPr>
                <a:xfrm>
                  <a:off x="1979678" y="4149947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46" name="フローチャート: 処理 45"/>
                <p:cNvSpPr/>
                <p:nvPr/>
              </p:nvSpPr>
              <p:spPr>
                <a:xfrm>
                  <a:off x="1979968" y="4436171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47" name="フローチャート: 処理 46"/>
                <p:cNvSpPr/>
                <p:nvPr/>
              </p:nvSpPr>
              <p:spPr>
                <a:xfrm>
                  <a:off x="1979678" y="4724219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48" name="フローチャート: 処理 47"/>
                <p:cNvSpPr/>
                <p:nvPr/>
              </p:nvSpPr>
              <p:spPr>
                <a:xfrm>
                  <a:off x="1979678" y="5012267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49" name="フローチャート: 処理 48"/>
                <p:cNvSpPr/>
                <p:nvPr/>
              </p:nvSpPr>
              <p:spPr>
                <a:xfrm>
                  <a:off x="1979968" y="5300315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0" name="フローチャート: 処理 49"/>
                <p:cNvSpPr/>
                <p:nvPr/>
              </p:nvSpPr>
              <p:spPr>
                <a:xfrm>
                  <a:off x="1979678" y="5588363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1" name="フローチャート: 処理 50"/>
                <p:cNvSpPr/>
                <p:nvPr/>
              </p:nvSpPr>
              <p:spPr>
                <a:xfrm>
                  <a:off x="1979712" y="5877256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2" name="フローチャート: 処理 51"/>
                <p:cNvSpPr/>
                <p:nvPr/>
              </p:nvSpPr>
              <p:spPr>
                <a:xfrm>
                  <a:off x="1979968" y="6162415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</p:grpSp>
          <p:grpSp>
            <p:nvGrpSpPr>
              <p:cNvPr id="26" name="グループ化 1015"/>
              <p:cNvGrpSpPr/>
              <p:nvPr/>
            </p:nvGrpSpPr>
            <p:grpSpPr>
              <a:xfrm>
                <a:off x="2411535" y="4181798"/>
                <a:ext cx="216167" cy="1724793"/>
                <a:chOff x="1979678" y="4149947"/>
                <a:chExt cx="288322" cy="2300516"/>
              </a:xfrm>
            </p:grpSpPr>
            <p:sp>
              <p:nvSpPr>
                <p:cNvPr id="37" name="フローチャート: 処理 36"/>
                <p:cNvSpPr/>
                <p:nvPr/>
              </p:nvSpPr>
              <p:spPr>
                <a:xfrm>
                  <a:off x="1979678" y="4149947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8" name="フローチャート: 処理 37"/>
                <p:cNvSpPr/>
                <p:nvPr/>
              </p:nvSpPr>
              <p:spPr>
                <a:xfrm>
                  <a:off x="1979968" y="4436171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9" name="フローチャート: 処理 38"/>
                <p:cNvSpPr/>
                <p:nvPr/>
              </p:nvSpPr>
              <p:spPr>
                <a:xfrm>
                  <a:off x="1979678" y="4724219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40" name="フローチャート: 処理 39"/>
                <p:cNvSpPr/>
                <p:nvPr/>
              </p:nvSpPr>
              <p:spPr>
                <a:xfrm>
                  <a:off x="1979678" y="5012267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41" name="フローチャート: 処理 40"/>
                <p:cNvSpPr/>
                <p:nvPr/>
              </p:nvSpPr>
              <p:spPr>
                <a:xfrm>
                  <a:off x="1979968" y="5300315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42" name="フローチャート: 処理 41"/>
                <p:cNvSpPr/>
                <p:nvPr/>
              </p:nvSpPr>
              <p:spPr>
                <a:xfrm>
                  <a:off x="1979678" y="5588363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43" name="フローチャート: 処理 42"/>
                <p:cNvSpPr/>
                <p:nvPr/>
              </p:nvSpPr>
              <p:spPr>
                <a:xfrm>
                  <a:off x="1979712" y="5877256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44" name="フローチャート: 処理 43"/>
                <p:cNvSpPr/>
                <p:nvPr/>
              </p:nvSpPr>
              <p:spPr>
                <a:xfrm>
                  <a:off x="1979968" y="6162415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</p:grpSp>
          <p:grpSp>
            <p:nvGrpSpPr>
              <p:cNvPr id="27" name="グループ化 1024"/>
              <p:cNvGrpSpPr/>
              <p:nvPr/>
            </p:nvGrpSpPr>
            <p:grpSpPr>
              <a:xfrm>
                <a:off x="2627702" y="4181880"/>
                <a:ext cx="216167" cy="1724793"/>
                <a:chOff x="1979678" y="4149947"/>
                <a:chExt cx="288322" cy="2300516"/>
              </a:xfrm>
            </p:grpSpPr>
            <p:sp>
              <p:nvSpPr>
                <p:cNvPr id="29" name="フローチャート: 処理 28"/>
                <p:cNvSpPr/>
                <p:nvPr/>
              </p:nvSpPr>
              <p:spPr>
                <a:xfrm>
                  <a:off x="1979678" y="4149947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0" name="フローチャート: 処理 29"/>
                <p:cNvSpPr/>
                <p:nvPr/>
              </p:nvSpPr>
              <p:spPr>
                <a:xfrm>
                  <a:off x="1979968" y="4436171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1" name="フローチャート: 処理 30"/>
                <p:cNvSpPr/>
                <p:nvPr/>
              </p:nvSpPr>
              <p:spPr>
                <a:xfrm>
                  <a:off x="1979678" y="4724219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2" name="フローチャート: 処理 31"/>
                <p:cNvSpPr/>
                <p:nvPr/>
              </p:nvSpPr>
              <p:spPr>
                <a:xfrm>
                  <a:off x="1979678" y="5012267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3" name="フローチャート: 処理 32"/>
                <p:cNvSpPr/>
                <p:nvPr/>
              </p:nvSpPr>
              <p:spPr>
                <a:xfrm>
                  <a:off x="1979968" y="5300315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4" name="フローチャート: 処理 33"/>
                <p:cNvSpPr/>
                <p:nvPr/>
              </p:nvSpPr>
              <p:spPr>
                <a:xfrm>
                  <a:off x="1979678" y="5588363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5" name="フローチャート: 処理 34"/>
                <p:cNvSpPr/>
                <p:nvPr/>
              </p:nvSpPr>
              <p:spPr>
                <a:xfrm>
                  <a:off x="1979712" y="5877256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6" name="フローチャート: 処理 35"/>
                <p:cNvSpPr/>
                <p:nvPr/>
              </p:nvSpPr>
              <p:spPr>
                <a:xfrm>
                  <a:off x="1979968" y="6162415"/>
                  <a:ext cx="288032" cy="28804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</p:grpSp>
          <p:sp>
            <p:nvSpPr>
              <p:cNvPr id="28" name="正方形/長方形 27"/>
              <p:cNvSpPr/>
              <p:nvPr/>
            </p:nvSpPr>
            <p:spPr>
              <a:xfrm>
                <a:off x="1978192" y="4181880"/>
                <a:ext cx="649727" cy="1724464"/>
              </a:xfrm>
              <a:prstGeom prst="rect">
                <a:avLst/>
              </a:prstGeom>
              <a:solidFill>
                <a:srgbClr val="CCB400">
                  <a:lumMod val="40000"/>
                  <a:lumOff val="60000"/>
                  <a:alpha val="67000"/>
                </a:srgbClr>
              </a:solidFill>
              <a:ln w="1905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sp>
          <p:nvSpPr>
            <p:cNvPr id="15" name="テキスト ボックス 14"/>
            <p:cNvSpPr txBox="1"/>
            <p:nvPr/>
          </p:nvSpPr>
          <p:spPr>
            <a:xfrm>
              <a:off x="850489" y="4567129"/>
              <a:ext cx="7232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・・・</a:t>
              </a:r>
              <a:endParaRPr kumimoji="1" lang="ja-JP" altLang="en-US" sz="2800" dirty="0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7301938" y="4551879"/>
              <a:ext cx="7232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・・・</a:t>
              </a:r>
              <a:endParaRPr kumimoji="1" lang="ja-JP" altLang="en-US" sz="2800" dirty="0"/>
            </a:p>
          </p:txBody>
        </p:sp>
        <p:sp>
          <p:nvSpPr>
            <p:cNvPr id="17" name="右矢印 16"/>
            <p:cNvSpPr/>
            <p:nvPr/>
          </p:nvSpPr>
          <p:spPr>
            <a:xfrm>
              <a:off x="5061119" y="4613658"/>
              <a:ext cx="976948" cy="215961"/>
            </a:xfrm>
            <a:prstGeom prst="rightArrow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dirty="0" smtClean="0"/>
            </a:p>
          </p:txBody>
        </p:sp>
        <p:sp>
          <p:nvSpPr>
            <p:cNvPr id="18" name="右矢印 17"/>
            <p:cNvSpPr/>
            <p:nvPr/>
          </p:nvSpPr>
          <p:spPr>
            <a:xfrm>
              <a:off x="2973788" y="4613658"/>
              <a:ext cx="976948" cy="215961"/>
            </a:xfrm>
            <a:prstGeom prst="rightArrow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dirty="0" smtClean="0"/>
            </a:p>
          </p:txBody>
        </p:sp>
        <p:sp>
          <p:nvSpPr>
            <p:cNvPr id="19" name="右矢印 18"/>
            <p:cNvSpPr/>
            <p:nvPr/>
          </p:nvSpPr>
          <p:spPr>
            <a:xfrm rot="10800000">
              <a:off x="5079050" y="4945351"/>
              <a:ext cx="976948" cy="215961"/>
            </a:xfrm>
            <a:prstGeom prst="rightArrow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dirty="0" smtClean="0"/>
            </a:p>
          </p:txBody>
        </p:sp>
        <p:sp>
          <p:nvSpPr>
            <p:cNvPr id="20" name="右矢印 19"/>
            <p:cNvSpPr/>
            <p:nvPr/>
          </p:nvSpPr>
          <p:spPr>
            <a:xfrm rot="10800000">
              <a:off x="2991385" y="4945351"/>
              <a:ext cx="976948" cy="215961"/>
            </a:xfrm>
            <a:prstGeom prst="rightArrow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dirty="0" smtClean="0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4007067" y="5648480"/>
              <a:ext cx="9669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/>
                <a:t>自ノード</a:t>
              </a:r>
              <a:endParaRPr kumimoji="1" lang="ja-JP" altLang="en-US" sz="2000" dirty="0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1892378" y="5648491"/>
              <a:ext cx="11977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/>
                <a:t>隣接ノード</a:t>
              </a:r>
              <a:endParaRPr kumimoji="1" lang="ja-JP" altLang="en-US" sz="2000" dirty="0"/>
            </a:p>
          </p:txBody>
        </p:sp>
      </p:grpSp>
      <p:sp>
        <p:nvSpPr>
          <p:cNvPr id="304" name="テキスト ボックス 303"/>
          <p:cNvSpPr txBox="1"/>
          <p:nvPr/>
        </p:nvSpPr>
        <p:spPr>
          <a:xfrm>
            <a:off x="6038067" y="6067449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/>
              <a:t>隣接ノード</a:t>
            </a:r>
            <a:endParaRPr kumimoji="1" lang="ja-JP" altLang="en-US" sz="2000" dirty="0"/>
          </a:p>
        </p:txBody>
      </p:sp>
      <p:sp>
        <p:nvSpPr>
          <p:cNvPr id="305" name="角丸四角形吹き出し 304"/>
          <p:cNvSpPr/>
          <p:nvPr/>
        </p:nvSpPr>
        <p:spPr>
          <a:xfrm>
            <a:off x="5447134" y="3576274"/>
            <a:ext cx="2955613" cy="725036"/>
          </a:xfrm>
          <a:prstGeom prst="wedgeRoundRectCallout">
            <a:avLst>
              <a:gd name="adj1" fmla="val -45143"/>
              <a:gd name="adj2" fmla="val 143172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/>
              <a:t>隣接ノードが必要とするデータを送信</a:t>
            </a:r>
            <a:endParaRPr kumimoji="1" lang="ja-JP" altLang="en-US" sz="2000" dirty="0"/>
          </a:p>
        </p:txBody>
      </p:sp>
      <p:sp>
        <p:nvSpPr>
          <p:cNvPr id="306" name="角丸四角形吹き出し 305"/>
          <p:cNvSpPr/>
          <p:nvPr/>
        </p:nvSpPr>
        <p:spPr>
          <a:xfrm>
            <a:off x="1064081" y="3576274"/>
            <a:ext cx="2955613" cy="725036"/>
          </a:xfrm>
          <a:prstGeom prst="wedgeRoundRectCallout">
            <a:avLst>
              <a:gd name="adj1" fmla="val 29481"/>
              <a:gd name="adj2" fmla="val 150087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/>
              <a:t>自ノードが必要とするデータを受信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960936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実際に扱いたい問題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より複雑なモデルを簡単に扱いたい</a:t>
            </a:r>
            <a:endParaRPr kumimoji="1" lang="en-US" altLang="ja-JP" dirty="0" smtClean="0"/>
          </a:p>
          <a:p>
            <a:pPr lvl="1"/>
            <a:r>
              <a:rPr lang="en-US" altLang="en-US" dirty="0" smtClean="0"/>
              <a:t>e.g. 3次元モデル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A84B-1CB4-E544-B31F-3DC7349FED48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6" name="直方体 5"/>
          <p:cNvSpPr/>
          <p:nvPr/>
        </p:nvSpPr>
        <p:spPr>
          <a:xfrm>
            <a:off x="508708" y="2891096"/>
            <a:ext cx="3976742" cy="3375733"/>
          </a:xfrm>
          <a:prstGeom prst="cube">
            <a:avLst/>
          </a:prstGeom>
          <a:solidFill>
            <a:srgbClr val="BF974D"/>
          </a:solidFill>
          <a:ln w="38100" cmpd="sng">
            <a:solidFill>
              <a:schemeClr val="accent4">
                <a:lumMod val="5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角丸四角形吹き出し 125"/>
          <p:cNvSpPr/>
          <p:nvPr/>
        </p:nvSpPr>
        <p:spPr>
          <a:xfrm>
            <a:off x="5196499" y="2523443"/>
            <a:ext cx="3241546" cy="1169808"/>
          </a:xfrm>
          <a:prstGeom prst="wedgeRoundRectCallout">
            <a:avLst>
              <a:gd name="adj1" fmla="val -62586"/>
              <a:gd name="adj2" fmla="val 80322"/>
              <a:gd name="adj3" fmla="val 16667"/>
            </a:avLst>
          </a:prstGeom>
          <a:ln w="57150" cmpd="sng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データの分割方法は</a:t>
            </a:r>
            <a:endParaRPr kumimoji="1" lang="en-US" altLang="ja-JP" sz="2400" dirty="0" smtClean="0"/>
          </a:p>
          <a:p>
            <a:pPr algn="ctr"/>
            <a:r>
              <a:rPr lang="ja-JP" altLang="en-US" sz="2400" dirty="0" smtClean="0"/>
              <a:t>複数考えられる</a:t>
            </a:r>
            <a:endParaRPr kumimoji="1" lang="ja-JP" altLang="en-US" sz="2400" dirty="0"/>
          </a:p>
        </p:txBody>
      </p:sp>
      <p:sp>
        <p:nvSpPr>
          <p:cNvPr id="127" name="角丸四角形吹き出し 126"/>
          <p:cNvSpPr/>
          <p:nvPr/>
        </p:nvSpPr>
        <p:spPr>
          <a:xfrm>
            <a:off x="5348899" y="4573372"/>
            <a:ext cx="3241546" cy="1169808"/>
          </a:xfrm>
          <a:prstGeom prst="wedgeRoundRectCallout">
            <a:avLst>
              <a:gd name="adj1" fmla="val -66734"/>
              <a:gd name="adj2" fmla="val -51233"/>
              <a:gd name="adj3" fmla="val 16667"/>
            </a:avLst>
          </a:prstGeom>
          <a:ln w="57150" cmpd="sng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性能に関係するので</a:t>
            </a:r>
            <a:endParaRPr kumimoji="1" lang="en-US" altLang="ja-JP" sz="2400" dirty="0" smtClean="0"/>
          </a:p>
          <a:p>
            <a:pPr algn="ctr"/>
            <a:r>
              <a:rPr kumimoji="1" lang="ja-JP" altLang="en-US" sz="2400" dirty="0" smtClean="0"/>
              <a:t>試行錯誤が必要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576073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実際に扱いたい問題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より複雑なモデルを簡単に扱いたい</a:t>
            </a:r>
            <a:endParaRPr kumimoji="1" lang="en-US" altLang="ja-JP" dirty="0" smtClean="0"/>
          </a:p>
          <a:p>
            <a:pPr lvl="1"/>
            <a:r>
              <a:rPr lang="en-US" altLang="en-US" dirty="0" smtClean="0"/>
              <a:t>e.g. 3次元モデル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A84B-1CB4-E544-B31F-3DC7349FED48}" type="slidenum">
              <a:rPr kumimoji="1" lang="ja-JP" altLang="en-US" smtClean="0"/>
              <a:t>5</a:t>
            </a:fld>
            <a:endParaRPr kumimoji="1" lang="ja-JP" altLang="en-US"/>
          </a:p>
        </p:txBody>
      </p:sp>
      <p:grpSp>
        <p:nvGrpSpPr>
          <p:cNvPr id="32" name="図形グループ 31"/>
          <p:cNvGrpSpPr/>
          <p:nvPr/>
        </p:nvGrpSpPr>
        <p:grpSpPr>
          <a:xfrm>
            <a:off x="508708" y="2891096"/>
            <a:ext cx="3976742" cy="3377725"/>
            <a:chOff x="233926" y="2740688"/>
            <a:chExt cx="3976742" cy="3377725"/>
          </a:xfrm>
        </p:grpSpPr>
        <p:sp>
          <p:nvSpPr>
            <p:cNvPr id="6" name="直方体 5"/>
            <p:cNvSpPr/>
            <p:nvPr/>
          </p:nvSpPr>
          <p:spPr>
            <a:xfrm>
              <a:off x="233926" y="2740688"/>
              <a:ext cx="3976742" cy="3375733"/>
            </a:xfrm>
            <a:prstGeom prst="cube">
              <a:avLst/>
            </a:prstGeom>
            <a:solidFill>
              <a:srgbClr val="BF974D"/>
            </a:solidFill>
            <a:ln w="38100" cmpd="sng">
              <a:solidFill>
                <a:schemeClr val="accent4">
                  <a:lumMod val="50000"/>
                </a:schemeClr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4" name="直線コネクタ 13"/>
            <p:cNvCxnSpPr/>
            <p:nvPr/>
          </p:nvCxnSpPr>
          <p:spPr>
            <a:xfrm flipV="1">
              <a:off x="1255194" y="2740688"/>
              <a:ext cx="733177" cy="835582"/>
            </a:xfrm>
            <a:prstGeom prst="line">
              <a:avLst/>
            </a:prstGeom>
            <a:ln>
              <a:solidFill>
                <a:srgbClr val="43383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 flipV="1">
              <a:off x="2305842" y="2742680"/>
              <a:ext cx="733177" cy="835582"/>
            </a:xfrm>
            <a:prstGeom prst="line">
              <a:avLst/>
            </a:prstGeom>
            <a:ln>
              <a:solidFill>
                <a:srgbClr val="43383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>
              <a:off x="852159" y="2957944"/>
              <a:ext cx="3124583" cy="0"/>
            </a:xfrm>
            <a:prstGeom prst="line">
              <a:avLst/>
            </a:prstGeom>
            <a:ln>
              <a:solidFill>
                <a:srgbClr val="43383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>
              <a:off x="553416" y="3260748"/>
              <a:ext cx="3124583" cy="0"/>
            </a:xfrm>
            <a:prstGeom prst="line">
              <a:avLst/>
            </a:prstGeom>
            <a:ln>
              <a:solidFill>
                <a:srgbClr val="43383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>
              <a:off x="3677999" y="3260748"/>
              <a:ext cx="0" cy="2571581"/>
            </a:xfrm>
            <a:prstGeom prst="line">
              <a:avLst/>
            </a:prstGeom>
            <a:ln>
              <a:solidFill>
                <a:srgbClr val="43383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>
              <a:off x="3980780" y="2957944"/>
              <a:ext cx="0" cy="2571581"/>
            </a:xfrm>
            <a:prstGeom prst="line">
              <a:avLst/>
            </a:prstGeom>
            <a:ln>
              <a:solidFill>
                <a:srgbClr val="43383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>
              <a:off x="1255194" y="3578262"/>
              <a:ext cx="0" cy="2540151"/>
            </a:xfrm>
            <a:prstGeom prst="line">
              <a:avLst/>
            </a:prstGeom>
            <a:ln>
              <a:solidFill>
                <a:srgbClr val="43383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2289133" y="3576270"/>
              <a:ext cx="0" cy="2540151"/>
            </a:xfrm>
            <a:prstGeom prst="line">
              <a:avLst/>
            </a:prstGeom>
            <a:ln>
              <a:solidFill>
                <a:srgbClr val="43383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図形グループ 74"/>
          <p:cNvGrpSpPr/>
          <p:nvPr/>
        </p:nvGrpSpPr>
        <p:grpSpPr>
          <a:xfrm>
            <a:off x="4890769" y="2676410"/>
            <a:ext cx="3969293" cy="3773942"/>
            <a:chOff x="4890769" y="2027623"/>
            <a:chExt cx="3969293" cy="3773942"/>
          </a:xfrm>
        </p:grpSpPr>
        <p:sp>
          <p:nvSpPr>
            <p:cNvPr id="119" name="右矢印 118"/>
            <p:cNvSpPr/>
            <p:nvPr/>
          </p:nvSpPr>
          <p:spPr>
            <a:xfrm rot="16200000">
              <a:off x="7187251" y="2228315"/>
              <a:ext cx="1117506" cy="2228116"/>
            </a:xfrm>
            <a:prstGeom prst="rightArrow">
              <a:avLst/>
            </a:prstGeom>
            <a:solidFill>
              <a:schemeClr val="accent1">
                <a:lumMod val="75000"/>
              </a:schemeClr>
            </a:solidFill>
            <a:ln/>
            <a:scene3d>
              <a:camera prst="isometricOffAxis1Top">
                <a:rot lat="18000000" lon="18600000" rev="0"/>
              </a:camera>
              <a:lightRig rig="balanced" dir="t">
                <a:rot lat="0" lon="0" rev="5100000"/>
              </a:lightRig>
            </a:scene3d>
            <a:sp3d contourW="6350">
              <a:bevelT w="29210" h="12700"/>
              <a:contourClr>
                <a:schemeClr val="accent1">
                  <a:shade val="30000"/>
                  <a:satMod val="130000"/>
                </a:schemeClr>
              </a:contour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67" name="図形グループ 66"/>
            <p:cNvGrpSpPr/>
            <p:nvPr/>
          </p:nvGrpSpPr>
          <p:grpSpPr>
            <a:xfrm>
              <a:off x="4890769" y="2027623"/>
              <a:ext cx="2984426" cy="3773942"/>
              <a:chOff x="4890769" y="2027623"/>
              <a:chExt cx="2984426" cy="3773942"/>
            </a:xfrm>
          </p:grpSpPr>
          <p:grpSp>
            <p:nvGrpSpPr>
              <p:cNvPr id="22" name="図形グループ 21"/>
              <p:cNvGrpSpPr/>
              <p:nvPr/>
            </p:nvGrpSpPr>
            <p:grpSpPr>
              <a:xfrm>
                <a:off x="4890769" y="2027623"/>
                <a:ext cx="2984426" cy="3773942"/>
                <a:chOff x="5125112" y="3235542"/>
                <a:chExt cx="2984426" cy="3773942"/>
              </a:xfrm>
            </p:grpSpPr>
            <p:sp>
              <p:nvSpPr>
                <p:cNvPr id="81" name="右矢印 80"/>
                <p:cNvSpPr/>
                <p:nvPr/>
              </p:nvSpPr>
              <p:spPr>
                <a:xfrm rot="10800000">
                  <a:off x="5125112" y="4612292"/>
                  <a:ext cx="933093" cy="1058840"/>
                </a:xfrm>
                <a:prstGeom prst="rightArrow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2" name="直方体 51"/>
                <p:cNvSpPr/>
                <p:nvPr/>
              </p:nvSpPr>
              <p:spPr>
                <a:xfrm>
                  <a:off x="5832161" y="3251715"/>
                  <a:ext cx="2259737" cy="3757769"/>
                </a:xfrm>
                <a:prstGeom prst="cub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rgbClr val="433835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63" name="図形グループ 62"/>
                <p:cNvGrpSpPr/>
                <p:nvPr/>
              </p:nvGrpSpPr>
              <p:grpSpPr>
                <a:xfrm>
                  <a:off x="6096289" y="3803478"/>
                  <a:ext cx="1180078" cy="3206006"/>
                  <a:chOff x="5980232" y="4128031"/>
                  <a:chExt cx="1180078" cy="3206006"/>
                </a:xfrm>
              </p:grpSpPr>
              <p:cxnSp>
                <p:nvCxnSpPr>
                  <p:cNvPr id="58" name="直線コネクタ 57"/>
                  <p:cNvCxnSpPr/>
                  <p:nvPr/>
                </p:nvCxnSpPr>
                <p:spPr>
                  <a:xfrm flipH="1">
                    <a:off x="5980232" y="4128031"/>
                    <a:ext cx="17280" cy="3206006"/>
                  </a:xfrm>
                  <a:prstGeom prst="line">
                    <a:avLst/>
                  </a:prstGeom>
                  <a:ln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直線コネクタ 58"/>
                  <p:cNvCxnSpPr/>
                  <p:nvPr/>
                </p:nvCxnSpPr>
                <p:spPr>
                  <a:xfrm>
                    <a:off x="6291030" y="4156944"/>
                    <a:ext cx="0" cy="3177093"/>
                  </a:xfrm>
                  <a:prstGeom prst="line">
                    <a:avLst/>
                  </a:prstGeom>
                  <a:ln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直線コネクタ 59"/>
                  <p:cNvCxnSpPr/>
                  <p:nvPr/>
                </p:nvCxnSpPr>
                <p:spPr>
                  <a:xfrm>
                    <a:off x="6590912" y="4139303"/>
                    <a:ext cx="0" cy="3194734"/>
                  </a:xfrm>
                  <a:prstGeom prst="line">
                    <a:avLst/>
                  </a:prstGeom>
                  <a:ln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直線コネクタ 60"/>
                  <p:cNvCxnSpPr/>
                  <p:nvPr/>
                </p:nvCxnSpPr>
                <p:spPr>
                  <a:xfrm>
                    <a:off x="6884430" y="4132934"/>
                    <a:ext cx="0" cy="3201103"/>
                  </a:xfrm>
                  <a:prstGeom prst="line">
                    <a:avLst/>
                  </a:prstGeom>
                  <a:ln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直線コネクタ 61"/>
                  <p:cNvCxnSpPr/>
                  <p:nvPr/>
                </p:nvCxnSpPr>
                <p:spPr>
                  <a:xfrm>
                    <a:off x="7160310" y="4144206"/>
                    <a:ext cx="0" cy="3189831"/>
                  </a:xfrm>
                  <a:prstGeom prst="line">
                    <a:avLst/>
                  </a:prstGeom>
                  <a:ln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2" name="図形グループ 71"/>
                <p:cNvGrpSpPr/>
                <p:nvPr/>
              </p:nvGrpSpPr>
              <p:grpSpPr>
                <a:xfrm>
                  <a:off x="5808161" y="4072586"/>
                  <a:ext cx="1734586" cy="1157937"/>
                  <a:chOff x="5709384" y="4397139"/>
                  <a:chExt cx="1734586" cy="1157937"/>
                </a:xfrm>
              </p:grpSpPr>
              <p:cxnSp>
                <p:nvCxnSpPr>
                  <p:cNvPr id="65" name="直線コネクタ 64"/>
                  <p:cNvCxnSpPr/>
                  <p:nvPr/>
                </p:nvCxnSpPr>
                <p:spPr>
                  <a:xfrm>
                    <a:off x="5733384" y="4397139"/>
                    <a:ext cx="1710586" cy="0"/>
                  </a:xfrm>
                  <a:prstGeom prst="line">
                    <a:avLst/>
                  </a:prstGeom>
                  <a:ln>
                    <a:solidFill>
                      <a:srgbClr val="433835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直線コネクタ 67"/>
                  <p:cNvCxnSpPr/>
                  <p:nvPr/>
                </p:nvCxnSpPr>
                <p:spPr>
                  <a:xfrm>
                    <a:off x="5727024" y="4690667"/>
                    <a:ext cx="1710586" cy="0"/>
                  </a:xfrm>
                  <a:prstGeom prst="line">
                    <a:avLst/>
                  </a:prstGeom>
                  <a:ln>
                    <a:solidFill>
                      <a:srgbClr val="433835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直線コネクタ 68"/>
                  <p:cNvCxnSpPr/>
                  <p:nvPr/>
                </p:nvCxnSpPr>
                <p:spPr>
                  <a:xfrm>
                    <a:off x="5727024" y="4972923"/>
                    <a:ext cx="1710586" cy="0"/>
                  </a:xfrm>
                  <a:prstGeom prst="line">
                    <a:avLst/>
                  </a:prstGeom>
                  <a:ln>
                    <a:solidFill>
                      <a:srgbClr val="433835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直線コネクタ 69"/>
                  <p:cNvCxnSpPr/>
                  <p:nvPr/>
                </p:nvCxnSpPr>
                <p:spPr>
                  <a:xfrm>
                    <a:off x="5727024" y="5272820"/>
                    <a:ext cx="1710586" cy="0"/>
                  </a:xfrm>
                  <a:prstGeom prst="line">
                    <a:avLst/>
                  </a:prstGeom>
                  <a:ln>
                    <a:solidFill>
                      <a:srgbClr val="433835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直線コネクタ 70"/>
                  <p:cNvCxnSpPr/>
                  <p:nvPr/>
                </p:nvCxnSpPr>
                <p:spPr>
                  <a:xfrm>
                    <a:off x="5709384" y="5555076"/>
                    <a:ext cx="1710586" cy="0"/>
                  </a:xfrm>
                  <a:prstGeom prst="line">
                    <a:avLst/>
                  </a:prstGeom>
                  <a:ln>
                    <a:solidFill>
                      <a:srgbClr val="433835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0" name="図形グループ 79"/>
                <p:cNvGrpSpPr/>
                <p:nvPr/>
              </p:nvGrpSpPr>
              <p:grpSpPr>
                <a:xfrm>
                  <a:off x="6096289" y="3235542"/>
                  <a:ext cx="1756198" cy="584111"/>
                  <a:chOff x="5997512" y="3560095"/>
                  <a:chExt cx="1756198" cy="584111"/>
                </a:xfrm>
              </p:grpSpPr>
              <p:cxnSp>
                <p:nvCxnSpPr>
                  <p:cNvPr id="74" name="直線コネクタ 73"/>
                  <p:cNvCxnSpPr/>
                  <p:nvPr/>
                </p:nvCxnSpPr>
                <p:spPr>
                  <a:xfrm flipV="1">
                    <a:off x="5997512" y="3576270"/>
                    <a:ext cx="593400" cy="567936"/>
                  </a:xfrm>
                  <a:prstGeom prst="line">
                    <a:avLst/>
                  </a:prstGeom>
                  <a:ln>
                    <a:solidFill>
                      <a:srgbClr val="433835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直線コネクタ 75"/>
                  <p:cNvCxnSpPr/>
                  <p:nvPr/>
                </p:nvCxnSpPr>
                <p:spPr>
                  <a:xfrm flipV="1">
                    <a:off x="6291030" y="3564998"/>
                    <a:ext cx="593400" cy="567936"/>
                  </a:xfrm>
                  <a:prstGeom prst="line">
                    <a:avLst/>
                  </a:prstGeom>
                  <a:ln>
                    <a:solidFill>
                      <a:srgbClr val="433835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直線コネクタ 76"/>
                  <p:cNvCxnSpPr/>
                  <p:nvPr/>
                </p:nvCxnSpPr>
                <p:spPr>
                  <a:xfrm flipV="1">
                    <a:off x="6566910" y="3564998"/>
                    <a:ext cx="593400" cy="567936"/>
                  </a:xfrm>
                  <a:prstGeom prst="line">
                    <a:avLst/>
                  </a:prstGeom>
                  <a:ln>
                    <a:solidFill>
                      <a:srgbClr val="433835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直線コネクタ 77"/>
                  <p:cNvCxnSpPr/>
                  <p:nvPr/>
                </p:nvCxnSpPr>
                <p:spPr>
                  <a:xfrm flipV="1">
                    <a:off x="6884430" y="3564998"/>
                    <a:ext cx="593400" cy="567936"/>
                  </a:xfrm>
                  <a:prstGeom prst="line">
                    <a:avLst/>
                  </a:prstGeom>
                  <a:ln>
                    <a:solidFill>
                      <a:srgbClr val="433835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直線コネクタ 78"/>
                  <p:cNvCxnSpPr/>
                  <p:nvPr/>
                </p:nvCxnSpPr>
                <p:spPr>
                  <a:xfrm flipV="1">
                    <a:off x="7160310" y="3560095"/>
                    <a:ext cx="593400" cy="567936"/>
                  </a:xfrm>
                  <a:prstGeom prst="line">
                    <a:avLst/>
                  </a:prstGeom>
                  <a:ln>
                    <a:solidFill>
                      <a:srgbClr val="433835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3" name="図形グループ 92"/>
                <p:cNvGrpSpPr/>
                <p:nvPr/>
              </p:nvGrpSpPr>
              <p:grpSpPr>
                <a:xfrm>
                  <a:off x="5931357" y="3352610"/>
                  <a:ext cx="2052970" cy="346197"/>
                  <a:chOff x="5832580" y="3677163"/>
                  <a:chExt cx="2052970" cy="346197"/>
                </a:xfrm>
              </p:grpSpPr>
              <p:cxnSp>
                <p:nvCxnSpPr>
                  <p:cNvPr id="86" name="直線コネクタ 85"/>
                  <p:cNvCxnSpPr/>
                  <p:nvPr/>
                </p:nvCxnSpPr>
                <p:spPr>
                  <a:xfrm>
                    <a:off x="5963920" y="3901440"/>
                    <a:ext cx="1692000" cy="5578"/>
                  </a:xfrm>
                  <a:prstGeom prst="line">
                    <a:avLst/>
                  </a:prstGeom>
                  <a:ln>
                    <a:solidFill>
                      <a:srgbClr val="433835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" name="直線コネクタ 89"/>
                  <p:cNvCxnSpPr/>
                  <p:nvPr/>
                </p:nvCxnSpPr>
                <p:spPr>
                  <a:xfrm>
                    <a:off x="5832580" y="4017782"/>
                    <a:ext cx="1692000" cy="5578"/>
                  </a:xfrm>
                  <a:prstGeom prst="line">
                    <a:avLst/>
                  </a:prstGeom>
                  <a:ln>
                    <a:solidFill>
                      <a:srgbClr val="433835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" name="直線コネクタ 90"/>
                  <p:cNvCxnSpPr/>
                  <p:nvPr/>
                </p:nvCxnSpPr>
                <p:spPr>
                  <a:xfrm>
                    <a:off x="6102110" y="3785098"/>
                    <a:ext cx="1692000" cy="5578"/>
                  </a:xfrm>
                  <a:prstGeom prst="line">
                    <a:avLst/>
                  </a:prstGeom>
                  <a:ln>
                    <a:solidFill>
                      <a:srgbClr val="433835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直線コネクタ 91"/>
                  <p:cNvCxnSpPr/>
                  <p:nvPr/>
                </p:nvCxnSpPr>
                <p:spPr>
                  <a:xfrm>
                    <a:off x="6193550" y="3677163"/>
                    <a:ext cx="1692000" cy="5578"/>
                  </a:xfrm>
                  <a:prstGeom prst="line">
                    <a:avLst/>
                  </a:prstGeom>
                  <a:ln>
                    <a:solidFill>
                      <a:srgbClr val="433835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9" name="図形グループ 98"/>
                <p:cNvGrpSpPr/>
                <p:nvPr/>
              </p:nvGrpSpPr>
              <p:grpSpPr>
                <a:xfrm>
                  <a:off x="7633517" y="3350861"/>
                  <a:ext cx="350810" cy="3536991"/>
                  <a:chOff x="7534740" y="3675414"/>
                  <a:chExt cx="350810" cy="3536991"/>
                </a:xfrm>
              </p:grpSpPr>
              <p:cxnSp>
                <p:nvCxnSpPr>
                  <p:cNvPr id="95" name="直線コネクタ 94"/>
                  <p:cNvCxnSpPr/>
                  <p:nvPr/>
                </p:nvCxnSpPr>
                <p:spPr>
                  <a:xfrm>
                    <a:off x="7534740" y="4017782"/>
                    <a:ext cx="0" cy="3194623"/>
                  </a:xfrm>
                  <a:prstGeom prst="line">
                    <a:avLst/>
                  </a:prstGeom>
                  <a:ln>
                    <a:solidFill>
                      <a:srgbClr val="433835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直線コネクタ 95"/>
                  <p:cNvCxnSpPr/>
                  <p:nvPr/>
                </p:nvCxnSpPr>
                <p:spPr>
                  <a:xfrm>
                    <a:off x="7651940" y="3907018"/>
                    <a:ext cx="0" cy="3213454"/>
                  </a:xfrm>
                  <a:prstGeom prst="line">
                    <a:avLst/>
                  </a:prstGeom>
                  <a:ln>
                    <a:solidFill>
                      <a:srgbClr val="433835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直線コネクタ 96"/>
                  <p:cNvCxnSpPr/>
                  <p:nvPr/>
                </p:nvCxnSpPr>
                <p:spPr>
                  <a:xfrm flipH="1">
                    <a:off x="7753710" y="3792076"/>
                    <a:ext cx="6180" cy="3239793"/>
                  </a:xfrm>
                  <a:prstGeom prst="line">
                    <a:avLst/>
                  </a:prstGeom>
                  <a:ln>
                    <a:solidFill>
                      <a:srgbClr val="433835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直線コネクタ 97"/>
                  <p:cNvCxnSpPr/>
                  <p:nvPr/>
                </p:nvCxnSpPr>
                <p:spPr>
                  <a:xfrm>
                    <a:off x="7881570" y="3675414"/>
                    <a:ext cx="3980" cy="3214149"/>
                  </a:xfrm>
                  <a:prstGeom prst="line">
                    <a:avLst/>
                  </a:prstGeom>
                  <a:ln>
                    <a:solidFill>
                      <a:srgbClr val="433835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7" name="図形グループ 106"/>
                <p:cNvGrpSpPr/>
                <p:nvPr/>
              </p:nvGrpSpPr>
              <p:grpSpPr>
                <a:xfrm>
                  <a:off x="7510168" y="3467523"/>
                  <a:ext cx="599370" cy="1783275"/>
                  <a:chOff x="7411391" y="3792076"/>
                  <a:chExt cx="599370" cy="1783275"/>
                </a:xfrm>
              </p:grpSpPr>
              <p:cxnSp>
                <p:nvCxnSpPr>
                  <p:cNvPr id="101" name="直線コネクタ 100"/>
                  <p:cNvCxnSpPr/>
                  <p:nvPr/>
                </p:nvCxnSpPr>
                <p:spPr>
                  <a:xfrm flipV="1">
                    <a:off x="7419970" y="3792076"/>
                    <a:ext cx="573151" cy="605063"/>
                  </a:xfrm>
                  <a:prstGeom prst="line">
                    <a:avLst/>
                  </a:prstGeom>
                  <a:ln>
                    <a:solidFill>
                      <a:srgbClr val="433835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直線コネクタ 101"/>
                  <p:cNvCxnSpPr/>
                  <p:nvPr/>
                </p:nvCxnSpPr>
                <p:spPr>
                  <a:xfrm flipV="1">
                    <a:off x="7419970" y="4094607"/>
                    <a:ext cx="573151" cy="605063"/>
                  </a:xfrm>
                  <a:prstGeom prst="line">
                    <a:avLst/>
                  </a:prstGeom>
                  <a:ln>
                    <a:solidFill>
                      <a:srgbClr val="433835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直線コネクタ 102"/>
                  <p:cNvCxnSpPr/>
                  <p:nvPr/>
                </p:nvCxnSpPr>
                <p:spPr>
                  <a:xfrm flipV="1">
                    <a:off x="7437610" y="4372442"/>
                    <a:ext cx="573151" cy="605063"/>
                  </a:xfrm>
                  <a:prstGeom prst="line">
                    <a:avLst/>
                  </a:prstGeom>
                  <a:ln>
                    <a:solidFill>
                      <a:srgbClr val="433835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直線コネクタ 103"/>
                  <p:cNvCxnSpPr/>
                  <p:nvPr/>
                </p:nvCxnSpPr>
                <p:spPr>
                  <a:xfrm flipV="1">
                    <a:off x="7411391" y="4711210"/>
                    <a:ext cx="573151" cy="605063"/>
                  </a:xfrm>
                  <a:prstGeom prst="line">
                    <a:avLst/>
                  </a:prstGeom>
                  <a:ln>
                    <a:solidFill>
                      <a:srgbClr val="433835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6" name="直線コネクタ 105"/>
                  <p:cNvCxnSpPr/>
                  <p:nvPr/>
                </p:nvCxnSpPr>
                <p:spPr>
                  <a:xfrm flipV="1">
                    <a:off x="7411391" y="4970288"/>
                    <a:ext cx="573151" cy="605063"/>
                  </a:xfrm>
                  <a:prstGeom prst="line">
                    <a:avLst/>
                  </a:prstGeom>
                  <a:ln>
                    <a:solidFill>
                      <a:srgbClr val="433835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94" name="直線コネクタ 93"/>
              <p:cNvCxnSpPr/>
              <p:nvPr/>
            </p:nvCxnSpPr>
            <p:spPr>
              <a:xfrm>
                <a:off x="5571400" y="4596355"/>
                <a:ext cx="1710586" cy="0"/>
              </a:xfrm>
              <a:prstGeom prst="line">
                <a:avLst/>
              </a:prstGeom>
              <a:ln>
                <a:solidFill>
                  <a:srgbClr val="43383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直線コネクタ 99"/>
              <p:cNvCxnSpPr/>
              <p:nvPr/>
            </p:nvCxnSpPr>
            <p:spPr>
              <a:xfrm>
                <a:off x="5571400" y="4878611"/>
                <a:ext cx="1710586" cy="0"/>
              </a:xfrm>
              <a:prstGeom prst="line">
                <a:avLst/>
              </a:prstGeom>
              <a:ln>
                <a:solidFill>
                  <a:srgbClr val="43383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直線コネクタ 104"/>
              <p:cNvCxnSpPr/>
              <p:nvPr/>
            </p:nvCxnSpPr>
            <p:spPr>
              <a:xfrm>
                <a:off x="5571400" y="5178508"/>
                <a:ext cx="1710586" cy="0"/>
              </a:xfrm>
              <a:prstGeom prst="line">
                <a:avLst/>
              </a:prstGeom>
              <a:ln>
                <a:solidFill>
                  <a:srgbClr val="43383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直線コネクタ 108"/>
              <p:cNvCxnSpPr/>
              <p:nvPr/>
            </p:nvCxnSpPr>
            <p:spPr>
              <a:xfrm>
                <a:off x="5576851" y="5460764"/>
                <a:ext cx="1710586" cy="0"/>
              </a:xfrm>
              <a:prstGeom prst="line">
                <a:avLst/>
              </a:prstGeom>
              <a:ln>
                <a:solidFill>
                  <a:srgbClr val="43383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5" name="直線コネクタ 114"/>
            <p:cNvCxnSpPr/>
            <p:nvPr/>
          </p:nvCxnSpPr>
          <p:spPr>
            <a:xfrm>
              <a:off x="5565040" y="4307730"/>
              <a:ext cx="1710586" cy="0"/>
            </a:xfrm>
            <a:prstGeom prst="line">
              <a:avLst/>
            </a:prstGeom>
            <a:ln>
              <a:solidFill>
                <a:srgbClr val="43383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コネクタ 109"/>
            <p:cNvCxnSpPr/>
            <p:nvPr/>
          </p:nvCxnSpPr>
          <p:spPr>
            <a:xfrm flipV="1">
              <a:off x="7290565" y="3716122"/>
              <a:ext cx="573151" cy="605063"/>
            </a:xfrm>
            <a:prstGeom prst="line">
              <a:avLst/>
            </a:prstGeom>
            <a:ln>
              <a:solidFill>
                <a:srgbClr val="43383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線コネクタ 110"/>
            <p:cNvCxnSpPr/>
            <p:nvPr/>
          </p:nvCxnSpPr>
          <p:spPr>
            <a:xfrm flipV="1">
              <a:off x="7290565" y="4018653"/>
              <a:ext cx="573151" cy="605063"/>
            </a:xfrm>
            <a:prstGeom prst="line">
              <a:avLst/>
            </a:prstGeom>
            <a:ln>
              <a:solidFill>
                <a:srgbClr val="43383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線コネクタ 111"/>
            <p:cNvCxnSpPr/>
            <p:nvPr/>
          </p:nvCxnSpPr>
          <p:spPr>
            <a:xfrm flipV="1">
              <a:off x="7308205" y="4296488"/>
              <a:ext cx="573151" cy="605063"/>
            </a:xfrm>
            <a:prstGeom prst="line">
              <a:avLst/>
            </a:prstGeom>
            <a:ln>
              <a:solidFill>
                <a:srgbClr val="43383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/>
            <p:cNvCxnSpPr/>
            <p:nvPr/>
          </p:nvCxnSpPr>
          <p:spPr>
            <a:xfrm flipV="1">
              <a:off x="7281986" y="4635256"/>
              <a:ext cx="573151" cy="605063"/>
            </a:xfrm>
            <a:prstGeom prst="line">
              <a:avLst/>
            </a:prstGeom>
            <a:ln>
              <a:solidFill>
                <a:srgbClr val="43383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/>
            <p:cNvCxnSpPr/>
            <p:nvPr/>
          </p:nvCxnSpPr>
          <p:spPr>
            <a:xfrm flipV="1">
              <a:off x="7281986" y="4894334"/>
              <a:ext cx="573151" cy="605063"/>
            </a:xfrm>
            <a:prstGeom prst="line">
              <a:avLst/>
            </a:prstGeom>
            <a:ln>
              <a:solidFill>
                <a:srgbClr val="43383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下矢印 115"/>
            <p:cNvSpPr/>
            <p:nvPr/>
          </p:nvSpPr>
          <p:spPr>
            <a:xfrm>
              <a:off x="5316040" y="3636644"/>
              <a:ext cx="1555944" cy="1744803"/>
            </a:xfrm>
            <a:prstGeom prst="downArrow">
              <a:avLst>
                <a:gd name="adj1" fmla="val 43981"/>
                <a:gd name="adj2" fmla="val 77421"/>
              </a:avLst>
            </a:prstGeom>
            <a:solidFill>
              <a:schemeClr val="accent1">
                <a:lumMod val="75000"/>
              </a:schemeClr>
            </a:solidFill>
            <a:scene3d>
              <a:camera prst="isometricOffAxis2Top">
                <a:rot lat="17812752" lon="2899623" rev="18708278"/>
              </a:camera>
              <a:lightRig rig="balanced" dir="t">
                <a:rot lat="0" lon="0" rev="5100000"/>
              </a:lightRig>
            </a:scene3d>
            <a:sp3d contourW="6350">
              <a:bevelT w="29210" h="12700"/>
              <a:contourClr>
                <a:schemeClr val="accent1">
                  <a:shade val="30000"/>
                  <a:satMod val="130000"/>
                </a:schemeClr>
              </a:contour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" name="右矢印 116"/>
            <p:cNvSpPr/>
            <p:nvPr/>
          </p:nvSpPr>
          <p:spPr>
            <a:xfrm>
              <a:off x="7569294" y="3484016"/>
              <a:ext cx="1117506" cy="1112340"/>
            </a:xfrm>
            <a:prstGeom prst="rightArrow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4" name="平行四辺形 83"/>
          <p:cNvSpPr/>
          <p:nvPr/>
        </p:nvSpPr>
        <p:spPr>
          <a:xfrm>
            <a:off x="1816940" y="3108352"/>
            <a:ext cx="1294359" cy="302804"/>
          </a:xfrm>
          <a:prstGeom prst="parallelogram">
            <a:avLst>
              <a:gd name="adj" fmla="val 87212"/>
            </a:avLst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円弧 87"/>
          <p:cNvSpPr/>
          <p:nvPr/>
        </p:nvSpPr>
        <p:spPr>
          <a:xfrm rot="19370648">
            <a:off x="1084364" y="2833804"/>
            <a:ext cx="4462682" cy="2634619"/>
          </a:xfrm>
          <a:prstGeom prst="arc">
            <a:avLst>
              <a:gd name="adj1" fmla="val 16200000"/>
              <a:gd name="adj2" fmla="val 94779"/>
            </a:avLst>
          </a:prstGeom>
          <a:ln w="38100" cmpd="sng">
            <a:solidFill>
              <a:srgbClr val="FF00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吹き出し 7"/>
          <p:cNvSpPr/>
          <p:nvPr/>
        </p:nvSpPr>
        <p:spPr>
          <a:xfrm>
            <a:off x="6748864" y="705880"/>
            <a:ext cx="2234440" cy="1802906"/>
          </a:xfrm>
          <a:prstGeom prst="wedgeRoundRectCallout">
            <a:avLst>
              <a:gd name="adj1" fmla="val -36269"/>
              <a:gd name="adj2" fmla="val 81633"/>
              <a:gd name="adj3" fmla="val 16667"/>
            </a:avLst>
          </a:prstGeom>
          <a:ln w="57150" cmpd="sng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" name="図形グループ 6"/>
          <p:cNvGrpSpPr/>
          <p:nvPr/>
        </p:nvGrpSpPr>
        <p:grpSpPr>
          <a:xfrm>
            <a:off x="7030924" y="985629"/>
            <a:ext cx="1576622" cy="1351032"/>
            <a:chOff x="7030924" y="813149"/>
            <a:chExt cx="1576622" cy="1351032"/>
          </a:xfrm>
        </p:grpSpPr>
        <p:sp>
          <p:nvSpPr>
            <p:cNvPr id="128" name="直方体 127"/>
            <p:cNvSpPr/>
            <p:nvPr/>
          </p:nvSpPr>
          <p:spPr>
            <a:xfrm>
              <a:off x="7520794" y="1649368"/>
              <a:ext cx="593400" cy="514813"/>
            </a:xfrm>
            <a:prstGeom prst="cube">
              <a:avLst>
                <a:gd name="adj" fmla="val 19387"/>
              </a:avLst>
            </a:prstGeom>
            <a:solidFill>
              <a:srgbClr val="A1AA7E">
                <a:alpha val="42000"/>
              </a:srgbClr>
            </a:solidFill>
            <a:ln>
              <a:solidFill>
                <a:schemeClr val="accent4">
                  <a:lumMod val="50000"/>
                </a:schemeClr>
              </a:solidFill>
              <a:prstDash val="sys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" name="直方体 117"/>
            <p:cNvSpPr/>
            <p:nvPr/>
          </p:nvSpPr>
          <p:spPr>
            <a:xfrm>
              <a:off x="7620000" y="1133706"/>
              <a:ext cx="593400" cy="514813"/>
            </a:xfrm>
            <a:prstGeom prst="cube">
              <a:avLst>
                <a:gd name="adj" fmla="val 19387"/>
              </a:avLst>
            </a:prstGeom>
            <a:solidFill>
              <a:srgbClr val="A1AA7E">
                <a:alpha val="42000"/>
              </a:srgbClr>
            </a:solidFill>
            <a:ln>
              <a:solidFill>
                <a:schemeClr val="accent4">
                  <a:lumMod val="50000"/>
                </a:schemeClr>
              </a:solidFill>
              <a:prstDash val="sys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" name="直方体 124"/>
            <p:cNvSpPr/>
            <p:nvPr/>
          </p:nvSpPr>
          <p:spPr>
            <a:xfrm>
              <a:off x="7030924" y="1238713"/>
              <a:ext cx="593400" cy="514813"/>
            </a:xfrm>
            <a:prstGeom prst="cube">
              <a:avLst>
                <a:gd name="adj" fmla="val 19387"/>
              </a:avLst>
            </a:prstGeom>
            <a:solidFill>
              <a:srgbClr val="A1AA7E">
                <a:alpha val="42000"/>
              </a:srgbClr>
            </a:solidFill>
            <a:ln>
              <a:solidFill>
                <a:schemeClr val="accent4">
                  <a:lumMod val="50000"/>
                </a:schemeClr>
              </a:solidFill>
              <a:prstDash val="sys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直方体 3"/>
            <p:cNvSpPr/>
            <p:nvPr/>
          </p:nvSpPr>
          <p:spPr>
            <a:xfrm>
              <a:off x="7516374" y="1238713"/>
              <a:ext cx="593400" cy="514813"/>
            </a:xfrm>
            <a:prstGeom prst="cube">
              <a:avLst>
                <a:gd name="adj" fmla="val 19387"/>
              </a:avLst>
            </a:prstGeom>
            <a:solidFill>
              <a:schemeClr val="accent1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" name="直方体 119"/>
            <p:cNvSpPr/>
            <p:nvPr/>
          </p:nvSpPr>
          <p:spPr>
            <a:xfrm>
              <a:off x="7437606" y="1327113"/>
              <a:ext cx="593400" cy="514813"/>
            </a:xfrm>
            <a:prstGeom prst="cube">
              <a:avLst>
                <a:gd name="adj" fmla="val 19387"/>
              </a:avLst>
            </a:prstGeom>
            <a:solidFill>
              <a:srgbClr val="A1AA7E">
                <a:alpha val="42000"/>
              </a:srgbClr>
            </a:solidFill>
            <a:ln>
              <a:solidFill>
                <a:schemeClr val="accent4">
                  <a:lumMod val="50000"/>
                </a:schemeClr>
              </a:solidFill>
              <a:prstDash val="sys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直方体 125"/>
            <p:cNvSpPr/>
            <p:nvPr/>
          </p:nvSpPr>
          <p:spPr>
            <a:xfrm>
              <a:off x="8014146" y="1238713"/>
              <a:ext cx="593400" cy="514813"/>
            </a:xfrm>
            <a:prstGeom prst="cube">
              <a:avLst>
                <a:gd name="adj" fmla="val 19387"/>
              </a:avLst>
            </a:prstGeom>
            <a:solidFill>
              <a:srgbClr val="A1AA7E">
                <a:alpha val="42000"/>
              </a:srgbClr>
            </a:solidFill>
            <a:ln>
              <a:solidFill>
                <a:schemeClr val="accent4">
                  <a:lumMod val="50000"/>
                </a:schemeClr>
              </a:solidFill>
              <a:prstDash val="sys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直方体 126"/>
            <p:cNvSpPr/>
            <p:nvPr/>
          </p:nvSpPr>
          <p:spPr>
            <a:xfrm>
              <a:off x="7520794" y="813149"/>
              <a:ext cx="593400" cy="514813"/>
            </a:xfrm>
            <a:prstGeom prst="cube">
              <a:avLst>
                <a:gd name="adj" fmla="val 19387"/>
              </a:avLst>
            </a:prstGeom>
            <a:solidFill>
              <a:srgbClr val="A1AA7E">
                <a:alpha val="42000"/>
              </a:srgbClr>
            </a:solidFill>
            <a:ln>
              <a:solidFill>
                <a:schemeClr val="accent4">
                  <a:lumMod val="50000"/>
                </a:schemeClr>
              </a:solidFill>
              <a:prstDash val="sys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034530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7" name="図形グループ 346"/>
          <p:cNvGrpSpPr/>
          <p:nvPr/>
        </p:nvGrpSpPr>
        <p:grpSpPr>
          <a:xfrm>
            <a:off x="4960373" y="1888108"/>
            <a:ext cx="1716495" cy="2161460"/>
            <a:chOff x="5409120" y="680861"/>
            <a:chExt cx="1530480" cy="1725628"/>
          </a:xfrm>
          <a:effectLst/>
        </p:grpSpPr>
        <p:sp>
          <p:nvSpPr>
            <p:cNvPr id="348" name="右矢印 347"/>
            <p:cNvSpPr/>
            <p:nvPr/>
          </p:nvSpPr>
          <p:spPr>
            <a:xfrm rot="16200000">
              <a:off x="5678464" y="692353"/>
              <a:ext cx="865071" cy="1403759"/>
            </a:xfrm>
            <a:prstGeom prst="rightArrow">
              <a:avLst>
                <a:gd name="adj1" fmla="val 39825"/>
                <a:gd name="adj2" fmla="val 31760"/>
              </a:avLst>
            </a:prstGeom>
            <a:solidFill>
              <a:schemeClr val="accent1">
                <a:lumMod val="75000"/>
              </a:schemeClr>
            </a:solidFill>
            <a:ln w="57150" cmpd="sng">
              <a:solidFill>
                <a:schemeClr val="bg1"/>
              </a:solidFill>
            </a:ln>
            <a:scene3d>
              <a:camera prst="isometricOffAxis1Top">
                <a:rot lat="18000000" lon="18600000" rev="0"/>
              </a:camera>
              <a:lightRig rig="balanced" dir="t">
                <a:rot lat="0" lon="0" rev="5100000"/>
              </a:lightRig>
            </a:scene3d>
            <a:sp3d contourW="6350">
              <a:bevelT w="29210" h="12700"/>
              <a:contourClr>
                <a:schemeClr val="accent1">
                  <a:shade val="30000"/>
                  <a:satMod val="130000"/>
                </a:schemeClr>
              </a:contour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9" name="下矢印 348"/>
            <p:cNvSpPr/>
            <p:nvPr/>
          </p:nvSpPr>
          <p:spPr>
            <a:xfrm>
              <a:off x="6242238" y="680861"/>
              <a:ext cx="697362" cy="1725628"/>
            </a:xfrm>
            <a:prstGeom prst="downArrow">
              <a:avLst>
                <a:gd name="adj1" fmla="val 43981"/>
                <a:gd name="adj2" fmla="val 77421"/>
              </a:avLst>
            </a:prstGeom>
            <a:solidFill>
              <a:schemeClr val="accent1">
                <a:lumMod val="75000"/>
              </a:schemeClr>
            </a:solidFill>
            <a:ln w="57150" cmpd="sng">
              <a:solidFill>
                <a:schemeClr val="bg1"/>
              </a:solidFill>
            </a:ln>
            <a:scene3d>
              <a:camera prst="isometricOffAxis2Top">
                <a:rot lat="17812752" lon="2899623" rev="18708278"/>
              </a:camera>
              <a:lightRig rig="balanced" dir="t">
                <a:rot lat="0" lon="0" rev="5100000"/>
              </a:lightRig>
            </a:scene3d>
            <a:sp3d contourW="6350">
              <a:bevelT w="29210" h="12700"/>
              <a:contourClr>
                <a:schemeClr val="accent1">
                  <a:shade val="30000"/>
                  <a:satMod val="130000"/>
                </a:schemeClr>
              </a:contour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40" name="図形グループ 339"/>
          <p:cNvGrpSpPr/>
          <p:nvPr/>
        </p:nvGrpSpPr>
        <p:grpSpPr>
          <a:xfrm>
            <a:off x="1960749" y="3506252"/>
            <a:ext cx="1271265" cy="1162987"/>
            <a:chOff x="7509603" y="230966"/>
            <a:chExt cx="1271265" cy="1162987"/>
          </a:xfrm>
        </p:grpSpPr>
        <p:sp>
          <p:nvSpPr>
            <p:cNvPr id="338" name="右矢印 337"/>
            <p:cNvSpPr/>
            <p:nvPr/>
          </p:nvSpPr>
          <p:spPr>
            <a:xfrm>
              <a:off x="7603671" y="739889"/>
              <a:ext cx="1177197" cy="654064"/>
            </a:xfrm>
            <a:prstGeom prst="rightArrow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9" name="左矢印 338"/>
            <p:cNvSpPr/>
            <p:nvPr/>
          </p:nvSpPr>
          <p:spPr>
            <a:xfrm>
              <a:off x="7509603" y="230966"/>
              <a:ext cx="1177197" cy="673462"/>
            </a:xfrm>
            <a:prstGeom prst="leftArrow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6" name="図形グループ 285"/>
          <p:cNvGrpSpPr/>
          <p:nvPr/>
        </p:nvGrpSpPr>
        <p:grpSpPr>
          <a:xfrm>
            <a:off x="5171160" y="1954988"/>
            <a:ext cx="1289339" cy="3352594"/>
            <a:chOff x="3927347" y="3042346"/>
            <a:chExt cx="1289339" cy="3352594"/>
          </a:xfrm>
        </p:grpSpPr>
        <p:grpSp>
          <p:nvGrpSpPr>
            <p:cNvPr id="287" name="図形グループ 286"/>
            <p:cNvGrpSpPr/>
            <p:nvPr/>
          </p:nvGrpSpPr>
          <p:grpSpPr>
            <a:xfrm>
              <a:off x="3927347" y="3042346"/>
              <a:ext cx="1289339" cy="3352594"/>
              <a:chOff x="6155463" y="2448971"/>
              <a:chExt cx="1289339" cy="3352594"/>
            </a:xfrm>
          </p:grpSpPr>
          <p:grpSp>
            <p:nvGrpSpPr>
              <p:cNvPr id="294" name="図形グループ 293"/>
              <p:cNvGrpSpPr/>
              <p:nvPr/>
            </p:nvGrpSpPr>
            <p:grpSpPr>
              <a:xfrm>
                <a:off x="6155463" y="2448971"/>
                <a:ext cx="1289339" cy="3352594"/>
                <a:chOff x="6155463" y="2448971"/>
                <a:chExt cx="1289339" cy="3352594"/>
              </a:xfrm>
            </p:grpSpPr>
            <p:grpSp>
              <p:nvGrpSpPr>
                <p:cNvPr id="298" name="図形グループ 297"/>
                <p:cNvGrpSpPr/>
                <p:nvPr/>
              </p:nvGrpSpPr>
              <p:grpSpPr>
                <a:xfrm>
                  <a:off x="6155463" y="2448971"/>
                  <a:ext cx="1289339" cy="3352594"/>
                  <a:chOff x="6389806" y="3656890"/>
                  <a:chExt cx="1289339" cy="3352594"/>
                </a:xfrm>
              </p:grpSpPr>
              <p:sp>
                <p:nvSpPr>
                  <p:cNvPr id="303" name="直方体 302"/>
                  <p:cNvSpPr/>
                  <p:nvPr/>
                </p:nvSpPr>
                <p:spPr>
                  <a:xfrm>
                    <a:off x="6401145" y="3656890"/>
                    <a:ext cx="1278000" cy="3352593"/>
                  </a:xfrm>
                  <a:prstGeom prst="cube">
                    <a:avLst>
                      <a:gd name="adj" fmla="val 12015"/>
                    </a:avLst>
                  </a:prstGeom>
                  <a:solidFill>
                    <a:srgbClr val="C5C9CB"/>
                  </a:solidFill>
                  <a:ln>
                    <a:solidFill>
                      <a:srgbClr val="433835"/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grpSp>
                <p:nvGrpSpPr>
                  <p:cNvPr id="304" name="図形グループ 303"/>
                  <p:cNvGrpSpPr/>
                  <p:nvPr/>
                </p:nvGrpSpPr>
                <p:grpSpPr>
                  <a:xfrm>
                    <a:off x="6407087" y="3808381"/>
                    <a:ext cx="869280" cy="3201103"/>
                    <a:chOff x="6291030" y="4132934"/>
                    <a:chExt cx="869280" cy="3201103"/>
                  </a:xfrm>
                </p:grpSpPr>
                <p:cxnSp>
                  <p:nvCxnSpPr>
                    <p:cNvPr id="317" name="直線コネクタ 316"/>
                    <p:cNvCxnSpPr/>
                    <p:nvPr/>
                  </p:nvCxnSpPr>
                  <p:spPr>
                    <a:xfrm>
                      <a:off x="6291030" y="4156944"/>
                      <a:ext cx="0" cy="3177093"/>
                    </a:xfrm>
                    <a:prstGeom prst="line">
                      <a:avLst/>
                    </a:prstGeom>
                    <a:ln>
                      <a:solidFill>
                        <a:schemeClr val="accent4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8" name="直線コネクタ 317"/>
                    <p:cNvCxnSpPr/>
                    <p:nvPr/>
                  </p:nvCxnSpPr>
                  <p:spPr>
                    <a:xfrm>
                      <a:off x="6590912" y="4139303"/>
                      <a:ext cx="0" cy="3194734"/>
                    </a:xfrm>
                    <a:prstGeom prst="line">
                      <a:avLst/>
                    </a:prstGeom>
                    <a:ln>
                      <a:solidFill>
                        <a:schemeClr val="accent4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9" name="直線コネクタ 318"/>
                    <p:cNvCxnSpPr/>
                    <p:nvPr/>
                  </p:nvCxnSpPr>
                  <p:spPr>
                    <a:xfrm>
                      <a:off x="6884430" y="4132934"/>
                      <a:ext cx="0" cy="3201103"/>
                    </a:xfrm>
                    <a:prstGeom prst="line">
                      <a:avLst/>
                    </a:prstGeom>
                    <a:ln>
                      <a:solidFill>
                        <a:schemeClr val="accent4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0" name="直線コネクタ 319"/>
                    <p:cNvCxnSpPr/>
                    <p:nvPr/>
                  </p:nvCxnSpPr>
                  <p:spPr>
                    <a:xfrm>
                      <a:off x="7160310" y="4144206"/>
                      <a:ext cx="0" cy="3189831"/>
                    </a:xfrm>
                    <a:prstGeom prst="line">
                      <a:avLst/>
                    </a:prstGeom>
                    <a:ln>
                      <a:solidFill>
                        <a:schemeClr val="accent4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05" name="図形グループ 304"/>
                  <p:cNvGrpSpPr/>
                  <p:nvPr/>
                </p:nvGrpSpPr>
                <p:grpSpPr>
                  <a:xfrm>
                    <a:off x="6389806" y="4072586"/>
                    <a:ext cx="1152941" cy="1157937"/>
                    <a:chOff x="6291029" y="4397139"/>
                    <a:chExt cx="1152941" cy="1157937"/>
                  </a:xfrm>
                </p:grpSpPr>
                <p:cxnSp>
                  <p:nvCxnSpPr>
                    <p:cNvPr id="312" name="直線コネクタ 311"/>
                    <p:cNvCxnSpPr/>
                    <p:nvPr/>
                  </p:nvCxnSpPr>
                  <p:spPr>
                    <a:xfrm>
                      <a:off x="6291029" y="4397139"/>
                      <a:ext cx="1152941" cy="0"/>
                    </a:xfrm>
                    <a:prstGeom prst="line">
                      <a:avLst/>
                    </a:prstGeom>
                    <a:ln>
                      <a:solidFill>
                        <a:srgbClr val="433835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3" name="直線コネクタ 312"/>
                    <p:cNvCxnSpPr/>
                    <p:nvPr/>
                  </p:nvCxnSpPr>
                  <p:spPr>
                    <a:xfrm>
                      <a:off x="6291029" y="4690667"/>
                      <a:ext cx="1146581" cy="0"/>
                    </a:xfrm>
                    <a:prstGeom prst="line">
                      <a:avLst/>
                    </a:prstGeom>
                    <a:ln>
                      <a:solidFill>
                        <a:srgbClr val="433835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4" name="直線コネクタ 313"/>
                    <p:cNvCxnSpPr/>
                    <p:nvPr/>
                  </p:nvCxnSpPr>
                  <p:spPr>
                    <a:xfrm>
                      <a:off x="6291029" y="4972923"/>
                      <a:ext cx="1146581" cy="0"/>
                    </a:xfrm>
                    <a:prstGeom prst="line">
                      <a:avLst/>
                    </a:prstGeom>
                    <a:ln>
                      <a:solidFill>
                        <a:srgbClr val="433835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5" name="直線コネクタ 314"/>
                    <p:cNvCxnSpPr/>
                    <p:nvPr/>
                  </p:nvCxnSpPr>
                  <p:spPr>
                    <a:xfrm>
                      <a:off x="6291029" y="5272820"/>
                      <a:ext cx="1146581" cy="0"/>
                    </a:xfrm>
                    <a:prstGeom prst="line">
                      <a:avLst/>
                    </a:prstGeom>
                    <a:ln>
                      <a:solidFill>
                        <a:srgbClr val="433835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6" name="直線コネクタ 315"/>
                    <p:cNvCxnSpPr/>
                    <p:nvPr/>
                  </p:nvCxnSpPr>
                  <p:spPr>
                    <a:xfrm>
                      <a:off x="6291029" y="5555076"/>
                      <a:ext cx="1128941" cy="0"/>
                    </a:xfrm>
                    <a:prstGeom prst="line">
                      <a:avLst/>
                    </a:prstGeom>
                    <a:ln>
                      <a:solidFill>
                        <a:srgbClr val="433835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06" name="図形グループ 305"/>
                  <p:cNvGrpSpPr/>
                  <p:nvPr/>
                </p:nvGrpSpPr>
                <p:grpSpPr>
                  <a:xfrm>
                    <a:off x="7510168" y="3903258"/>
                    <a:ext cx="168977" cy="1347542"/>
                    <a:chOff x="7411391" y="4227811"/>
                    <a:chExt cx="168977" cy="1347542"/>
                  </a:xfrm>
                </p:grpSpPr>
                <p:cxnSp>
                  <p:nvCxnSpPr>
                    <p:cNvPr id="307" name="直線コネクタ 306"/>
                    <p:cNvCxnSpPr/>
                    <p:nvPr/>
                  </p:nvCxnSpPr>
                  <p:spPr>
                    <a:xfrm flipV="1">
                      <a:off x="7419970" y="4227811"/>
                      <a:ext cx="160398" cy="169329"/>
                    </a:xfrm>
                    <a:prstGeom prst="line">
                      <a:avLst/>
                    </a:prstGeom>
                    <a:ln>
                      <a:solidFill>
                        <a:srgbClr val="433835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8" name="直線コネクタ 307"/>
                    <p:cNvCxnSpPr/>
                    <p:nvPr/>
                  </p:nvCxnSpPr>
                  <p:spPr>
                    <a:xfrm flipV="1">
                      <a:off x="7419970" y="4530342"/>
                      <a:ext cx="160398" cy="169330"/>
                    </a:xfrm>
                    <a:prstGeom prst="line">
                      <a:avLst/>
                    </a:prstGeom>
                    <a:ln>
                      <a:solidFill>
                        <a:srgbClr val="433835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9" name="直線コネクタ 308"/>
                    <p:cNvCxnSpPr/>
                    <p:nvPr/>
                  </p:nvCxnSpPr>
                  <p:spPr>
                    <a:xfrm flipV="1">
                      <a:off x="7437610" y="4826799"/>
                      <a:ext cx="142758" cy="150708"/>
                    </a:xfrm>
                    <a:prstGeom prst="line">
                      <a:avLst/>
                    </a:prstGeom>
                    <a:ln>
                      <a:solidFill>
                        <a:srgbClr val="433835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0" name="直線コネクタ 309"/>
                    <p:cNvCxnSpPr/>
                    <p:nvPr/>
                  </p:nvCxnSpPr>
                  <p:spPr>
                    <a:xfrm flipV="1">
                      <a:off x="7411391" y="5137888"/>
                      <a:ext cx="168977" cy="178386"/>
                    </a:xfrm>
                    <a:prstGeom prst="line">
                      <a:avLst/>
                    </a:prstGeom>
                    <a:ln>
                      <a:solidFill>
                        <a:srgbClr val="433835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1" name="直線コネクタ 310"/>
                    <p:cNvCxnSpPr/>
                    <p:nvPr/>
                  </p:nvCxnSpPr>
                  <p:spPr>
                    <a:xfrm flipV="1">
                      <a:off x="7411391" y="5409001"/>
                      <a:ext cx="157577" cy="166352"/>
                    </a:xfrm>
                    <a:prstGeom prst="line">
                      <a:avLst/>
                    </a:prstGeom>
                    <a:ln>
                      <a:solidFill>
                        <a:srgbClr val="433835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299" name="直線コネクタ 298"/>
                <p:cNvCxnSpPr/>
                <p:nvPr/>
              </p:nvCxnSpPr>
              <p:spPr>
                <a:xfrm>
                  <a:off x="6155463" y="4596355"/>
                  <a:ext cx="1126523" cy="0"/>
                </a:xfrm>
                <a:prstGeom prst="line">
                  <a:avLst/>
                </a:prstGeom>
                <a:ln>
                  <a:solidFill>
                    <a:srgbClr val="433835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0" name="直線コネクタ 299"/>
                <p:cNvCxnSpPr/>
                <p:nvPr/>
              </p:nvCxnSpPr>
              <p:spPr>
                <a:xfrm>
                  <a:off x="6155463" y="4878611"/>
                  <a:ext cx="1126523" cy="0"/>
                </a:xfrm>
                <a:prstGeom prst="line">
                  <a:avLst/>
                </a:prstGeom>
                <a:ln>
                  <a:solidFill>
                    <a:srgbClr val="433835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1" name="直線コネクタ 300"/>
                <p:cNvCxnSpPr/>
                <p:nvPr/>
              </p:nvCxnSpPr>
              <p:spPr>
                <a:xfrm>
                  <a:off x="6155463" y="5178508"/>
                  <a:ext cx="1126523" cy="0"/>
                </a:xfrm>
                <a:prstGeom prst="line">
                  <a:avLst/>
                </a:prstGeom>
                <a:ln>
                  <a:solidFill>
                    <a:srgbClr val="433835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2" name="直線コネクタ 301"/>
                <p:cNvCxnSpPr/>
                <p:nvPr/>
              </p:nvCxnSpPr>
              <p:spPr>
                <a:xfrm>
                  <a:off x="6155463" y="5460764"/>
                  <a:ext cx="1131974" cy="0"/>
                </a:xfrm>
                <a:prstGeom prst="line">
                  <a:avLst/>
                </a:prstGeom>
                <a:ln>
                  <a:solidFill>
                    <a:srgbClr val="433835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95" name="直線コネクタ 294"/>
              <p:cNvCxnSpPr/>
              <p:nvPr/>
            </p:nvCxnSpPr>
            <p:spPr>
              <a:xfrm>
                <a:off x="6155463" y="4307730"/>
                <a:ext cx="1120163" cy="0"/>
              </a:xfrm>
              <a:prstGeom prst="line">
                <a:avLst/>
              </a:prstGeom>
              <a:ln>
                <a:solidFill>
                  <a:srgbClr val="43383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直線コネクタ 295"/>
              <p:cNvCxnSpPr/>
              <p:nvPr/>
            </p:nvCxnSpPr>
            <p:spPr>
              <a:xfrm flipV="1">
                <a:off x="7290565" y="4479239"/>
                <a:ext cx="136858" cy="144478"/>
              </a:xfrm>
              <a:prstGeom prst="line">
                <a:avLst/>
              </a:prstGeom>
              <a:ln>
                <a:solidFill>
                  <a:srgbClr val="43383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直線コネクタ 296"/>
              <p:cNvCxnSpPr/>
              <p:nvPr/>
            </p:nvCxnSpPr>
            <p:spPr>
              <a:xfrm flipV="1">
                <a:off x="7281986" y="5068438"/>
                <a:ext cx="162816" cy="171883"/>
              </a:xfrm>
              <a:prstGeom prst="line">
                <a:avLst/>
              </a:prstGeom>
              <a:ln>
                <a:solidFill>
                  <a:srgbClr val="43383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8" name="直線コネクタ 287"/>
            <p:cNvCxnSpPr/>
            <p:nvPr/>
          </p:nvCxnSpPr>
          <p:spPr>
            <a:xfrm flipV="1">
              <a:off x="4227931" y="3042346"/>
              <a:ext cx="163050" cy="172130"/>
            </a:xfrm>
            <a:prstGeom prst="line">
              <a:avLst/>
            </a:prstGeom>
            <a:ln>
              <a:solidFill>
                <a:srgbClr val="43383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直線コネクタ 288"/>
            <p:cNvCxnSpPr>
              <a:endCxn id="303" idx="0"/>
            </p:cNvCxnSpPr>
            <p:nvPr/>
          </p:nvCxnSpPr>
          <p:spPr>
            <a:xfrm flipV="1">
              <a:off x="4527368" y="3042346"/>
              <a:ext cx="127094" cy="162764"/>
            </a:xfrm>
            <a:prstGeom prst="line">
              <a:avLst/>
            </a:prstGeom>
            <a:ln>
              <a:solidFill>
                <a:srgbClr val="43383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直線コネクタ 289"/>
            <p:cNvCxnSpPr/>
            <p:nvPr/>
          </p:nvCxnSpPr>
          <p:spPr>
            <a:xfrm flipV="1">
              <a:off x="4822019" y="3042346"/>
              <a:ext cx="145644" cy="153755"/>
            </a:xfrm>
            <a:prstGeom prst="line">
              <a:avLst/>
            </a:prstGeom>
            <a:ln>
              <a:solidFill>
                <a:srgbClr val="43383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直線コネクタ 290"/>
            <p:cNvCxnSpPr/>
            <p:nvPr/>
          </p:nvCxnSpPr>
          <p:spPr>
            <a:xfrm flipV="1">
              <a:off x="5081707" y="5936659"/>
              <a:ext cx="134979" cy="142496"/>
            </a:xfrm>
            <a:prstGeom prst="line">
              <a:avLst/>
            </a:prstGeom>
            <a:ln>
              <a:solidFill>
                <a:srgbClr val="43383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直線コネクタ 291"/>
            <p:cNvCxnSpPr/>
            <p:nvPr/>
          </p:nvCxnSpPr>
          <p:spPr>
            <a:xfrm flipV="1">
              <a:off x="5081707" y="5356041"/>
              <a:ext cx="134979" cy="142496"/>
            </a:xfrm>
            <a:prstGeom prst="line">
              <a:avLst/>
            </a:prstGeom>
            <a:ln>
              <a:solidFill>
                <a:srgbClr val="43383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直線コネクタ 292"/>
            <p:cNvCxnSpPr/>
            <p:nvPr/>
          </p:nvCxnSpPr>
          <p:spPr>
            <a:xfrm flipV="1">
              <a:off x="5059321" y="4759260"/>
              <a:ext cx="157365" cy="166129"/>
            </a:xfrm>
            <a:prstGeom prst="line">
              <a:avLst/>
            </a:prstGeom>
            <a:ln>
              <a:solidFill>
                <a:srgbClr val="43383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実際に扱いたい問題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A84B-1CB4-E544-B31F-3DC7349FED48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5471744" y="1632696"/>
            <a:ext cx="710802" cy="369332"/>
          </a:xfrm>
          <a:prstGeom prst="rect">
            <a:avLst/>
          </a:prstGeom>
          <a:solidFill>
            <a:srgbClr val="FFFFFF"/>
          </a:solidFill>
          <a:ln>
            <a:solidFill>
              <a:srgbClr val="65545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north</a:t>
            </a:r>
            <a:endParaRPr kumimoji="1" lang="ja-JP" altLang="en-US" dirty="0"/>
          </a:p>
        </p:txBody>
      </p:sp>
      <p:grpSp>
        <p:nvGrpSpPr>
          <p:cNvPr id="89" name="図形グループ 88"/>
          <p:cNvGrpSpPr/>
          <p:nvPr/>
        </p:nvGrpSpPr>
        <p:grpSpPr>
          <a:xfrm>
            <a:off x="2901657" y="2402536"/>
            <a:ext cx="826255" cy="3741524"/>
            <a:chOff x="7037461" y="2055138"/>
            <a:chExt cx="826255" cy="3741524"/>
          </a:xfrm>
        </p:grpSpPr>
        <p:grpSp>
          <p:nvGrpSpPr>
            <p:cNvPr id="108" name="図形グループ 107"/>
            <p:cNvGrpSpPr/>
            <p:nvPr/>
          </p:nvGrpSpPr>
          <p:grpSpPr>
            <a:xfrm>
              <a:off x="7037461" y="2055138"/>
              <a:ext cx="820094" cy="3741524"/>
              <a:chOff x="7037461" y="2055138"/>
              <a:chExt cx="820094" cy="3741524"/>
            </a:xfrm>
          </p:grpSpPr>
          <p:grpSp>
            <p:nvGrpSpPr>
              <p:cNvPr id="129" name="図形グループ 128"/>
              <p:cNvGrpSpPr/>
              <p:nvPr/>
            </p:nvGrpSpPr>
            <p:grpSpPr>
              <a:xfrm>
                <a:off x="7037461" y="2055138"/>
                <a:ext cx="820094" cy="3741524"/>
                <a:chOff x="7271804" y="3263057"/>
                <a:chExt cx="820094" cy="3741524"/>
              </a:xfrm>
            </p:grpSpPr>
            <p:sp>
              <p:nvSpPr>
                <p:cNvPr id="134" name="直方体 133"/>
                <p:cNvSpPr/>
                <p:nvPr/>
              </p:nvSpPr>
              <p:spPr>
                <a:xfrm>
                  <a:off x="7271804" y="3263057"/>
                  <a:ext cx="800175" cy="3741524"/>
                </a:xfrm>
                <a:prstGeom prst="cube">
                  <a:avLst>
                    <a:gd name="adj" fmla="val 68035"/>
                  </a:avLst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rgbClr val="433835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136" name="図形グループ 135"/>
                <p:cNvGrpSpPr/>
                <p:nvPr/>
              </p:nvGrpSpPr>
              <p:grpSpPr>
                <a:xfrm>
                  <a:off x="7271804" y="4072586"/>
                  <a:ext cx="270943" cy="1157937"/>
                  <a:chOff x="7173027" y="4397139"/>
                  <a:chExt cx="270943" cy="1157937"/>
                </a:xfrm>
              </p:grpSpPr>
              <p:cxnSp>
                <p:nvCxnSpPr>
                  <p:cNvPr id="159" name="直線コネクタ 158"/>
                  <p:cNvCxnSpPr/>
                  <p:nvPr/>
                </p:nvCxnSpPr>
                <p:spPr>
                  <a:xfrm>
                    <a:off x="7173027" y="4397139"/>
                    <a:ext cx="270943" cy="0"/>
                  </a:xfrm>
                  <a:prstGeom prst="line">
                    <a:avLst/>
                  </a:prstGeom>
                  <a:ln>
                    <a:solidFill>
                      <a:srgbClr val="433835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直線コネクタ 159"/>
                  <p:cNvCxnSpPr/>
                  <p:nvPr/>
                </p:nvCxnSpPr>
                <p:spPr>
                  <a:xfrm flipV="1">
                    <a:off x="7173027" y="4690667"/>
                    <a:ext cx="264583" cy="9003"/>
                  </a:xfrm>
                  <a:prstGeom prst="line">
                    <a:avLst/>
                  </a:prstGeom>
                  <a:ln>
                    <a:solidFill>
                      <a:srgbClr val="433835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直線コネクタ 160"/>
                  <p:cNvCxnSpPr/>
                  <p:nvPr/>
                </p:nvCxnSpPr>
                <p:spPr>
                  <a:xfrm flipV="1">
                    <a:off x="7173027" y="4972923"/>
                    <a:ext cx="264583" cy="4583"/>
                  </a:xfrm>
                  <a:prstGeom prst="line">
                    <a:avLst/>
                  </a:prstGeom>
                  <a:ln>
                    <a:solidFill>
                      <a:srgbClr val="433835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直線コネクタ 161"/>
                  <p:cNvCxnSpPr/>
                  <p:nvPr/>
                </p:nvCxnSpPr>
                <p:spPr>
                  <a:xfrm>
                    <a:off x="7173027" y="5267917"/>
                    <a:ext cx="264583" cy="4903"/>
                  </a:xfrm>
                  <a:prstGeom prst="line">
                    <a:avLst/>
                  </a:prstGeom>
                  <a:ln>
                    <a:solidFill>
                      <a:srgbClr val="433835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直線コネクタ 162"/>
                  <p:cNvCxnSpPr/>
                  <p:nvPr/>
                </p:nvCxnSpPr>
                <p:spPr>
                  <a:xfrm>
                    <a:off x="7173027" y="5555076"/>
                    <a:ext cx="246943" cy="0"/>
                  </a:xfrm>
                  <a:prstGeom prst="line">
                    <a:avLst/>
                  </a:prstGeom>
                  <a:ln>
                    <a:solidFill>
                      <a:srgbClr val="433835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8" name="図形グループ 137"/>
                <p:cNvGrpSpPr/>
                <p:nvPr/>
              </p:nvGrpSpPr>
              <p:grpSpPr>
                <a:xfrm>
                  <a:off x="7383318" y="3358188"/>
                  <a:ext cx="601009" cy="340619"/>
                  <a:chOff x="7284541" y="3682741"/>
                  <a:chExt cx="601009" cy="340619"/>
                </a:xfrm>
              </p:grpSpPr>
              <p:cxnSp>
                <p:nvCxnSpPr>
                  <p:cNvPr id="150" name="直線コネクタ 149"/>
                  <p:cNvCxnSpPr/>
                  <p:nvPr/>
                </p:nvCxnSpPr>
                <p:spPr>
                  <a:xfrm>
                    <a:off x="7411192" y="3896537"/>
                    <a:ext cx="244728" cy="10481"/>
                  </a:xfrm>
                  <a:prstGeom prst="line">
                    <a:avLst/>
                  </a:prstGeom>
                  <a:ln>
                    <a:solidFill>
                      <a:srgbClr val="433835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直線コネクタ 150"/>
                  <p:cNvCxnSpPr/>
                  <p:nvPr/>
                </p:nvCxnSpPr>
                <p:spPr>
                  <a:xfrm>
                    <a:off x="7284541" y="4018457"/>
                    <a:ext cx="240039" cy="4903"/>
                  </a:xfrm>
                  <a:prstGeom prst="line">
                    <a:avLst/>
                  </a:prstGeom>
                  <a:ln>
                    <a:solidFill>
                      <a:srgbClr val="433835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直線コネクタ 151"/>
                  <p:cNvCxnSpPr/>
                  <p:nvPr/>
                </p:nvCxnSpPr>
                <p:spPr>
                  <a:xfrm flipV="1">
                    <a:off x="7524580" y="3790676"/>
                    <a:ext cx="269530" cy="1400"/>
                  </a:xfrm>
                  <a:prstGeom prst="line">
                    <a:avLst/>
                  </a:prstGeom>
                  <a:ln>
                    <a:solidFill>
                      <a:srgbClr val="433835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直線コネクタ 152"/>
                  <p:cNvCxnSpPr/>
                  <p:nvPr/>
                </p:nvCxnSpPr>
                <p:spPr>
                  <a:xfrm>
                    <a:off x="7651940" y="3682741"/>
                    <a:ext cx="233610" cy="0"/>
                  </a:xfrm>
                  <a:prstGeom prst="line">
                    <a:avLst/>
                  </a:prstGeom>
                  <a:ln>
                    <a:solidFill>
                      <a:srgbClr val="433835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9" name="図形グループ 138"/>
                <p:cNvGrpSpPr/>
                <p:nvPr/>
              </p:nvGrpSpPr>
              <p:grpSpPr>
                <a:xfrm>
                  <a:off x="7633517" y="3350861"/>
                  <a:ext cx="350810" cy="3536991"/>
                  <a:chOff x="7534740" y="3675414"/>
                  <a:chExt cx="350810" cy="3536991"/>
                </a:xfrm>
              </p:grpSpPr>
              <p:cxnSp>
                <p:nvCxnSpPr>
                  <p:cNvPr id="146" name="直線コネクタ 145"/>
                  <p:cNvCxnSpPr/>
                  <p:nvPr/>
                </p:nvCxnSpPr>
                <p:spPr>
                  <a:xfrm>
                    <a:off x="7534740" y="4017782"/>
                    <a:ext cx="0" cy="3194623"/>
                  </a:xfrm>
                  <a:prstGeom prst="line">
                    <a:avLst/>
                  </a:prstGeom>
                  <a:ln>
                    <a:solidFill>
                      <a:srgbClr val="433835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直線コネクタ 146"/>
                  <p:cNvCxnSpPr/>
                  <p:nvPr/>
                </p:nvCxnSpPr>
                <p:spPr>
                  <a:xfrm>
                    <a:off x="7651940" y="3907018"/>
                    <a:ext cx="0" cy="3213454"/>
                  </a:xfrm>
                  <a:prstGeom prst="line">
                    <a:avLst/>
                  </a:prstGeom>
                  <a:ln>
                    <a:solidFill>
                      <a:srgbClr val="433835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8" name="直線コネクタ 147"/>
                  <p:cNvCxnSpPr/>
                  <p:nvPr/>
                </p:nvCxnSpPr>
                <p:spPr>
                  <a:xfrm flipH="1">
                    <a:off x="7753710" y="3792076"/>
                    <a:ext cx="6180" cy="3239793"/>
                  </a:xfrm>
                  <a:prstGeom prst="line">
                    <a:avLst/>
                  </a:prstGeom>
                  <a:ln>
                    <a:solidFill>
                      <a:srgbClr val="433835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直線コネクタ 148"/>
                  <p:cNvCxnSpPr/>
                  <p:nvPr/>
                </p:nvCxnSpPr>
                <p:spPr>
                  <a:xfrm>
                    <a:off x="7881570" y="3675414"/>
                    <a:ext cx="3980" cy="3214149"/>
                  </a:xfrm>
                  <a:prstGeom prst="line">
                    <a:avLst/>
                  </a:prstGeom>
                  <a:ln>
                    <a:solidFill>
                      <a:srgbClr val="433835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0" name="図形グループ 139"/>
                <p:cNvGrpSpPr/>
                <p:nvPr/>
              </p:nvGrpSpPr>
              <p:grpSpPr>
                <a:xfrm>
                  <a:off x="7510168" y="3467523"/>
                  <a:ext cx="581730" cy="1783275"/>
                  <a:chOff x="7411391" y="3792076"/>
                  <a:chExt cx="581730" cy="1783275"/>
                </a:xfrm>
              </p:grpSpPr>
              <p:cxnSp>
                <p:nvCxnSpPr>
                  <p:cNvPr id="141" name="直線コネクタ 140"/>
                  <p:cNvCxnSpPr/>
                  <p:nvPr/>
                </p:nvCxnSpPr>
                <p:spPr>
                  <a:xfrm flipV="1">
                    <a:off x="7419970" y="3792076"/>
                    <a:ext cx="573151" cy="605063"/>
                  </a:xfrm>
                  <a:prstGeom prst="line">
                    <a:avLst/>
                  </a:prstGeom>
                  <a:ln>
                    <a:solidFill>
                      <a:srgbClr val="433835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直線コネクタ 141"/>
                  <p:cNvCxnSpPr/>
                  <p:nvPr/>
                </p:nvCxnSpPr>
                <p:spPr>
                  <a:xfrm flipV="1">
                    <a:off x="7419970" y="4094607"/>
                    <a:ext cx="573151" cy="605063"/>
                  </a:xfrm>
                  <a:prstGeom prst="line">
                    <a:avLst/>
                  </a:prstGeom>
                  <a:ln>
                    <a:solidFill>
                      <a:srgbClr val="433835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直線コネクタ 142"/>
                  <p:cNvCxnSpPr/>
                  <p:nvPr/>
                </p:nvCxnSpPr>
                <p:spPr>
                  <a:xfrm flipV="1">
                    <a:off x="7437610" y="4397139"/>
                    <a:ext cx="535592" cy="580367"/>
                  </a:xfrm>
                  <a:prstGeom prst="line">
                    <a:avLst/>
                  </a:prstGeom>
                  <a:ln>
                    <a:solidFill>
                      <a:srgbClr val="433835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直線コネクタ 143"/>
                  <p:cNvCxnSpPr/>
                  <p:nvPr/>
                </p:nvCxnSpPr>
                <p:spPr>
                  <a:xfrm flipV="1">
                    <a:off x="7411391" y="4711210"/>
                    <a:ext cx="573151" cy="605063"/>
                  </a:xfrm>
                  <a:prstGeom prst="line">
                    <a:avLst/>
                  </a:prstGeom>
                  <a:ln>
                    <a:solidFill>
                      <a:srgbClr val="433835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直線コネクタ 144"/>
                  <p:cNvCxnSpPr/>
                  <p:nvPr/>
                </p:nvCxnSpPr>
                <p:spPr>
                  <a:xfrm flipV="1">
                    <a:off x="7411391" y="4970288"/>
                    <a:ext cx="573151" cy="605063"/>
                  </a:xfrm>
                  <a:prstGeom prst="line">
                    <a:avLst/>
                  </a:prstGeom>
                  <a:ln>
                    <a:solidFill>
                      <a:srgbClr val="433835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30" name="直線コネクタ 129"/>
              <p:cNvCxnSpPr/>
              <p:nvPr/>
            </p:nvCxnSpPr>
            <p:spPr>
              <a:xfrm>
                <a:off x="7037461" y="4596355"/>
                <a:ext cx="244525" cy="0"/>
              </a:xfrm>
              <a:prstGeom prst="line">
                <a:avLst/>
              </a:prstGeom>
              <a:ln>
                <a:solidFill>
                  <a:srgbClr val="43383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直線コネクタ 130"/>
              <p:cNvCxnSpPr/>
              <p:nvPr/>
            </p:nvCxnSpPr>
            <p:spPr>
              <a:xfrm>
                <a:off x="7037461" y="4878611"/>
                <a:ext cx="244525" cy="0"/>
              </a:xfrm>
              <a:prstGeom prst="line">
                <a:avLst/>
              </a:prstGeom>
              <a:ln>
                <a:solidFill>
                  <a:srgbClr val="43383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直線コネクタ 131"/>
              <p:cNvCxnSpPr/>
              <p:nvPr/>
            </p:nvCxnSpPr>
            <p:spPr>
              <a:xfrm>
                <a:off x="7037461" y="5178508"/>
                <a:ext cx="244525" cy="0"/>
              </a:xfrm>
              <a:prstGeom prst="line">
                <a:avLst/>
              </a:prstGeom>
              <a:ln>
                <a:solidFill>
                  <a:srgbClr val="43383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直線コネクタ 132"/>
              <p:cNvCxnSpPr/>
              <p:nvPr/>
            </p:nvCxnSpPr>
            <p:spPr>
              <a:xfrm>
                <a:off x="7037461" y="5460764"/>
                <a:ext cx="249976" cy="0"/>
              </a:xfrm>
              <a:prstGeom prst="line">
                <a:avLst/>
              </a:prstGeom>
              <a:ln>
                <a:solidFill>
                  <a:srgbClr val="43383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8" name="直線コネクタ 117"/>
            <p:cNvCxnSpPr/>
            <p:nvPr/>
          </p:nvCxnSpPr>
          <p:spPr>
            <a:xfrm>
              <a:off x="7037461" y="4307730"/>
              <a:ext cx="238165" cy="0"/>
            </a:xfrm>
            <a:prstGeom prst="line">
              <a:avLst/>
            </a:prstGeom>
            <a:ln>
              <a:solidFill>
                <a:srgbClr val="43383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線コネクタ 119"/>
            <p:cNvCxnSpPr/>
            <p:nvPr/>
          </p:nvCxnSpPr>
          <p:spPr>
            <a:xfrm flipV="1">
              <a:off x="7290565" y="3716122"/>
              <a:ext cx="573151" cy="605063"/>
            </a:xfrm>
            <a:prstGeom prst="line">
              <a:avLst/>
            </a:prstGeom>
            <a:ln>
              <a:solidFill>
                <a:srgbClr val="43383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flipV="1">
              <a:off x="7290565" y="4018653"/>
              <a:ext cx="573151" cy="605063"/>
            </a:xfrm>
            <a:prstGeom prst="line">
              <a:avLst/>
            </a:prstGeom>
            <a:ln>
              <a:solidFill>
                <a:srgbClr val="43383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直線コネクタ 125"/>
            <p:cNvCxnSpPr/>
            <p:nvPr/>
          </p:nvCxnSpPr>
          <p:spPr>
            <a:xfrm flipV="1">
              <a:off x="7308205" y="4321185"/>
              <a:ext cx="529431" cy="580367"/>
            </a:xfrm>
            <a:prstGeom prst="line">
              <a:avLst/>
            </a:prstGeom>
            <a:ln>
              <a:solidFill>
                <a:srgbClr val="43383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コネクタ 126"/>
            <p:cNvCxnSpPr/>
            <p:nvPr/>
          </p:nvCxnSpPr>
          <p:spPr>
            <a:xfrm flipV="1">
              <a:off x="7281986" y="4635256"/>
              <a:ext cx="573151" cy="605063"/>
            </a:xfrm>
            <a:prstGeom prst="line">
              <a:avLst/>
            </a:prstGeom>
            <a:ln>
              <a:solidFill>
                <a:srgbClr val="43383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線コネクタ 127"/>
            <p:cNvCxnSpPr/>
            <p:nvPr/>
          </p:nvCxnSpPr>
          <p:spPr>
            <a:xfrm flipV="1">
              <a:off x="7281986" y="4894334"/>
              <a:ext cx="573151" cy="605063"/>
            </a:xfrm>
            <a:prstGeom prst="line">
              <a:avLst/>
            </a:prstGeom>
            <a:ln>
              <a:solidFill>
                <a:srgbClr val="43383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9" name="図形グループ 168"/>
          <p:cNvGrpSpPr/>
          <p:nvPr/>
        </p:nvGrpSpPr>
        <p:grpSpPr>
          <a:xfrm>
            <a:off x="6668657" y="2406488"/>
            <a:ext cx="826255" cy="3741524"/>
            <a:chOff x="7037461" y="2055138"/>
            <a:chExt cx="826255" cy="3741524"/>
          </a:xfrm>
        </p:grpSpPr>
        <p:grpSp>
          <p:nvGrpSpPr>
            <p:cNvPr id="170" name="図形グループ 169"/>
            <p:cNvGrpSpPr/>
            <p:nvPr/>
          </p:nvGrpSpPr>
          <p:grpSpPr>
            <a:xfrm>
              <a:off x="7037461" y="2055138"/>
              <a:ext cx="820094" cy="3741524"/>
              <a:chOff x="7037461" y="2055138"/>
              <a:chExt cx="820094" cy="3741524"/>
            </a:xfrm>
          </p:grpSpPr>
          <p:grpSp>
            <p:nvGrpSpPr>
              <p:cNvPr id="177" name="図形グループ 176"/>
              <p:cNvGrpSpPr/>
              <p:nvPr/>
            </p:nvGrpSpPr>
            <p:grpSpPr>
              <a:xfrm>
                <a:off x="7037461" y="2055138"/>
                <a:ext cx="820094" cy="3741524"/>
                <a:chOff x="7271804" y="3263057"/>
                <a:chExt cx="820094" cy="3741524"/>
              </a:xfrm>
            </p:grpSpPr>
            <p:sp>
              <p:nvSpPr>
                <p:cNvPr id="182" name="直方体 181"/>
                <p:cNvSpPr/>
                <p:nvPr/>
              </p:nvSpPr>
              <p:spPr>
                <a:xfrm>
                  <a:off x="7271804" y="3263057"/>
                  <a:ext cx="800175" cy="3741524"/>
                </a:xfrm>
                <a:prstGeom prst="cube">
                  <a:avLst>
                    <a:gd name="adj" fmla="val 68035"/>
                  </a:avLst>
                </a:prstGeom>
                <a:solidFill>
                  <a:srgbClr val="C5C9CB"/>
                </a:solidFill>
                <a:ln>
                  <a:solidFill>
                    <a:srgbClr val="433835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183" name="図形グループ 182"/>
                <p:cNvGrpSpPr/>
                <p:nvPr/>
              </p:nvGrpSpPr>
              <p:grpSpPr>
                <a:xfrm>
                  <a:off x="7271804" y="4072586"/>
                  <a:ext cx="270943" cy="1157937"/>
                  <a:chOff x="7173027" y="4397139"/>
                  <a:chExt cx="270943" cy="1157937"/>
                </a:xfrm>
              </p:grpSpPr>
              <p:cxnSp>
                <p:nvCxnSpPr>
                  <p:cNvPr id="200" name="直線コネクタ 199"/>
                  <p:cNvCxnSpPr/>
                  <p:nvPr/>
                </p:nvCxnSpPr>
                <p:spPr>
                  <a:xfrm>
                    <a:off x="7173027" y="4397139"/>
                    <a:ext cx="270943" cy="0"/>
                  </a:xfrm>
                  <a:prstGeom prst="line">
                    <a:avLst/>
                  </a:prstGeom>
                  <a:ln>
                    <a:solidFill>
                      <a:srgbClr val="433835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直線コネクタ 200"/>
                  <p:cNvCxnSpPr/>
                  <p:nvPr/>
                </p:nvCxnSpPr>
                <p:spPr>
                  <a:xfrm flipV="1">
                    <a:off x="7173027" y="4690667"/>
                    <a:ext cx="264583" cy="9003"/>
                  </a:xfrm>
                  <a:prstGeom prst="line">
                    <a:avLst/>
                  </a:prstGeom>
                  <a:ln>
                    <a:solidFill>
                      <a:srgbClr val="433835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2" name="直線コネクタ 201"/>
                  <p:cNvCxnSpPr/>
                  <p:nvPr/>
                </p:nvCxnSpPr>
                <p:spPr>
                  <a:xfrm flipV="1">
                    <a:off x="7173027" y="4972923"/>
                    <a:ext cx="264583" cy="4583"/>
                  </a:xfrm>
                  <a:prstGeom prst="line">
                    <a:avLst/>
                  </a:prstGeom>
                  <a:ln>
                    <a:solidFill>
                      <a:srgbClr val="433835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3" name="直線コネクタ 202"/>
                  <p:cNvCxnSpPr/>
                  <p:nvPr/>
                </p:nvCxnSpPr>
                <p:spPr>
                  <a:xfrm>
                    <a:off x="7173027" y="5267917"/>
                    <a:ext cx="264583" cy="4903"/>
                  </a:xfrm>
                  <a:prstGeom prst="line">
                    <a:avLst/>
                  </a:prstGeom>
                  <a:ln>
                    <a:solidFill>
                      <a:srgbClr val="433835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4" name="直線コネクタ 203"/>
                  <p:cNvCxnSpPr/>
                  <p:nvPr/>
                </p:nvCxnSpPr>
                <p:spPr>
                  <a:xfrm>
                    <a:off x="7173027" y="5555076"/>
                    <a:ext cx="246943" cy="0"/>
                  </a:xfrm>
                  <a:prstGeom prst="line">
                    <a:avLst/>
                  </a:prstGeom>
                  <a:ln>
                    <a:solidFill>
                      <a:srgbClr val="433835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4" name="図形グループ 183"/>
                <p:cNvGrpSpPr/>
                <p:nvPr/>
              </p:nvGrpSpPr>
              <p:grpSpPr>
                <a:xfrm>
                  <a:off x="7383318" y="3358188"/>
                  <a:ext cx="601009" cy="340619"/>
                  <a:chOff x="7284541" y="3682741"/>
                  <a:chExt cx="601009" cy="340619"/>
                </a:xfrm>
              </p:grpSpPr>
              <p:cxnSp>
                <p:nvCxnSpPr>
                  <p:cNvPr id="196" name="直線コネクタ 195"/>
                  <p:cNvCxnSpPr/>
                  <p:nvPr/>
                </p:nvCxnSpPr>
                <p:spPr>
                  <a:xfrm>
                    <a:off x="7411192" y="3896537"/>
                    <a:ext cx="244728" cy="10481"/>
                  </a:xfrm>
                  <a:prstGeom prst="line">
                    <a:avLst/>
                  </a:prstGeom>
                  <a:ln>
                    <a:solidFill>
                      <a:srgbClr val="433835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7" name="直線コネクタ 196"/>
                  <p:cNvCxnSpPr/>
                  <p:nvPr/>
                </p:nvCxnSpPr>
                <p:spPr>
                  <a:xfrm>
                    <a:off x="7284541" y="4018457"/>
                    <a:ext cx="240039" cy="4903"/>
                  </a:xfrm>
                  <a:prstGeom prst="line">
                    <a:avLst/>
                  </a:prstGeom>
                  <a:ln>
                    <a:solidFill>
                      <a:srgbClr val="433835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8" name="直線コネクタ 197"/>
                  <p:cNvCxnSpPr/>
                  <p:nvPr/>
                </p:nvCxnSpPr>
                <p:spPr>
                  <a:xfrm flipV="1">
                    <a:off x="7524580" y="3790676"/>
                    <a:ext cx="269530" cy="1400"/>
                  </a:xfrm>
                  <a:prstGeom prst="line">
                    <a:avLst/>
                  </a:prstGeom>
                  <a:ln>
                    <a:solidFill>
                      <a:srgbClr val="433835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9" name="直線コネクタ 198"/>
                  <p:cNvCxnSpPr/>
                  <p:nvPr/>
                </p:nvCxnSpPr>
                <p:spPr>
                  <a:xfrm>
                    <a:off x="7651940" y="3682741"/>
                    <a:ext cx="233610" cy="0"/>
                  </a:xfrm>
                  <a:prstGeom prst="line">
                    <a:avLst/>
                  </a:prstGeom>
                  <a:ln>
                    <a:solidFill>
                      <a:srgbClr val="433835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5" name="図形グループ 184"/>
                <p:cNvGrpSpPr/>
                <p:nvPr/>
              </p:nvGrpSpPr>
              <p:grpSpPr>
                <a:xfrm>
                  <a:off x="7633517" y="3350861"/>
                  <a:ext cx="350810" cy="3536991"/>
                  <a:chOff x="7534740" y="3675414"/>
                  <a:chExt cx="350810" cy="3536991"/>
                </a:xfrm>
              </p:grpSpPr>
              <p:cxnSp>
                <p:nvCxnSpPr>
                  <p:cNvPr id="192" name="直線コネクタ 191"/>
                  <p:cNvCxnSpPr/>
                  <p:nvPr/>
                </p:nvCxnSpPr>
                <p:spPr>
                  <a:xfrm>
                    <a:off x="7534740" y="4017782"/>
                    <a:ext cx="0" cy="3194623"/>
                  </a:xfrm>
                  <a:prstGeom prst="line">
                    <a:avLst/>
                  </a:prstGeom>
                  <a:ln>
                    <a:solidFill>
                      <a:srgbClr val="433835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3" name="直線コネクタ 192"/>
                  <p:cNvCxnSpPr/>
                  <p:nvPr/>
                </p:nvCxnSpPr>
                <p:spPr>
                  <a:xfrm>
                    <a:off x="7651940" y="3907018"/>
                    <a:ext cx="0" cy="3213454"/>
                  </a:xfrm>
                  <a:prstGeom prst="line">
                    <a:avLst/>
                  </a:prstGeom>
                  <a:ln>
                    <a:solidFill>
                      <a:srgbClr val="433835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4" name="直線コネクタ 193"/>
                  <p:cNvCxnSpPr/>
                  <p:nvPr/>
                </p:nvCxnSpPr>
                <p:spPr>
                  <a:xfrm flipH="1">
                    <a:off x="7753710" y="3792076"/>
                    <a:ext cx="6180" cy="3239793"/>
                  </a:xfrm>
                  <a:prstGeom prst="line">
                    <a:avLst/>
                  </a:prstGeom>
                  <a:ln>
                    <a:solidFill>
                      <a:srgbClr val="433835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5" name="直線コネクタ 194"/>
                  <p:cNvCxnSpPr/>
                  <p:nvPr/>
                </p:nvCxnSpPr>
                <p:spPr>
                  <a:xfrm>
                    <a:off x="7881570" y="3675414"/>
                    <a:ext cx="3980" cy="3214149"/>
                  </a:xfrm>
                  <a:prstGeom prst="line">
                    <a:avLst/>
                  </a:prstGeom>
                  <a:ln>
                    <a:solidFill>
                      <a:srgbClr val="433835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6" name="図形グループ 185"/>
                <p:cNvGrpSpPr/>
                <p:nvPr/>
              </p:nvGrpSpPr>
              <p:grpSpPr>
                <a:xfrm>
                  <a:off x="7510168" y="3467523"/>
                  <a:ext cx="581730" cy="1783275"/>
                  <a:chOff x="7411391" y="3792076"/>
                  <a:chExt cx="581730" cy="1783275"/>
                </a:xfrm>
              </p:grpSpPr>
              <p:cxnSp>
                <p:nvCxnSpPr>
                  <p:cNvPr id="187" name="直線コネクタ 186"/>
                  <p:cNvCxnSpPr/>
                  <p:nvPr/>
                </p:nvCxnSpPr>
                <p:spPr>
                  <a:xfrm flipV="1">
                    <a:off x="7419970" y="3792076"/>
                    <a:ext cx="573151" cy="605063"/>
                  </a:xfrm>
                  <a:prstGeom prst="line">
                    <a:avLst/>
                  </a:prstGeom>
                  <a:ln>
                    <a:solidFill>
                      <a:srgbClr val="433835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8" name="直線コネクタ 187"/>
                  <p:cNvCxnSpPr/>
                  <p:nvPr/>
                </p:nvCxnSpPr>
                <p:spPr>
                  <a:xfrm flipV="1">
                    <a:off x="7419970" y="4094607"/>
                    <a:ext cx="573151" cy="605063"/>
                  </a:xfrm>
                  <a:prstGeom prst="line">
                    <a:avLst/>
                  </a:prstGeom>
                  <a:ln>
                    <a:solidFill>
                      <a:srgbClr val="433835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9" name="直線コネクタ 188"/>
                  <p:cNvCxnSpPr/>
                  <p:nvPr/>
                </p:nvCxnSpPr>
                <p:spPr>
                  <a:xfrm flipV="1">
                    <a:off x="7437610" y="4397139"/>
                    <a:ext cx="535592" cy="580367"/>
                  </a:xfrm>
                  <a:prstGeom prst="line">
                    <a:avLst/>
                  </a:prstGeom>
                  <a:ln>
                    <a:solidFill>
                      <a:srgbClr val="433835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0" name="直線コネクタ 189"/>
                  <p:cNvCxnSpPr/>
                  <p:nvPr/>
                </p:nvCxnSpPr>
                <p:spPr>
                  <a:xfrm flipV="1">
                    <a:off x="7411391" y="4711210"/>
                    <a:ext cx="573151" cy="605063"/>
                  </a:xfrm>
                  <a:prstGeom prst="line">
                    <a:avLst/>
                  </a:prstGeom>
                  <a:ln>
                    <a:solidFill>
                      <a:srgbClr val="433835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1" name="直線コネクタ 190"/>
                  <p:cNvCxnSpPr/>
                  <p:nvPr/>
                </p:nvCxnSpPr>
                <p:spPr>
                  <a:xfrm flipV="1">
                    <a:off x="7411391" y="4970288"/>
                    <a:ext cx="573151" cy="605063"/>
                  </a:xfrm>
                  <a:prstGeom prst="line">
                    <a:avLst/>
                  </a:prstGeom>
                  <a:ln>
                    <a:solidFill>
                      <a:srgbClr val="433835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78" name="直線コネクタ 177"/>
              <p:cNvCxnSpPr/>
              <p:nvPr/>
            </p:nvCxnSpPr>
            <p:spPr>
              <a:xfrm>
                <a:off x="7037461" y="4596355"/>
                <a:ext cx="244525" cy="0"/>
              </a:xfrm>
              <a:prstGeom prst="line">
                <a:avLst/>
              </a:prstGeom>
              <a:ln>
                <a:solidFill>
                  <a:srgbClr val="43383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直線コネクタ 178"/>
              <p:cNvCxnSpPr/>
              <p:nvPr/>
            </p:nvCxnSpPr>
            <p:spPr>
              <a:xfrm>
                <a:off x="7037461" y="4878611"/>
                <a:ext cx="244525" cy="0"/>
              </a:xfrm>
              <a:prstGeom prst="line">
                <a:avLst/>
              </a:prstGeom>
              <a:ln>
                <a:solidFill>
                  <a:srgbClr val="43383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直線コネクタ 179"/>
              <p:cNvCxnSpPr/>
              <p:nvPr/>
            </p:nvCxnSpPr>
            <p:spPr>
              <a:xfrm>
                <a:off x="7037461" y="5178508"/>
                <a:ext cx="244525" cy="0"/>
              </a:xfrm>
              <a:prstGeom prst="line">
                <a:avLst/>
              </a:prstGeom>
              <a:ln>
                <a:solidFill>
                  <a:srgbClr val="43383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直線コネクタ 180"/>
              <p:cNvCxnSpPr/>
              <p:nvPr/>
            </p:nvCxnSpPr>
            <p:spPr>
              <a:xfrm>
                <a:off x="7037461" y="5460764"/>
                <a:ext cx="249976" cy="0"/>
              </a:xfrm>
              <a:prstGeom prst="line">
                <a:avLst/>
              </a:prstGeom>
              <a:ln>
                <a:solidFill>
                  <a:srgbClr val="43383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1" name="直線コネクタ 170"/>
            <p:cNvCxnSpPr/>
            <p:nvPr/>
          </p:nvCxnSpPr>
          <p:spPr>
            <a:xfrm>
              <a:off x="7037461" y="4307730"/>
              <a:ext cx="238165" cy="0"/>
            </a:xfrm>
            <a:prstGeom prst="line">
              <a:avLst/>
            </a:prstGeom>
            <a:ln>
              <a:solidFill>
                <a:srgbClr val="43383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直線コネクタ 171"/>
            <p:cNvCxnSpPr/>
            <p:nvPr/>
          </p:nvCxnSpPr>
          <p:spPr>
            <a:xfrm flipV="1">
              <a:off x="7290565" y="3716122"/>
              <a:ext cx="573151" cy="605063"/>
            </a:xfrm>
            <a:prstGeom prst="line">
              <a:avLst/>
            </a:prstGeom>
            <a:ln>
              <a:solidFill>
                <a:srgbClr val="43383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直線コネクタ 172"/>
            <p:cNvCxnSpPr/>
            <p:nvPr/>
          </p:nvCxnSpPr>
          <p:spPr>
            <a:xfrm flipV="1">
              <a:off x="7290565" y="4018653"/>
              <a:ext cx="573151" cy="605063"/>
            </a:xfrm>
            <a:prstGeom prst="line">
              <a:avLst/>
            </a:prstGeom>
            <a:ln>
              <a:solidFill>
                <a:srgbClr val="43383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線コネクタ 173"/>
            <p:cNvCxnSpPr/>
            <p:nvPr/>
          </p:nvCxnSpPr>
          <p:spPr>
            <a:xfrm flipV="1">
              <a:off x="7308205" y="4321185"/>
              <a:ext cx="529431" cy="580367"/>
            </a:xfrm>
            <a:prstGeom prst="line">
              <a:avLst/>
            </a:prstGeom>
            <a:ln>
              <a:solidFill>
                <a:srgbClr val="43383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線コネクタ 174"/>
            <p:cNvCxnSpPr/>
            <p:nvPr/>
          </p:nvCxnSpPr>
          <p:spPr>
            <a:xfrm flipV="1">
              <a:off x="7281986" y="4635256"/>
              <a:ext cx="573151" cy="605063"/>
            </a:xfrm>
            <a:prstGeom prst="line">
              <a:avLst/>
            </a:prstGeom>
            <a:ln>
              <a:solidFill>
                <a:srgbClr val="43383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線コネクタ 175"/>
            <p:cNvCxnSpPr/>
            <p:nvPr/>
          </p:nvCxnSpPr>
          <p:spPr>
            <a:xfrm flipV="1">
              <a:off x="7281986" y="4894334"/>
              <a:ext cx="573151" cy="605063"/>
            </a:xfrm>
            <a:prstGeom prst="line">
              <a:avLst/>
            </a:prstGeom>
            <a:ln>
              <a:solidFill>
                <a:srgbClr val="43383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5" name="図形グループ 224"/>
          <p:cNvGrpSpPr/>
          <p:nvPr/>
        </p:nvGrpSpPr>
        <p:grpSpPr>
          <a:xfrm>
            <a:off x="4424399" y="2452005"/>
            <a:ext cx="1496991" cy="3567315"/>
            <a:chOff x="3927347" y="2827625"/>
            <a:chExt cx="1496991" cy="3567315"/>
          </a:xfrm>
        </p:grpSpPr>
        <p:grpSp>
          <p:nvGrpSpPr>
            <p:cNvPr id="75" name="図形グループ 74"/>
            <p:cNvGrpSpPr/>
            <p:nvPr/>
          </p:nvGrpSpPr>
          <p:grpSpPr>
            <a:xfrm>
              <a:off x="3927347" y="2846000"/>
              <a:ext cx="1496991" cy="3548940"/>
              <a:chOff x="6155463" y="2252625"/>
              <a:chExt cx="1496991" cy="3548940"/>
            </a:xfrm>
          </p:grpSpPr>
          <p:grpSp>
            <p:nvGrpSpPr>
              <p:cNvPr id="67" name="図形グループ 66"/>
              <p:cNvGrpSpPr/>
              <p:nvPr/>
            </p:nvGrpSpPr>
            <p:grpSpPr>
              <a:xfrm>
                <a:off x="6155463" y="2252625"/>
                <a:ext cx="1496991" cy="3548940"/>
                <a:chOff x="6155463" y="2252625"/>
                <a:chExt cx="1496991" cy="3548940"/>
              </a:xfrm>
            </p:grpSpPr>
            <p:grpSp>
              <p:nvGrpSpPr>
                <p:cNvPr id="22" name="図形グループ 21"/>
                <p:cNvGrpSpPr/>
                <p:nvPr/>
              </p:nvGrpSpPr>
              <p:grpSpPr>
                <a:xfrm>
                  <a:off x="6155463" y="2252625"/>
                  <a:ext cx="1496991" cy="3548940"/>
                  <a:chOff x="6389806" y="3460544"/>
                  <a:chExt cx="1496991" cy="3548940"/>
                </a:xfrm>
              </p:grpSpPr>
              <p:sp>
                <p:nvSpPr>
                  <p:cNvPr id="52" name="直方体 51"/>
                  <p:cNvSpPr/>
                  <p:nvPr/>
                </p:nvSpPr>
                <p:spPr>
                  <a:xfrm>
                    <a:off x="6389806" y="3460544"/>
                    <a:ext cx="1496991" cy="3548939"/>
                  </a:xfrm>
                  <a:prstGeom prst="cube">
                    <a:avLst>
                      <a:gd name="adj" fmla="val 23378"/>
                    </a:avLst>
                  </a:prstGeom>
                  <a:solidFill>
                    <a:srgbClr val="929CA4"/>
                  </a:solidFill>
                  <a:ln>
                    <a:solidFill>
                      <a:srgbClr val="433835"/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grpSp>
                <p:nvGrpSpPr>
                  <p:cNvPr id="63" name="図形グループ 62"/>
                  <p:cNvGrpSpPr/>
                  <p:nvPr/>
                </p:nvGrpSpPr>
                <p:grpSpPr>
                  <a:xfrm>
                    <a:off x="6407087" y="3808381"/>
                    <a:ext cx="869280" cy="3201103"/>
                    <a:chOff x="6291030" y="4132934"/>
                    <a:chExt cx="869280" cy="3201103"/>
                  </a:xfrm>
                </p:grpSpPr>
                <p:cxnSp>
                  <p:nvCxnSpPr>
                    <p:cNvPr id="59" name="直線コネクタ 58"/>
                    <p:cNvCxnSpPr/>
                    <p:nvPr/>
                  </p:nvCxnSpPr>
                  <p:spPr>
                    <a:xfrm>
                      <a:off x="6291030" y="4156944"/>
                      <a:ext cx="0" cy="3177093"/>
                    </a:xfrm>
                    <a:prstGeom prst="line">
                      <a:avLst/>
                    </a:prstGeom>
                    <a:ln>
                      <a:solidFill>
                        <a:schemeClr val="accent4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0" name="直線コネクタ 59"/>
                    <p:cNvCxnSpPr/>
                    <p:nvPr/>
                  </p:nvCxnSpPr>
                  <p:spPr>
                    <a:xfrm>
                      <a:off x="6590912" y="4139303"/>
                      <a:ext cx="0" cy="3194734"/>
                    </a:xfrm>
                    <a:prstGeom prst="line">
                      <a:avLst/>
                    </a:prstGeom>
                    <a:ln>
                      <a:solidFill>
                        <a:schemeClr val="accent4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" name="直線コネクタ 60"/>
                    <p:cNvCxnSpPr/>
                    <p:nvPr/>
                  </p:nvCxnSpPr>
                  <p:spPr>
                    <a:xfrm>
                      <a:off x="6884430" y="4132934"/>
                      <a:ext cx="0" cy="3201103"/>
                    </a:xfrm>
                    <a:prstGeom prst="line">
                      <a:avLst/>
                    </a:prstGeom>
                    <a:ln>
                      <a:solidFill>
                        <a:schemeClr val="accent4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" name="直線コネクタ 61"/>
                    <p:cNvCxnSpPr/>
                    <p:nvPr/>
                  </p:nvCxnSpPr>
                  <p:spPr>
                    <a:xfrm>
                      <a:off x="7160310" y="4144206"/>
                      <a:ext cx="0" cy="3189831"/>
                    </a:xfrm>
                    <a:prstGeom prst="line">
                      <a:avLst/>
                    </a:prstGeom>
                    <a:ln>
                      <a:solidFill>
                        <a:schemeClr val="accent4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72" name="図形グループ 71"/>
                  <p:cNvGrpSpPr/>
                  <p:nvPr/>
                </p:nvGrpSpPr>
                <p:grpSpPr>
                  <a:xfrm>
                    <a:off x="6389806" y="4072586"/>
                    <a:ext cx="1152941" cy="1157937"/>
                    <a:chOff x="6291029" y="4397139"/>
                    <a:chExt cx="1152941" cy="1157937"/>
                  </a:xfrm>
                </p:grpSpPr>
                <p:cxnSp>
                  <p:nvCxnSpPr>
                    <p:cNvPr id="65" name="直線コネクタ 64"/>
                    <p:cNvCxnSpPr/>
                    <p:nvPr/>
                  </p:nvCxnSpPr>
                  <p:spPr>
                    <a:xfrm>
                      <a:off x="6291029" y="4397139"/>
                      <a:ext cx="1152941" cy="0"/>
                    </a:xfrm>
                    <a:prstGeom prst="line">
                      <a:avLst/>
                    </a:prstGeom>
                    <a:ln>
                      <a:solidFill>
                        <a:srgbClr val="433835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" name="直線コネクタ 67"/>
                    <p:cNvCxnSpPr/>
                    <p:nvPr/>
                  </p:nvCxnSpPr>
                  <p:spPr>
                    <a:xfrm>
                      <a:off x="6291029" y="4690667"/>
                      <a:ext cx="1146581" cy="0"/>
                    </a:xfrm>
                    <a:prstGeom prst="line">
                      <a:avLst/>
                    </a:prstGeom>
                    <a:ln>
                      <a:solidFill>
                        <a:srgbClr val="433835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" name="直線コネクタ 68"/>
                    <p:cNvCxnSpPr/>
                    <p:nvPr/>
                  </p:nvCxnSpPr>
                  <p:spPr>
                    <a:xfrm>
                      <a:off x="6291029" y="4972923"/>
                      <a:ext cx="1146581" cy="0"/>
                    </a:xfrm>
                    <a:prstGeom prst="line">
                      <a:avLst/>
                    </a:prstGeom>
                    <a:ln>
                      <a:solidFill>
                        <a:srgbClr val="433835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" name="直線コネクタ 69"/>
                    <p:cNvCxnSpPr/>
                    <p:nvPr/>
                  </p:nvCxnSpPr>
                  <p:spPr>
                    <a:xfrm>
                      <a:off x="6291029" y="5272820"/>
                      <a:ext cx="1146581" cy="0"/>
                    </a:xfrm>
                    <a:prstGeom prst="line">
                      <a:avLst/>
                    </a:prstGeom>
                    <a:ln>
                      <a:solidFill>
                        <a:srgbClr val="433835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1" name="直線コネクタ 70"/>
                    <p:cNvCxnSpPr/>
                    <p:nvPr/>
                  </p:nvCxnSpPr>
                  <p:spPr>
                    <a:xfrm>
                      <a:off x="6291029" y="5555076"/>
                      <a:ext cx="1128941" cy="0"/>
                    </a:xfrm>
                    <a:prstGeom prst="line">
                      <a:avLst/>
                    </a:prstGeom>
                    <a:ln>
                      <a:solidFill>
                        <a:srgbClr val="433835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3" name="図形グループ 92"/>
                  <p:cNvGrpSpPr/>
                  <p:nvPr/>
                </p:nvGrpSpPr>
                <p:grpSpPr>
                  <a:xfrm>
                    <a:off x="6533389" y="3582465"/>
                    <a:ext cx="1221308" cy="116342"/>
                    <a:chOff x="6434612" y="3907018"/>
                    <a:chExt cx="1221308" cy="116342"/>
                  </a:xfrm>
                </p:grpSpPr>
                <p:cxnSp>
                  <p:nvCxnSpPr>
                    <p:cNvPr id="86" name="直線コネクタ 85"/>
                    <p:cNvCxnSpPr/>
                    <p:nvPr/>
                  </p:nvCxnSpPr>
                  <p:spPr>
                    <a:xfrm>
                      <a:off x="6513989" y="3907018"/>
                      <a:ext cx="1141931" cy="0"/>
                    </a:xfrm>
                    <a:prstGeom prst="line">
                      <a:avLst/>
                    </a:prstGeom>
                    <a:ln>
                      <a:solidFill>
                        <a:srgbClr val="433835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" name="直線コネクタ 89"/>
                    <p:cNvCxnSpPr/>
                    <p:nvPr/>
                  </p:nvCxnSpPr>
                  <p:spPr>
                    <a:xfrm>
                      <a:off x="6434612" y="4023360"/>
                      <a:ext cx="1089968" cy="0"/>
                    </a:xfrm>
                    <a:prstGeom prst="line">
                      <a:avLst/>
                    </a:prstGeom>
                    <a:ln>
                      <a:solidFill>
                        <a:srgbClr val="433835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9" name="図形グループ 98"/>
                  <p:cNvGrpSpPr/>
                  <p:nvPr/>
                </p:nvGrpSpPr>
                <p:grpSpPr>
                  <a:xfrm>
                    <a:off x="7633517" y="3467523"/>
                    <a:ext cx="225150" cy="3420329"/>
                    <a:chOff x="7534740" y="3792076"/>
                    <a:chExt cx="225150" cy="3420329"/>
                  </a:xfrm>
                </p:grpSpPr>
                <p:cxnSp>
                  <p:nvCxnSpPr>
                    <p:cNvPr id="95" name="直線コネクタ 94"/>
                    <p:cNvCxnSpPr/>
                    <p:nvPr/>
                  </p:nvCxnSpPr>
                  <p:spPr>
                    <a:xfrm>
                      <a:off x="7534740" y="4017782"/>
                      <a:ext cx="0" cy="3194623"/>
                    </a:xfrm>
                    <a:prstGeom prst="line">
                      <a:avLst/>
                    </a:prstGeom>
                    <a:ln>
                      <a:solidFill>
                        <a:srgbClr val="433835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6" name="直線コネクタ 95"/>
                    <p:cNvCxnSpPr/>
                    <p:nvPr/>
                  </p:nvCxnSpPr>
                  <p:spPr>
                    <a:xfrm>
                      <a:off x="7651940" y="3907018"/>
                      <a:ext cx="0" cy="3213454"/>
                    </a:xfrm>
                    <a:prstGeom prst="line">
                      <a:avLst/>
                    </a:prstGeom>
                    <a:ln>
                      <a:solidFill>
                        <a:srgbClr val="433835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7" name="直線コネクタ 96"/>
                    <p:cNvCxnSpPr/>
                    <p:nvPr/>
                  </p:nvCxnSpPr>
                  <p:spPr>
                    <a:xfrm flipH="1">
                      <a:off x="7753710" y="3792076"/>
                      <a:ext cx="6180" cy="3239793"/>
                    </a:xfrm>
                    <a:prstGeom prst="line">
                      <a:avLst/>
                    </a:prstGeom>
                    <a:ln>
                      <a:solidFill>
                        <a:srgbClr val="433835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07" name="図形グループ 106"/>
                  <p:cNvGrpSpPr/>
                  <p:nvPr/>
                </p:nvGrpSpPr>
                <p:grpSpPr>
                  <a:xfrm>
                    <a:off x="7510168" y="3693229"/>
                    <a:ext cx="376629" cy="1557570"/>
                    <a:chOff x="7411391" y="4017782"/>
                    <a:chExt cx="376629" cy="1557570"/>
                  </a:xfrm>
                </p:grpSpPr>
                <p:cxnSp>
                  <p:nvCxnSpPr>
                    <p:cNvPr id="101" name="直線コネクタ 100"/>
                    <p:cNvCxnSpPr/>
                    <p:nvPr/>
                  </p:nvCxnSpPr>
                  <p:spPr>
                    <a:xfrm flipV="1">
                      <a:off x="7419970" y="4017782"/>
                      <a:ext cx="359349" cy="379358"/>
                    </a:xfrm>
                    <a:prstGeom prst="line">
                      <a:avLst/>
                    </a:prstGeom>
                    <a:ln>
                      <a:solidFill>
                        <a:srgbClr val="433835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2" name="直線コネクタ 101"/>
                    <p:cNvCxnSpPr/>
                    <p:nvPr/>
                  </p:nvCxnSpPr>
                  <p:spPr>
                    <a:xfrm flipV="1">
                      <a:off x="7419970" y="4336034"/>
                      <a:ext cx="344457" cy="363637"/>
                    </a:xfrm>
                    <a:prstGeom prst="line">
                      <a:avLst/>
                    </a:prstGeom>
                    <a:ln>
                      <a:solidFill>
                        <a:srgbClr val="433835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3" name="直線コネクタ 102"/>
                    <p:cNvCxnSpPr/>
                    <p:nvPr/>
                  </p:nvCxnSpPr>
                  <p:spPr>
                    <a:xfrm flipV="1">
                      <a:off x="7437610" y="4607585"/>
                      <a:ext cx="350410" cy="369921"/>
                    </a:xfrm>
                    <a:prstGeom prst="line">
                      <a:avLst/>
                    </a:prstGeom>
                    <a:ln>
                      <a:solidFill>
                        <a:srgbClr val="433835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4" name="直線コネクタ 103"/>
                    <p:cNvCxnSpPr/>
                    <p:nvPr/>
                  </p:nvCxnSpPr>
                  <p:spPr>
                    <a:xfrm flipV="1">
                      <a:off x="7411391" y="4918674"/>
                      <a:ext cx="376629" cy="397600"/>
                    </a:xfrm>
                    <a:prstGeom prst="line">
                      <a:avLst/>
                    </a:prstGeom>
                    <a:ln>
                      <a:solidFill>
                        <a:srgbClr val="433835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6" name="直線コネクタ 105"/>
                    <p:cNvCxnSpPr/>
                    <p:nvPr/>
                  </p:nvCxnSpPr>
                  <p:spPr>
                    <a:xfrm flipV="1">
                      <a:off x="7411391" y="5177752"/>
                      <a:ext cx="376629" cy="397600"/>
                    </a:xfrm>
                    <a:prstGeom prst="line">
                      <a:avLst/>
                    </a:prstGeom>
                    <a:ln>
                      <a:solidFill>
                        <a:srgbClr val="433835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94" name="直線コネクタ 93"/>
                <p:cNvCxnSpPr/>
                <p:nvPr/>
              </p:nvCxnSpPr>
              <p:spPr>
                <a:xfrm>
                  <a:off x="6155463" y="4596355"/>
                  <a:ext cx="1126523" cy="0"/>
                </a:xfrm>
                <a:prstGeom prst="line">
                  <a:avLst/>
                </a:prstGeom>
                <a:ln>
                  <a:solidFill>
                    <a:srgbClr val="433835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直線コネクタ 99"/>
                <p:cNvCxnSpPr/>
                <p:nvPr/>
              </p:nvCxnSpPr>
              <p:spPr>
                <a:xfrm>
                  <a:off x="6155463" y="4878611"/>
                  <a:ext cx="1126523" cy="0"/>
                </a:xfrm>
                <a:prstGeom prst="line">
                  <a:avLst/>
                </a:prstGeom>
                <a:ln>
                  <a:solidFill>
                    <a:srgbClr val="433835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直線コネクタ 104"/>
                <p:cNvCxnSpPr/>
                <p:nvPr/>
              </p:nvCxnSpPr>
              <p:spPr>
                <a:xfrm>
                  <a:off x="6155463" y="5178508"/>
                  <a:ext cx="1126523" cy="0"/>
                </a:xfrm>
                <a:prstGeom prst="line">
                  <a:avLst/>
                </a:prstGeom>
                <a:ln>
                  <a:solidFill>
                    <a:srgbClr val="433835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直線コネクタ 108"/>
                <p:cNvCxnSpPr/>
                <p:nvPr/>
              </p:nvCxnSpPr>
              <p:spPr>
                <a:xfrm>
                  <a:off x="6155463" y="5460764"/>
                  <a:ext cx="1131974" cy="0"/>
                </a:xfrm>
                <a:prstGeom prst="line">
                  <a:avLst/>
                </a:prstGeom>
                <a:ln>
                  <a:solidFill>
                    <a:srgbClr val="433835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5" name="直線コネクタ 114"/>
              <p:cNvCxnSpPr/>
              <p:nvPr/>
            </p:nvCxnSpPr>
            <p:spPr>
              <a:xfrm>
                <a:off x="6155463" y="4307730"/>
                <a:ext cx="1120163" cy="0"/>
              </a:xfrm>
              <a:prstGeom prst="line">
                <a:avLst/>
              </a:prstGeom>
              <a:ln>
                <a:solidFill>
                  <a:srgbClr val="43383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直線コネクタ 110"/>
              <p:cNvCxnSpPr/>
              <p:nvPr/>
            </p:nvCxnSpPr>
            <p:spPr>
              <a:xfrm flipV="1">
                <a:off x="7290565" y="4264667"/>
                <a:ext cx="340112" cy="359050"/>
              </a:xfrm>
              <a:prstGeom prst="line">
                <a:avLst/>
              </a:prstGeom>
              <a:ln>
                <a:solidFill>
                  <a:srgbClr val="43383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直線コネクタ 112"/>
              <p:cNvCxnSpPr/>
              <p:nvPr/>
            </p:nvCxnSpPr>
            <p:spPr>
              <a:xfrm flipV="1">
                <a:off x="7281986" y="4878611"/>
                <a:ext cx="342631" cy="361709"/>
              </a:xfrm>
              <a:prstGeom prst="line">
                <a:avLst/>
              </a:prstGeom>
              <a:ln>
                <a:solidFill>
                  <a:srgbClr val="43383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5" name="直線コネクタ 204"/>
            <p:cNvCxnSpPr/>
            <p:nvPr/>
          </p:nvCxnSpPr>
          <p:spPr>
            <a:xfrm flipV="1">
              <a:off x="4227931" y="2846000"/>
              <a:ext cx="349039" cy="368475"/>
            </a:xfrm>
            <a:prstGeom prst="line">
              <a:avLst/>
            </a:prstGeom>
            <a:ln>
              <a:solidFill>
                <a:srgbClr val="43383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直線コネクタ 205"/>
            <p:cNvCxnSpPr/>
            <p:nvPr/>
          </p:nvCxnSpPr>
          <p:spPr>
            <a:xfrm flipV="1">
              <a:off x="4527368" y="2836634"/>
              <a:ext cx="349039" cy="368475"/>
            </a:xfrm>
            <a:prstGeom prst="line">
              <a:avLst/>
            </a:prstGeom>
            <a:ln>
              <a:solidFill>
                <a:srgbClr val="43383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直線コネクタ 206"/>
            <p:cNvCxnSpPr/>
            <p:nvPr/>
          </p:nvCxnSpPr>
          <p:spPr>
            <a:xfrm flipV="1">
              <a:off x="4822019" y="2827625"/>
              <a:ext cx="349039" cy="368475"/>
            </a:xfrm>
            <a:prstGeom prst="line">
              <a:avLst/>
            </a:prstGeom>
            <a:ln>
              <a:solidFill>
                <a:srgbClr val="43383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直線コネクタ 221"/>
            <p:cNvCxnSpPr/>
            <p:nvPr/>
          </p:nvCxnSpPr>
          <p:spPr>
            <a:xfrm flipV="1">
              <a:off x="5081707" y="5717445"/>
              <a:ext cx="342631" cy="361709"/>
            </a:xfrm>
            <a:prstGeom prst="line">
              <a:avLst/>
            </a:prstGeom>
            <a:ln>
              <a:solidFill>
                <a:srgbClr val="43383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直線コネクタ 222"/>
            <p:cNvCxnSpPr/>
            <p:nvPr/>
          </p:nvCxnSpPr>
          <p:spPr>
            <a:xfrm flipV="1">
              <a:off x="5081707" y="5136827"/>
              <a:ext cx="342631" cy="361709"/>
            </a:xfrm>
            <a:prstGeom prst="line">
              <a:avLst/>
            </a:prstGeom>
            <a:ln>
              <a:solidFill>
                <a:srgbClr val="43383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直線コネクタ 223"/>
            <p:cNvCxnSpPr/>
            <p:nvPr/>
          </p:nvCxnSpPr>
          <p:spPr>
            <a:xfrm flipV="1">
              <a:off x="5059321" y="4563678"/>
              <a:ext cx="342631" cy="361709"/>
            </a:xfrm>
            <a:prstGeom prst="line">
              <a:avLst/>
            </a:prstGeom>
            <a:ln>
              <a:solidFill>
                <a:srgbClr val="43383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6" name="図形グループ 225"/>
          <p:cNvGrpSpPr/>
          <p:nvPr/>
        </p:nvGrpSpPr>
        <p:grpSpPr>
          <a:xfrm>
            <a:off x="3908221" y="3209347"/>
            <a:ext cx="1289339" cy="3352594"/>
            <a:chOff x="3927347" y="3042346"/>
            <a:chExt cx="1289339" cy="3352594"/>
          </a:xfrm>
        </p:grpSpPr>
        <p:grpSp>
          <p:nvGrpSpPr>
            <p:cNvPr id="227" name="図形グループ 226"/>
            <p:cNvGrpSpPr/>
            <p:nvPr/>
          </p:nvGrpSpPr>
          <p:grpSpPr>
            <a:xfrm>
              <a:off x="3927347" y="3042346"/>
              <a:ext cx="1289339" cy="3352594"/>
              <a:chOff x="6155463" y="2448971"/>
              <a:chExt cx="1289339" cy="3352594"/>
            </a:xfrm>
          </p:grpSpPr>
          <p:grpSp>
            <p:nvGrpSpPr>
              <p:cNvPr id="234" name="図形グループ 233"/>
              <p:cNvGrpSpPr/>
              <p:nvPr/>
            </p:nvGrpSpPr>
            <p:grpSpPr>
              <a:xfrm>
                <a:off x="6155463" y="2448971"/>
                <a:ext cx="1289339" cy="3352594"/>
                <a:chOff x="6155463" y="2448971"/>
                <a:chExt cx="1289339" cy="3352594"/>
              </a:xfrm>
            </p:grpSpPr>
            <p:grpSp>
              <p:nvGrpSpPr>
                <p:cNvPr id="238" name="図形グループ 237"/>
                <p:cNvGrpSpPr/>
                <p:nvPr/>
              </p:nvGrpSpPr>
              <p:grpSpPr>
                <a:xfrm>
                  <a:off x="6155463" y="2448971"/>
                  <a:ext cx="1289339" cy="3352594"/>
                  <a:chOff x="6389806" y="3656890"/>
                  <a:chExt cx="1289339" cy="3352594"/>
                </a:xfrm>
              </p:grpSpPr>
              <p:sp>
                <p:nvSpPr>
                  <p:cNvPr id="243" name="直方体 242"/>
                  <p:cNvSpPr/>
                  <p:nvPr/>
                </p:nvSpPr>
                <p:spPr>
                  <a:xfrm>
                    <a:off x="6401145" y="3656890"/>
                    <a:ext cx="1278000" cy="3352593"/>
                  </a:xfrm>
                  <a:prstGeom prst="cube">
                    <a:avLst>
                      <a:gd name="adj" fmla="val 12015"/>
                    </a:avLst>
                  </a:prstGeom>
                  <a:solidFill>
                    <a:srgbClr val="C5C9CB"/>
                  </a:solidFill>
                  <a:ln>
                    <a:solidFill>
                      <a:srgbClr val="433835"/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grpSp>
                <p:nvGrpSpPr>
                  <p:cNvPr id="244" name="図形グループ 243"/>
                  <p:cNvGrpSpPr/>
                  <p:nvPr/>
                </p:nvGrpSpPr>
                <p:grpSpPr>
                  <a:xfrm>
                    <a:off x="6407087" y="3808381"/>
                    <a:ext cx="869280" cy="3201103"/>
                    <a:chOff x="6291030" y="4132934"/>
                    <a:chExt cx="869280" cy="3201103"/>
                  </a:xfrm>
                </p:grpSpPr>
                <p:cxnSp>
                  <p:nvCxnSpPr>
                    <p:cNvPr id="264" name="直線コネクタ 263"/>
                    <p:cNvCxnSpPr/>
                    <p:nvPr/>
                  </p:nvCxnSpPr>
                  <p:spPr>
                    <a:xfrm>
                      <a:off x="6291030" y="4156944"/>
                      <a:ext cx="0" cy="3177093"/>
                    </a:xfrm>
                    <a:prstGeom prst="line">
                      <a:avLst/>
                    </a:prstGeom>
                    <a:ln>
                      <a:solidFill>
                        <a:schemeClr val="accent4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5" name="直線コネクタ 264"/>
                    <p:cNvCxnSpPr/>
                    <p:nvPr/>
                  </p:nvCxnSpPr>
                  <p:spPr>
                    <a:xfrm>
                      <a:off x="6590912" y="4139303"/>
                      <a:ext cx="0" cy="3194734"/>
                    </a:xfrm>
                    <a:prstGeom prst="line">
                      <a:avLst/>
                    </a:prstGeom>
                    <a:ln>
                      <a:solidFill>
                        <a:schemeClr val="accent4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6" name="直線コネクタ 265"/>
                    <p:cNvCxnSpPr/>
                    <p:nvPr/>
                  </p:nvCxnSpPr>
                  <p:spPr>
                    <a:xfrm>
                      <a:off x="6884430" y="4132934"/>
                      <a:ext cx="0" cy="3201103"/>
                    </a:xfrm>
                    <a:prstGeom prst="line">
                      <a:avLst/>
                    </a:prstGeom>
                    <a:ln>
                      <a:solidFill>
                        <a:schemeClr val="accent4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7" name="直線コネクタ 266"/>
                    <p:cNvCxnSpPr/>
                    <p:nvPr/>
                  </p:nvCxnSpPr>
                  <p:spPr>
                    <a:xfrm>
                      <a:off x="7160310" y="4144206"/>
                      <a:ext cx="0" cy="3189831"/>
                    </a:xfrm>
                    <a:prstGeom prst="line">
                      <a:avLst/>
                    </a:prstGeom>
                    <a:ln>
                      <a:solidFill>
                        <a:schemeClr val="accent4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45" name="図形グループ 244"/>
                  <p:cNvGrpSpPr/>
                  <p:nvPr/>
                </p:nvGrpSpPr>
                <p:grpSpPr>
                  <a:xfrm>
                    <a:off x="6389806" y="4072586"/>
                    <a:ext cx="1152941" cy="1157937"/>
                    <a:chOff x="6291029" y="4397139"/>
                    <a:chExt cx="1152941" cy="1157937"/>
                  </a:xfrm>
                </p:grpSpPr>
                <p:cxnSp>
                  <p:nvCxnSpPr>
                    <p:cNvPr id="259" name="直線コネクタ 258"/>
                    <p:cNvCxnSpPr/>
                    <p:nvPr/>
                  </p:nvCxnSpPr>
                  <p:spPr>
                    <a:xfrm>
                      <a:off x="6291029" y="4397139"/>
                      <a:ext cx="1152941" cy="0"/>
                    </a:xfrm>
                    <a:prstGeom prst="line">
                      <a:avLst/>
                    </a:prstGeom>
                    <a:ln>
                      <a:solidFill>
                        <a:srgbClr val="433835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0" name="直線コネクタ 259"/>
                    <p:cNvCxnSpPr/>
                    <p:nvPr/>
                  </p:nvCxnSpPr>
                  <p:spPr>
                    <a:xfrm>
                      <a:off x="6291029" y="4690667"/>
                      <a:ext cx="1146581" cy="0"/>
                    </a:xfrm>
                    <a:prstGeom prst="line">
                      <a:avLst/>
                    </a:prstGeom>
                    <a:ln>
                      <a:solidFill>
                        <a:srgbClr val="433835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1" name="直線コネクタ 260"/>
                    <p:cNvCxnSpPr/>
                    <p:nvPr/>
                  </p:nvCxnSpPr>
                  <p:spPr>
                    <a:xfrm>
                      <a:off x="6291029" y="4972923"/>
                      <a:ext cx="1146581" cy="0"/>
                    </a:xfrm>
                    <a:prstGeom prst="line">
                      <a:avLst/>
                    </a:prstGeom>
                    <a:ln>
                      <a:solidFill>
                        <a:srgbClr val="433835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2" name="直線コネクタ 261"/>
                    <p:cNvCxnSpPr/>
                    <p:nvPr/>
                  </p:nvCxnSpPr>
                  <p:spPr>
                    <a:xfrm>
                      <a:off x="6291029" y="5272820"/>
                      <a:ext cx="1146581" cy="0"/>
                    </a:xfrm>
                    <a:prstGeom prst="line">
                      <a:avLst/>
                    </a:prstGeom>
                    <a:ln>
                      <a:solidFill>
                        <a:srgbClr val="433835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3" name="直線コネクタ 262"/>
                    <p:cNvCxnSpPr/>
                    <p:nvPr/>
                  </p:nvCxnSpPr>
                  <p:spPr>
                    <a:xfrm>
                      <a:off x="6291029" y="5555076"/>
                      <a:ext cx="1128941" cy="0"/>
                    </a:xfrm>
                    <a:prstGeom prst="line">
                      <a:avLst/>
                    </a:prstGeom>
                    <a:ln>
                      <a:solidFill>
                        <a:srgbClr val="433835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48" name="図形グループ 247"/>
                  <p:cNvGrpSpPr/>
                  <p:nvPr/>
                </p:nvGrpSpPr>
                <p:grpSpPr>
                  <a:xfrm>
                    <a:off x="7510168" y="3903258"/>
                    <a:ext cx="168977" cy="1347542"/>
                    <a:chOff x="7411391" y="4227811"/>
                    <a:chExt cx="168977" cy="1347542"/>
                  </a:xfrm>
                </p:grpSpPr>
                <p:cxnSp>
                  <p:nvCxnSpPr>
                    <p:cNvPr id="249" name="直線コネクタ 248"/>
                    <p:cNvCxnSpPr/>
                    <p:nvPr/>
                  </p:nvCxnSpPr>
                  <p:spPr>
                    <a:xfrm flipV="1">
                      <a:off x="7419970" y="4227811"/>
                      <a:ext cx="160398" cy="169329"/>
                    </a:xfrm>
                    <a:prstGeom prst="line">
                      <a:avLst/>
                    </a:prstGeom>
                    <a:ln>
                      <a:solidFill>
                        <a:srgbClr val="433835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0" name="直線コネクタ 249"/>
                    <p:cNvCxnSpPr/>
                    <p:nvPr/>
                  </p:nvCxnSpPr>
                  <p:spPr>
                    <a:xfrm flipV="1">
                      <a:off x="7419970" y="4530342"/>
                      <a:ext cx="160398" cy="169330"/>
                    </a:xfrm>
                    <a:prstGeom prst="line">
                      <a:avLst/>
                    </a:prstGeom>
                    <a:ln>
                      <a:solidFill>
                        <a:srgbClr val="433835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1" name="直線コネクタ 250"/>
                    <p:cNvCxnSpPr/>
                    <p:nvPr/>
                  </p:nvCxnSpPr>
                  <p:spPr>
                    <a:xfrm flipV="1">
                      <a:off x="7437610" y="4826799"/>
                      <a:ext cx="142758" cy="150708"/>
                    </a:xfrm>
                    <a:prstGeom prst="line">
                      <a:avLst/>
                    </a:prstGeom>
                    <a:ln>
                      <a:solidFill>
                        <a:srgbClr val="433835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2" name="直線コネクタ 251"/>
                    <p:cNvCxnSpPr/>
                    <p:nvPr/>
                  </p:nvCxnSpPr>
                  <p:spPr>
                    <a:xfrm flipV="1">
                      <a:off x="7411391" y="5137888"/>
                      <a:ext cx="168977" cy="178386"/>
                    </a:xfrm>
                    <a:prstGeom prst="line">
                      <a:avLst/>
                    </a:prstGeom>
                    <a:ln>
                      <a:solidFill>
                        <a:srgbClr val="433835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3" name="直線コネクタ 252"/>
                    <p:cNvCxnSpPr/>
                    <p:nvPr/>
                  </p:nvCxnSpPr>
                  <p:spPr>
                    <a:xfrm flipV="1">
                      <a:off x="7411391" y="5409001"/>
                      <a:ext cx="157577" cy="166352"/>
                    </a:xfrm>
                    <a:prstGeom prst="line">
                      <a:avLst/>
                    </a:prstGeom>
                    <a:ln>
                      <a:solidFill>
                        <a:srgbClr val="433835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239" name="直線コネクタ 238"/>
                <p:cNvCxnSpPr/>
                <p:nvPr/>
              </p:nvCxnSpPr>
              <p:spPr>
                <a:xfrm>
                  <a:off x="6155463" y="4596355"/>
                  <a:ext cx="1126523" cy="0"/>
                </a:xfrm>
                <a:prstGeom prst="line">
                  <a:avLst/>
                </a:prstGeom>
                <a:ln>
                  <a:solidFill>
                    <a:srgbClr val="433835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" name="直線コネクタ 239"/>
                <p:cNvCxnSpPr/>
                <p:nvPr/>
              </p:nvCxnSpPr>
              <p:spPr>
                <a:xfrm>
                  <a:off x="6155463" y="4878611"/>
                  <a:ext cx="1126523" cy="0"/>
                </a:xfrm>
                <a:prstGeom prst="line">
                  <a:avLst/>
                </a:prstGeom>
                <a:ln>
                  <a:solidFill>
                    <a:srgbClr val="433835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1" name="直線コネクタ 240"/>
                <p:cNvCxnSpPr/>
                <p:nvPr/>
              </p:nvCxnSpPr>
              <p:spPr>
                <a:xfrm>
                  <a:off x="6155463" y="5178508"/>
                  <a:ext cx="1126523" cy="0"/>
                </a:xfrm>
                <a:prstGeom prst="line">
                  <a:avLst/>
                </a:prstGeom>
                <a:ln>
                  <a:solidFill>
                    <a:srgbClr val="433835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2" name="直線コネクタ 241"/>
                <p:cNvCxnSpPr/>
                <p:nvPr/>
              </p:nvCxnSpPr>
              <p:spPr>
                <a:xfrm>
                  <a:off x="6155463" y="5460764"/>
                  <a:ext cx="1131974" cy="0"/>
                </a:xfrm>
                <a:prstGeom prst="line">
                  <a:avLst/>
                </a:prstGeom>
                <a:ln>
                  <a:solidFill>
                    <a:srgbClr val="433835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35" name="直線コネクタ 234"/>
              <p:cNvCxnSpPr/>
              <p:nvPr/>
            </p:nvCxnSpPr>
            <p:spPr>
              <a:xfrm>
                <a:off x="6155463" y="4307730"/>
                <a:ext cx="1120163" cy="0"/>
              </a:xfrm>
              <a:prstGeom prst="line">
                <a:avLst/>
              </a:prstGeom>
              <a:ln>
                <a:solidFill>
                  <a:srgbClr val="43383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直線コネクタ 235"/>
              <p:cNvCxnSpPr/>
              <p:nvPr/>
            </p:nvCxnSpPr>
            <p:spPr>
              <a:xfrm flipV="1">
                <a:off x="7290565" y="4479239"/>
                <a:ext cx="136858" cy="144478"/>
              </a:xfrm>
              <a:prstGeom prst="line">
                <a:avLst/>
              </a:prstGeom>
              <a:ln>
                <a:solidFill>
                  <a:srgbClr val="43383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直線コネクタ 236"/>
              <p:cNvCxnSpPr/>
              <p:nvPr/>
            </p:nvCxnSpPr>
            <p:spPr>
              <a:xfrm flipV="1">
                <a:off x="7281986" y="5068438"/>
                <a:ext cx="162816" cy="171883"/>
              </a:xfrm>
              <a:prstGeom prst="line">
                <a:avLst/>
              </a:prstGeom>
              <a:ln>
                <a:solidFill>
                  <a:srgbClr val="43383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8" name="直線コネクタ 227"/>
            <p:cNvCxnSpPr/>
            <p:nvPr/>
          </p:nvCxnSpPr>
          <p:spPr>
            <a:xfrm flipV="1">
              <a:off x="4227931" y="3042346"/>
              <a:ext cx="163050" cy="172130"/>
            </a:xfrm>
            <a:prstGeom prst="line">
              <a:avLst/>
            </a:prstGeom>
            <a:ln>
              <a:solidFill>
                <a:srgbClr val="43383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直線コネクタ 228"/>
            <p:cNvCxnSpPr>
              <a:endCxn id="243" idx="0"/>
            </p:cNvCxnSpPr>
            <p:nvPr/>
          </p:nvCxnSpPr>
          <p:spPr>
            <a:xfrm flipV="1">
              <a:off x="4527368" y="3042346"/>
              <a:ext cx="127094" cy="162764"/>
            </a:xfrm>
            <a:prstGeom prst="line">
              <a:avLst/>
            </a:prstGeom>
            <a:ln>
              <a:solidFill>
                <a:srgbClr val="43383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直線コネクタ 229"/>
            <p:cNvCxnSpPr/>
            <p:nvPr/>
          </p:nvCxnSpPr>
          <p:spPr>
            <a:xfrm flipV="1">
              <a:off x="4822019" y="3042346"/>
              <a:ext cx="145644" cy="153755"/>
            </a:xfrm>
            <a:prstGeom prst="line">
              <a:avLst/>
            </a:prstGeom>
            <a:ln>
              <a:solidFill>
                <a:srgbClr val="43383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直線コネクタ 230"/>
            <p:cNvCxnSpPr/>
            <p:nvPr/>
          </p:nvCxnSpPr>
          <p:spPr>
            <a:xfrm flipV="1">
              <a:off x="5081707" y="5936659"/>
              <a:ext cx="134979" cy="142496"/>
            </a:xfrm>
            <a:prstGeom prst="line">
              <a:avLst/>
            </a:prstGeom>
            <a:ln>
              <a:solidFill>
                <a:srgbClr val="43383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直線コネクタ 231"/>
            <p:cNvCxnSpPr/>
            <p:nvPr/>
          </p:nvCxnSpPr>
          <p:spPr>
            <a:xfrm flipV="1">
              <a:off x="5081707" y="5356041"/>
              <a:ext cx="134979" cy="142496"/>
            </a:xfrm>
            <a:prstGeom prst="line">
              <a:avLst/>
            </a:prstGeom>
            <a:ln>
              <a:solidFill>
                <a:srgbClr val="43383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直線コネクタ 232"/>
            <p:cNvCxnSpPr/>
            <p:nvPr/>
          </p:nvCxnSpPr>
          <p:spPr>
            <a:xfrm flipV="1">
              <a:off x="5059321" y="4759260"/>
              <a:ext cx="157365" cy="166129"/>
            </a:xfrm>
            <a:prstGeom prst="line">
              <a:avLst/>
            </a:prstGeom>
            <a:ln>
              <a:solidFill>
                <a:srgbClr val="43383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テキスト ボックス 84"/>
          <p:cNvSpPr txBox="1"/>
          <p:nvPr/>
        </p:nvSpPr>
        <p:spPr>
          <a:xfrm>
            <a:off x="2850623" y="2399284"/>
            <a:ext cx="672117" cy="369332"/>
          </a:xfrm>
          <a:prstGeom prst="rect">
            <a:avLst/>
          </a:prstGeom>
          <a:solidFill>
            <a:srgbClr val="FFFFFF"/>
          </a:solidFill>
          <a:ln>
            <a:solidFill>
              <a:srgbClr val="65545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we</a:t>
            </a:r>
            <a:r>
              <a:rPr kumimoji="1" lang="en-US" altLang="ja-JP" dirty="0" smtClean="0"/>
              <a:t>st</a:t>
            </a:r>
            <a:endParaRPr kumimoji="1" lang="ja-JP" altLang="en-US" dirty="0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4133567" y="3061699"/>
            <a:ext cx="74934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south</a:t>
            </a:r>
            <a:endParaRPr kumimoji="1" lang="ja-JP" altLang="en-US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6764493" y="2475436"/>
            <a:ext cx="620971" cy="369332"/>
          </a:xfrm>
          <a:prstGeom prst="rect">
            <a:avLst/>
          </a:prstGeom>
          <a:solidFill>
            <a:srgbClr val="FFFFFF"/>
          </a:solidFill>
          <a:ln>
            <a:solidFill>
              <a:srgbClr val="65545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east</a:t>
            </a:r>
            <a:endParaRPr kumimoji="1" lang="ja-JP" altLang="en-US" dirty="0"/>
          </a:p>
        </p:txBody>
      </p:sp>
      <p:grpSp>
        <p:nvGrpSpPr>
          <p:cNvPr id="336" name="図形グループ 335"/>
          <p:cNvGrpSpPr/>
          <p:nvPr/>
        </p:nvGrpSpPr>
        <p:grpSpPr>
          <a:xfrm>
            <a:off x="7123916" y="3551347"/>
            <a:ext cx="1271265" cy="1215099"/>
            <a:chOff x="7123916" y="3551347"/>
            <a:chExt cx="1271265" cy="1215099"/>
          </a:xfrm>
        </p:grpSpPr>
        <p:sp>
          <p:nvSpPr>
            <p:cNvPr id="322" name="右矢印 321"/>
            <p:cNvSpPr/>
            <p:nvPr/>
          </p:nvSpPr>
          <p:spPr>
            <a:xfrm>
              <a:off x="7217984" y="3551347"/>
              <a:ext cx="1177197" cy="654064"/>
            </a:xfrm>
            <a:prstGeom prst="rightArrow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3" name="左矢印 322"/>
            <p:cNvSpPr/>
            <p:nvPr/>
          </p:nvSpPr>
          <p:spPr>
            <a:xfrm>
              <a:off x="7123916" y="4092984"/>
              <a:ext cx="1177197" cy="673462"/>
            </a:xfrm>
            <a:prstGeom prst="leftArrow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24" name="テキスト ボックス 323"/>
          <p:cNvSpPr txBox="1"/>
          <p:nvPr/>
        </p:nvSpPr>
        <p:spPr>
          <a:xfrm>
            <a:off x="4822184" y="2301471"/>
            <a:ext cx="697952" cy="369332"/>
          </a:xfrm>
          <a:prstGeom prst="rect">
            <a:avLst/>
          </a:prstGeom>
          <a:solidFill>
            <a:srgbClr val="FFFFFF"/>
          </a:solidFill>
          <a:ln>
            <a:solidFill>
              <a:srgbClr val="65545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inner</a:t>
            </a:r>
            <a:endParaRPr kumimoji="1" lang="ja-JP" altLang="en-US" dirty="0"/>
          </a:p>
        </p:txBody>
      </p:sp>
      <p:sp>
        <p:nvSpPr>
          <p:cNvPr id="325" name="テキスト ボックス 324"/>
          <p:cNvSpPr txBox="1"/>
          <p:nvPr/>
        </p:nvSpPr>
        <p:spPr>
          <a:xfrm>
            <a:off x="7709965" y="3167152"/>
            <a:ext cx="7408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send</a:t>
            </a:r>
            <a:endParaRPr kumimoji="1" lang="ja-JP" altLang="en-US" sz="2000" dirty="0"/>
          </a:p>
        </p:txBody>
      </p:sp>
      <p:sp>
        <p:nvSpPr>
          <p:cNvPr id="326" name="テキスト ボックス 325"/>
          <p:cNvSpPr txBox="1"/>
          <p:nvPr/>
        </p:nvSpPr>
        <p:spPr>
          <a:xfrm>
            <a:off x="7804099" y="4571004"/>
            <a:ext cx="10114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receive</a:t>
            </a:r>
            <a:endParaRPr kumimoji="1" lang="ja-JP" altLang="en-US" sz="2000" dirty="0"/>
          </a:p>
        </p:txBody>
      </p:sp>
      <p:grpSp>
        <p:nvGrpSpPr>
          <p:cNvPr id="332" name="図形グループ 331"/>
          <p:cNvGrpSpPr/>
          <p:nvPr/>
        </p:nvGrpSpPr>
        <p:grpSpPr>
          <a:xfrm>
            <a:off x="316101" y="4500724"/>
            <a:ext cx="2428198" cy="1855849"/>
            <a:chOff x="266520" y="1658747"/>
            <a:chExt cx="2428198" cy="1855849"/>
          </a:xfrm>
        </p:grpSpPr>
        <p:sp>
          <p:nvSpPr>
            <p:cNvPr id="330" name="角丸四角形吹き出し 329"/>
            <p:cNvSpPr/>
            <p:nvPr/>
          </p:nvSpPr>
          <p:spPr>
            <a:xfrm>
              <a:off x="266520" y="1954988"/>
              <a:ext cx="2428198" cy="1559608"/>
            </a:xfrm>
            <a:prstGeom prst="wedgeRoundRectCallout">
              <a:avLst>
                <a:gd name="adj1" fmla="val 95541"/>
                <a:gd name="adj2" fmla="val 1172"/>
                <a:gd name="adj3" fmla="val 16667"/>
              </a:avLst>
            </a:prstGeom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342900" indent="-342900">
                <a:buClr>
                  <a:schemeClr val="accent1"/>
                </a:buClr>
                <a:buFont typeface="Arial"/>
                <a:buChar char="•"/>
              </a:pPr>
              <a:r>
                <a:rPr kumimoji="1" lang="ja-JP" altLang="en-US" sz="2400" dirty="0" smtClean="0"/>
                <a:t>データの送信</a:t>
              </a:r>
              <a:endParaRPr kumimoji="1" lang="en-US" altLang="ja-JP" sz="2400" dirty="0" smtClean="0"/>
            </a:p>
            <a:p>
              <a:pPr marL="342900" indent="-342900">
                <a:buClr>
                  <a:schemeClr val="accent1"/>
                </a:buClr>
                <a:buFont typeface="Arial"/>
                <a:buChar char="•"/>
              </a:pPr>
              <a:r>
                <a:rPr lang="ja-JP" altLang="en-US" sz="2400" dirty="0" smtClean="0"/>
                <a:t>データの受信</a:t>
              </a:r>
              <a:endParaRPr lang="en-US" altLang="ja-JP" sz="2400" dirty="0" smtClean="0"/>
            </a:p>
            <a:p>
              <a:pPr marL="342900" indent="-342900">
                <a:buClr>
                  <a:schemeClr val="accent1"/>
                </a:buClr>
                <a:buFont typeface="Arial"/>
                <a:buChar char="•"/>
              </a:pPr>
              <a:r>
                <a:rPr kumimoji="1" lang="ja-JP" altLang="en-US" sz="2400" dirty="0" smtClean="0"/>
                <a:t>計算</a:t>
              </a:r>
              <a:endParaRPr kumimoji="1" lang="ja-JP" altLang="en-US" sz="2400" dirty="0"/>
            </a:p>
          </p:txBody>
        </p:sp>
        <p:sp>
          <p:nvSpPr>
            <p:cNvPr id="331" name="テキスト ボックス 330"/>
            <p:cNvSpPr txBox="1"/>
            <p:nvPr/>
          </p:nvSpPr>
          <p:spPr>
            <a:xfrm>
              <a:off x="595748" y="1658747"/>
              <a:ext cx="1723549" cy="46166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accent6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/>
                <a:t>外側の領域</a:t>
              </a:r>
              <a:endParaRPr kumimoji="1" lang="ja-JP" altLang="en-US" sz="2400" dirty="0"/>
            </a:p>
          </p:txBody>
        </p:sp>
      </p:grpSp>
      <p:grpSp>
        <p:nvGrpSpPr>
          <p:cNvPr id="333" name="図形グループ 332"/>
          <p:cNvGrpSpPr/>
          <p:nvPr/>
        </p:nvGrpSpPr>
        <p:grpSpPr>
          <a:xfrm>
            <a:off x="316101" y="2524914"/>
            <a:ext cx="2428198" cy="1019372"/>
            <a:chOff x="266520" y="1658747"/>
            <a:chExt cx="2428198" cy="1019372"/>
          </a:xfrm>
        </p:grpSpPr>
        <p:sp>
          <p:nvSpPr>
            <p:cNvPr id="334" name="角丸四角形吹き出し 333"/>
            <p:cNvSpPr/>
            <p:nvPr/>
          </p:nvSpPr>
          <p:spPr>
            <a:xfrm>
              <a:off x="266520" y="1954989"/>
              <a:ext cx="2428198" cy="723130"/>
            </a:xfrm>
            <a:prstGeom prst="wedgeRoundRectCallout">
              <a:avLst>
                <a:gd name="adj1" fmla="val 116202"/>
                <a:gd name="adj2" fmla="val -36283"/>
                <a:gd name="adj3" fmla="val 16667"/>
              </a:avLst>
            </a:prstGeom>
            <a:ln>
              <a:solidFill>
                <a:schemeClr val="accent6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342900" indent="-342900">
                <a:buClr>
                  <a:schemeClr val="accent1"/>
                </a:buClr>
                <a:buFont typeface="Arial"/>
                <a:buChar char="•"/>
              </a:pPr>
              <a:r>
                <a:rPr kumimoji="1" lang="ja-JP" altLang="en-US" sz="2400" dirty="0" smtClean="0"/>
                <a:t>計算</a:t>
              </a:r>
              <a:endParaRPr kumimoji="1" lang="ja-JP" altLang="en-US" sz="2400" dirty="0"/>
            </a:p>
          </p:txBody>
        </p:sp>
        <p:sp>
          <p:nvSpPr>
            <p:cNvPr id="335" name="テキスト ボックス 334"/>
            <p:cNvSpPr txBox="1"/>
            <p:nvPr/>
          </p:nvSpPr>
          <p:spPr>
            <a:xfrm>
              <a:off x="595748" y="1658747"/>
              <a:ext cx="1723549" cy="46166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accent6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ja-JP" altLang="en-US" sz="2400" dirty="0" smtClean="0"/>
                <a:t>内</a:t>
              </a:r>
              <a:r>
                <a:rPr kumimoji="1" lang="ja-JP" altLang="en-US" sz="2400" dirty="0" smtClean="0"/>
                <a:t>側の領域</a:t>
              </a:r>
              <a:endParaRPr kumimoji="1" lang="ja-JP" altLang="en-US" sz="2400" dirty="0"/>
            </a:p>
          </p:txBody>
        </p:sp>
      </p:grpSp>
      <p:grpSp>
        <p:nvGrpSpPr>
          <p:cNvPr id="346" name="図形グループ 345"/>
          <p:cNvGrpSpPr/>
          <p:nvPr/>
        </p:nvGrpSpPr>
        <p:grpSpPr>
          <a:xfrm>
            <a:off x="3420727" y="3814760"/>
            <a:ext cx="1878559" cy="2161460"/>
            <a:chOff x="6242238" y="680861"/>
            <a:chExt cx="1674982" cy="1725628"/>
          </a:xfrm>
          <a:effectLst/>
        </p:grpSpPr>
        <p:sp>
          <p:nvSpPr>
            <p:cNvPr id="344" name="右矢印 343"/>
            <p:cNvSpPr/>
            <p:nvPr/>
          </p:nvSpPr>
          <p:spPr>
            <a:xfrm rot="16200000">
              <a:off x="6782805" y="867611"/>
              <a:ext cx="865071" cy="1403759"/>
            </a:xfrm>
            <a:prstGeom prst="rightArrow">
              <a:avLst>
                <a:gd name="adj1" fmla="val 39825"/>
                <a:gd name="adj2" fmla="val 31760"/>
              </a:avLst>
            </a:prstGeom>
            <a:solidFill>
              <a:schemeClr val="accent1">
                <a:lumMod val="75000"/>
              </a:schemeClr>
            </a:solidFill>
            <a:ln w="57150" cmpd="sng">
              <a:solidFill>
                <a:schemeClr val="bg1"/>
              </a:solidFill>
            </a:ln>
            <a:scene3d>
              <a:camera prst="isometricOffAxis1Top">
                <a:rot lat="18000000" lon="18600000" rev="0"/>
              </a:camera>
              <a:lightRig rig="balanced" dir="t">
                <a:rot lat="0" lon="0" rev="5100000"/>
              </a:lightRig>
            </a:scene3d>
            <a:sp3d contourW="6350">
              <a:bevelT w="29210" h="12700"/>
              <a:contourClr>
                <a:schemeClr val="accent1">
                  <a:shade val="30000"/>
                  <a:satMod val="130000"/>
                </a:schemeClr>
              </a:contour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5" name="下矢印 344"/>
            <p:cNvSpPr/>
            <p:nvPr/>
          </p:nvSpPr>
          <p:spPr>
            <a:xfrm>
              <a:off x="6242238" y="680861"/>
              <a:ext cx="697362" cy="1725628"/>
            </a:xfrm>
            <a:prstGeom prst="downArrow">
              <a:avLst>
                <a:gd name="adj1" fmla="val 43981"/>
                <a:gd name="adj2" fmla="val 77421"/>
              </a:avLst>
            </a:prstGeom>
            <a:solidFill>
              <a:schemeClr val="accent1">
                <a:lumMod val="75000"/>
              </a:schemeClr>
            </a:solidFill>
            <a:ln w="57150" cmpd="sng">
              <a:solidFill>
                <a:schemeClr val="bg1"/>
              </a:solidFill>
            </a:ln>
            <a:scene3d>
              <a:camera prst="isometricOffAxis2Top">
                <a:rot lat="17812752" lon="2899623" rev="18708278"/>
              </a:camera>
              <a:lightRig rig="balanced" dir="t">
                <a:rot lat="0" lon="0" rev="5100000"/>
              </a:lightRig>
            </a:scene3d>
            <a:sp3d contourW="6350">
              <a:bevelT w="29210" h="12700"/>
              <a:contourClr>
                <a:schemeClr val="accent1">
                  <a:shade val="30000"/>
                  <a:satMod val="130000"/>
                </a:schemeClr>
              </a:contour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971678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プログラムの書き換え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59080"/>
            <a:ext cx="8229600" cy="4876800"/>
          </a:xfrm>
        </p:spPr>
        <p:txBody>
          <a:bodyPr/>
          <a:lstStyle/>
          <a:p>
            <a:r>
              <a:rPr kumimoji="1" lang="ja-JP" altLang="en-US" dirty="0" smtClean="0"/>
              <a:t>パフォーマンスを考えた書き換え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通信している間、通信と無関係の計算を実行</a:t>
            </a:r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pPr lvl="1"/>
            <a:endParaRPr kumimoji="1" lang="en-US" altLang="ja-JP" dirty="0" smtClean="0"/>
          </a:p>
          <a:p>
            <a:pPr lvl="1"/>
            <a:endParaRPr kumimoji="1" lang="en-US" altLang="ja-JP" dirty="0" smtClean="0"/>
          </a:p>
          <a:p>
            <a:pPr lvl="1"/>
            <a:endParaRPr kumimoji="1" lang="en-US" altLang="ja-JP" dirty="0" smtClean="0"/>
          </a:p>
          <a:p>
            <a:pPr marL="0" lvl="0" indent="0">
              <a:buNone/>
            </a:pPr>
            <a:endParaRPr kumimoji="1" lang="en-US" altLang="ja-JP" dirty="0" smtClean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A84B-1CB4-E544-B31F-3DC7349FED48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30419" y="2405556"/>
            <a:ext cx="6889576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>
                <a:solidFill>
                  <a:srgbClr val="A30B6D"/>
                </a:solidFill>
                <a:latin typeface="Consolas"/>
                <a:cs typeface="Consolas"/>
              </a:rPr>
              <a:t>public void</a:t>
            </a:r>
            <a:r>
              <a:rPr lang="en-US" altLang="ja-JP" sz="2000" dirty="0">
                <a:latin typeface="Consolas"/>
                <a:cs typeface="Consolas"/>
              </a:rPr>
              <a:t> </a:t>
            </a:r>
            <a:r>
              <a:rPr lang="en-US" altLang="ja-JP" sz="2000" dirty="0" err="1">
                <a:latin typeface="Consolas"/>
                <a:cs typeface="Consolas"/>
              </a:rPr>
              <a:t>sorMethod</a:t>
            </a:r>
            <a:r>
              <a:rPr lang="en-US" altLang="ja-JP" sz="2000" dirty="0">
                <a:latin typeface="Consolas"/>
                <a:cs typeface="Consolas"/>
              </a:rPr>
              <a:t>(…){</a:t>
            </a:r>
          </a:p>
          <a:p>
            <a:r>
              <a:rPr lang="en-US" altLang="ja-JP" sz="2000" dirty="0" smtClean="0">
                <a:latin typeface="Consolas"/>
                <a:cs typeface="Consolas"/>
              </a:rPr>
              <a:t>	</a:t>
            </a:r>
            <a:r>
              <a:rPr lang="en-US" altLang="ja-JP" sz="2000" dirty="0" smtClean="0">
                <a:solidFill>
                  <a:srgbClr val="A30B6D"/>
                </a:solidFill>
                <a:latin typeface="Consolas"/>
                <a:cs typeface="Consolas"/>
              </a:rPr>
              <a:t>while </a:t>
            </a:r>
            <a:r>
              <a:rPr lang="en-US" altLang="ja-JP" sz="2000" dirty="0" smtClean="0">
                <a:latin typeface="Consolas"/>
                <a:cs typeface="Consolas"/>
              </a:rPr>
              <a:t>(</a:t>
            </a:r>
            <a:r>
              <a:rPr lang="en-US" altLang="ja-JP" sz="2000" dirty="0">
                <a:solidFill>
                  <a:srgbClr val="A30B6D"/>
                </a:solidFill>
                <a:latin typeface="Consolas"/>
                <a:cs typeface="Consolas"/>
              </a:rPr>
              <a:t>true</a:t>
            </a:r>
            <a:r>
              <a:rPr lang="en-US" altLang="ja-JP" sz="2000" dirty="0" smtClean="0">
                <a:latin typeface="Consolas"/>
                <a:cs typeface="Consolas"/>
              </a:rPr>
              <a:t>) {</a:t>
            </a:r>
            <a:endParaRPr lang="en-US" altLang="ja-JP" sz="2000" dirty="0">
              <a:latin typeface="Consolas"/>
              <a:cs typeface="Consolas"/>
            </a:endParaRPr>
          </a:p>
          <a:p>
            <a:r>
              <a:rPr lang="en-US" altLang="ja-JP" sz="2000" dirty="0">
                <a:latin typeface="Consolas"/>
                <a:cs typeface="Consolas"/>
              </a:rPr>
              <a:t>	</a:t>
            </a:r>
            <a:r>
              <a:rPr lang="en-US" altLang="ja-JP" sz="2000" dirty="0" smtClean="0">
                <a:latin typeface="Consolas"/>
                <a:cs typeface="Consolas"/>
              </a:rPr>
              <a:t>	</a:t>
            </a:r>
            <a:r>
              <a:rPr lang="en-US" altLang="ja-JP" sz="2000" dirty="0" err="1" smtClean="0">
                <a:latin typeface="Consolas"/>
                <a:cs typeface="Consolas"/>
              </a:rPr>
              <a:t>MPJ_AsyncResult</a:t>
            </a:r>
            <a:r>
              <a:rPr lang="en-US" altLang="ja-JP" sz="2000" dirty="0" smtClean="0">
                <a:latin typeface="Consolas"/>
                <a:cs typeface="Consolas"/>
              </a:rPr>
              <a:t> </a:t>
            </a:r>
            <a:r>
              <a:rPr lang="en-US" altLang="ja-JP" sz="2000" dirty="0" err="1">
                <a:latin typeface="Consolas"/>
                <a:cs typeface="Consolas"/>
              </a:rPr>
              <a:t>eastResult</a:t>
            </a:r>
            <a:r>
              <a:rPr lang="en-US" altLang="ja-JP" sz="2000" dirty="0">
                <a:latin typeface="Consolas"/>
                <a:cs typeface="Consolas"/>
              </a:rPr>
              <a:t> = </a:t>
            </a:r>
            <a:r>
              <a:rPr lang="en-US" altLang="ja-JP" sz="2000" dirty="0" err="1" smtClean="0">
                <a:latin typeface="Consolas"/>
                <a:cs typeface="Consolas"/>
              </a:rPr>
              <a:t>east.send</a:t>
            </a:r>
            <a:r>
              <a:rPr lang="en-US" altLang="ja-JP" sz="2000" dirty="0" smtClean="0">
                <a:latin typeface="Consolas"/>
                <a:cs typeface="Consolas"/>
              </a:rPr>
              <a:t>(</a:t>
            </a:r>
            <a:r>
              <a:rPr lang="en-US" altLang="ja-JP" sz="2000" dirty="0">
                <a:latin typeface="Consolas"/>
                <a:cs typeface="Consolas"/>
              </a:rPr>
              <a:t>);</a:t>
            </a:r>
          </a:p>
          <a:p>
            <a:r>
              <a:rPr lang="en-US" altLang="ja-JP" sz="2000" dirty="0">
                <a:latin typeface="Consolas"/>
                <a:cs typeface="Consolas"/>
              </a:rPr>
              <a:t>		</a:t>
            </a:r>
            <a:r>
              <a:rPr lang="en-US" altLang="ja-JP" sz="2000" dirty="0" err="1" smtClean="0">
                <a:latin typeface="Consolas"/>
                <a:cs typeface="Consolas"/>
              </a:rPr>
              <a:t>MPJ_AsyncResult</a:t>
            </a:r>
            <a:r>
              <a:rPr lang="en-US" altLang="ja-JP" sz="2000" dirty="0" smtClean="0">
                <a:latin typeface="Consolas"/>
                <a:cs typeface="Consolas"/>
              </a:rPr>
              <a:t> </a:t>
            </a:r>
            <a:r>
              <a:rPr lang="en-US" altLang="ja-JP" sz="2000" dirty="0" err="1">
                <a:latin typeface="Consolas"/>
                <a:cs typeface="Consolas"/>
              </a:rPr>
              <a:t>westResult</a:t>
            </a:r>
            <a:r>
              <a:rPr lang="en-US" altLang="ja-JP" sz="2000" dirty="0">
                <a:latin typeface="Consolas"/>
                <a:cs typeface="Consolas"/>
              </a:rPr>
              <a:t> = </a:t>
            </a:r>
            <a:r>
              <a:rPr lang="en-US" altLang="ja-JP" sz="2000" dirty="0" err="1" smtClean="0">
                <a:latin typeface="Consolas"/>
                <a:cs typeface="Consolas"/>
              </a:rPr>
              <a:t>west.send</a:t>
            </a:r>
            <a:r>
              <a:rPr lang="en-US" altLang="ja-JP" sz="2000" dirty="0" smtClean="0">
                <a:latin typeface="Consolas"/>
                <a:cs typeface="Consolas"/>
              </a:rPr>
              <a:t>(</a:t>
            </a:r>
            <a:r>
              <a:rPr lang="en-US" altLang="ja-JP" sz="2000" dirty="0">
                <a:latin typeface="Consolas"/>
                <a:cs typeface="Consolas"/>
              </a:rPr>
              <a:t>)</a:t>
            </a:r>
            <a:r>
              <a:rPr lang="en-US" altLang="ja-JP" sz="2000" dirty="0" smtClean="0">
                <a:latin typeface="Consolas"/>
                <a:cs typeface="Consolas"/>
              </a:rPr>
              <a:t>;</a:t>
            </a:r>
          </a:p>
          <a:p>
            <a:r>
              <a:rPr lang="en-US" altLang="ja-JP" sz="2000" dirty="0">
                <a:latin typeface="Consolas"/>
                <a:cs typeface="Consolas"/>
              </a:rPr>
              <a:t>	</a:t>
            </a:r>
            <a:r>
              <a:rPr lang="en-US" altLang="ja-JP" sz="2000" dirty="0" smtClean="0">
                <a:latin typeface="Consolas"/>
                <a:cs typeface="Consolas"/>
              </a:rPr>
              <a:t>	…</a:t>
            </a:r>
            <a:endParaRPr lang="en-US" altLang="ja-JP" sz="2000" dirty="0">
              <a:latin typeface="Consolas"/>
              <a:cs typeface="Consolas"/>
            </a:endParaRPr>
          </a:p>
          <a:p>
            <a:r>
              <a:rPr lang="en-US" altLang="ja-JP" sz="2000" dirty="0">
                <a:latin typeface="Consolas"/>
                <a:cs typeface="Consolas"/>
              </a:rPr>
              <a:t>		</a:t>
            </a:r>
            <a:r>
              <a:rPr lang="en-US" altLang="ja-JP" sz="2000" dirty="0" smtClean="0">
                <a:latin typeface="Consolas"/>
                <a:cs typeface="Consolas"/>
              </a:rPr>
              <a:t>double </a:t>
            </a:r>
            <a:r>
              <a:rPr lang="en-US" altLang="ja-JP" sz="2000" dirty="0" err="1" smtClean="0">
                <a:latin typeface="Consolas"/>
                <a:cs typeface="Consolas"/>
              </a:rPr>
              <a:t>innerDiff</a:t>
            </a:r>
            <a:r>
              <a:rPr lang="en-US" altLang="ja-JP" sz="2000" dirty="0" smtClean="0">
                <a:latin typeface="Consolas"/>
                <a:cs typeface="Consolas"/>
              </a:rPr>
              <a:t> </a:t>
            </a:r>
            <a:r>
              <a:rPr lang="en-US" altLang="ja-JP" sz="2000" dirty="0">
                <a:latin typeface="Consolas"/>
                <a:cs typeface="Consolas"/>
              </a:rPr>
              <a:t>= </a:t>
            </a:r>
            <a:r>
              <a:rPr lang="en-US" altLang="ja-JP" sz="2000" dirty="0" err="1">
                <a:latin typeface="Consolas"/>
                <a:cs typeface="Consolas"/>
              </a:rPr>
              <a:t>calc.calcInner</a:t>
            </a:r>
            <a:r>
              <a:rPr lang="en-US" altLang="ja-JP" sz="2000" dirty="0">
                <a:latin typeface="Consolas"/>
                <a:cs typeface="Consolas"/>
              </a:rPr>
              <a:t>()</a:t>
            </a:r>
            <a:r>
              <a:rPr lang="en-US" altLang="ja-JP" sz="2000" dirty="0" smtClean="0">
                <a:latin typeface="Consolas"/>
                <a:cs typeface="Consolas"/>
              </a:rPr>
              <a:t>;</a:t>
            </a:r>
            <a:endParaRPr lang="en-US" altLang="ja-JP" sz="2000" dirty="0">
              <a:latin typeface="Consolas"/>
              <a:cs typeface="Consolas"/>
            </a:endParaRPr>
          </a:p>
          <a:p>
            <a:r>
              <a:rPr lang="en-US" altLang="ja-JP" sz="2000" dirty="0">
                <a:latin typeface="Consolas"/>
                <a:cs typeface="Consolas"/>
              </a:rPr>
              <a:t>		</a:t>
            </a:r>
            <a:r>
              <a:rPr lang="en-US" altLang="ja-JP" sz="2000" dirty="0" err="1" smtClean="0">
                <a:latin typeface="Consolas"/>
                <a:cs typeface="Consolas"/>
              </a:rPr>
              <a:t>eastResult.sync</a:t>
            </a:r>
            <a:r>
              <a:rPr lang="en-US" altLang="ja-JP" sz="2000" dirty="0">
                <a:latin typeface="Consolas"/>
                <a:cs typeface="Consolas"/>
              </a:rPr>
              <a:t>();</a:t>
            </a:r>
          </a:p>
          <a:p>
            <a:r>
              <a:rPr lang="en-US" altLang="ja-JP" sz="2000" dirty="0">
                <a:latin typeface="Consolas"/>
                <a:cs typeface="Consolas"/>
              </a:rPr>
              <a:t>		</a:t>
            </a:r>
            <a:r>
              <a:rPr lang="en-US" altLang="ja-JP" sz="2000" dirty="0" err="1" smtClean="0">
                <a:latin typeface="Consolas"/>
                <a:cs typeface="Consolas"/>
              </a:rPr>
              <a:t>westResult.sync</a:t>
            </a:r>
            <a:r>
              <a:rPr lang="en-US" altLang="ja-JP" sz="2000" dirty="0">
                <a:latin typeface="Consolas"/>
                <a:cs typeface="Consolas"/>
              </a:rPr>
              <a:t>()</a:t>
            </a:r>
            <a:r>
              <a:rPr lang="en-US" altLang="ja-JP" sz="2000" dirty="0" smtClean="0">
                <a:latin typeface="Consolas"/>
                <a:cs typeface="Consolas"/>
              </a:rPr>
              <a:t>;</a:t>
            </a:r>
            <a:endParaRPr lang="en-US" altLang="ja-JP" sz="2000" dirty="0">
              <a:latin typeface="Consolas"/>
              <a:cs typeface="Consolas"/>
            </a:endParaRPr>
          </a:p>
          <a:p>
            <a:r>
              <a:rPr lang="en-US" altLang="ja-JP" sz="2000" dirty="0">
                <a:latin typeface="Consolas"/>
                <a:cs typeface="Consolas"/>
              </a:rPr>
              <a:t>		</a:t>
            </a:r>
            <a:r>
              <a:rPr lang="en-US" altLang="ja-JP" sz="2000" dirty="0" err="1" smtClean="0">
                <a:latin typeface="Consolas"/>
                <a:cs typeface="Consolas"/>
              </a:rPr>
              <a:t>east.receive</a:t>
            </a:r>
            <a:r>
              <a:rPr lang="en-US" altLang="ja-JP" sz="2000" dirty="0" smtClean="0">
                <a:latin typeface="Consolas"/>
                <a:cs typeface="Consolas"/>
              </a:rPr>
              <a:t>(</a:t>
            </a:r>
            <a:r>
              <a:rPr lang="en-US" altLang="ja-JP" sz="2000" dirty="0">
                <a:latin typeface="Consolas"/>
                <a:cs typeface="Consolas"/>
              </a:rPr>
              <a:t>);</a:t>
            </a:r>
          </a:p>
          <a:p>
            <a:r>
              <a:rPr lang="en-US" altLang="ja-JP" sz="2000" dirty="0">
                <a:latin typeface="Consolas"/>
                <a:cs typeface="Consolas"/>
              </a:rPr>
              <a:t>		</a:t>
            </a:r>
            <a:r>
              <a:rPr lang="en-US" altLang="ja-JP" sz="2000" dirty="0" err="1" smtClean="0">
                <a:latin typeface="Consolas"/>
                <a:cs typeface="Consolas"/>
              </a:rPr>
              <a:t>west.receive</a:t>
            </a:r>
            <a:r>
              <a:rPr lang="en-US" altLang="ja-JP" sz="2000" dirty="0" smtClean="0">
                <a:latin typeface="Consolas"/>
                <a:cs typeface="Consolas"/>
              </a:rPr>
              <a:t>(</a:t>
            </a:r>
            <a:r>
              <a:rPr lang="en-US" altLang="ja-JP" sz="2000" dirty="0">
                <a:latin typeface="Consolas"/>
                <a:cs typeface="Consolas"/>
              </a:rPr>
              <a:t>)</a:t>
            </a:r>
            <a:r>
              <a:rPr lang="en-US" altLang="ja-JP" sz="2000" dirty="0" smtClean="0">
                <a:latin typeface="Consolas"/>
                <a:cs typeface="Consolas"/>
              </a:rPr>
              <a:t>;</a:t>
            </a:r>
          </a:p>
          <a:p>
            <a:r>
              <a:rPr lang="en-US" altLang="ja-JP" sz="2000" dirty="0">
                <a:latin typeface="Consolas"/>
                <a:cs typeface="Consolas"/>
              </a:rPr>
              <a:t>		</a:t>
            </a:r>
            <a:r>
              <a:rPr lang="en-US" altLang="ja-JP" sz="2000" dirty="0">
                <a:solidFill>
                  <a:schemeClr val="bg1">
                    <a:lumMod val="65000"/>
                  </a:schemeClr>
                </a:solidFill>
                <a:latin typeface="Consolas"/>
                <a:cs typeface="Consolas"/>
              </a:rPr>
              <a:t>double </a:t>
            </a:r>
            <a:r>
              <a:rPr lang="en-US" altLang="ja-JP" sz="2000" dirty="0" err="1">
                <a:solidFill>
                  <a:schemeClr val="bg1">
                    <a:lumMod val="65000"/>
                  </a:schemeClr>
                </a:solidFill>
                <a:latin typeface="Consolas"/>
                <a:cs typeface="Consolas"/>
              </a:rPr>
              <a:t>innerDiff</a:t>
            </a:r>
            <a:r>
              <a:rPr lang="en-US" altLang="ja-JP" sz="2000" dirty="0">
                <a:solidFill>
                  <a:schemeClr val="bg1">
                    <a:lumMod val="65000"/>
                  </a:schemeClr>
                </a:solidFill>
                <a:latin typeface="Consolas"/>
                <a:cs typeface="Consolas"/>
              </a:rPr>
              <a:t> = </a:t>
            </a:r>
            <a:r>
              <a:rPr lang="en-US" altLang="ja-JP" sz="2000" dirty="0" err="1">
                <a:solidFill>
                  <a:schemeClr val="bg1">
                    <a:lumMod val="65000"/>
                  </a:schemeClr>
                </a:solidFill>
                <a:latin typeface="Consolas"/>
                <a:cs typeface="Consolas"/>
              </a:rPr>
              <a:t>calc.calcInner</a:t>
            </a:r>
            <a:r>
              <a:rPr lang="en-US" altLang="ja-JP" sz="2000" dirty="0">
                <a:solidFill>
                  <a:schemeClr val="bg1">
                    <a:lumMod val="65000"/>
                  </a:schemeClr>
                </a:solidFill>
                <a:latin typeface="Consolas"/>
                <a:cs typeface="Consolas"/>
              </a:rPr>
              <a:t>()</a:t>
            </a:r>
            <a:r>
              <a:rPr lang="en-US" altLang="ja-JP" sz="2000" dirty="0" smtClean="0">
                <a:solidFill>
                  <a:schemeClr val="bg1">
                    <a:lumMod val="65000"/>
                  </a:schemeClr>
                </a:solidFill>
                <a:latin typeface="Consolas"/>
                <a:cs typeface="Consolas"/>
              </a:rPr>
              <a:t>;</a:t>
            </a:r>
          </a:p>
          <a:p>
            <a:r>
              <a:rPr lang="en-US" altLang="ja-JP" sz="2000" dirty="0">
                <a:latin typeface="Consolas"/>
                <a:cs typeface="Consolas"/>
              </a:rPr>
              <a:t>		</a:t>
            </a:r>
            <a:r>
              <a:rPr lang="en-US" altLang="ja-JP" sz="2000" dirty="0" smtClean="0">
                <a:latin typeface="Consolas"/>
                <a:cs typeface="Consolas"/>
              </a:rPr>
              <a:t>double </a:t>
            </a:r>
            <a:r>
              <a:rPr lang="en-US" altLang="ja-JP" sz="2000" dirty="0" err="1" smtClean="0">
                <a:latin typeface="Consolas"/>
                <a:cs typeface="Consolas"/>
              </a:rPr>
              <a:t>eastDiff</a:t>
            </a:r>
            <a:r>
              <a:rPr lang="en-US" altLang="ja-JP" sz="2000" dirty="0" smtClean="0">
                <a:latin typeface="Consolas"/>
                <a:cs typeface="Consolas"/>
              </a:rPr>
              <a:t> </a:t>
            </a:r>
            <a:r>
              <a:rPr lang="en-US" altLang="ja-JP" sz="2000" dirty="0">
                <a:latin typeface="Consolas"/>
                <a:cs typeface="Consolas"/>
              </a:rPr>
              <a:t>= </a:t>
            </a:r>
            <a:r>
              <a:rPr lang="en-US" altLang="ja-JP" sz="2000" dirty="0" err="1" smtClean="0">
                <a:latin typeface="Consolas"/>
                <a:cs typeface="Consolas"/>
              </a:rPr>
              <a:t>calc.calcEast</a:t>
            </a:r>
            <a:r>
              <a:rPr lang="en-US" altLang="ja-JP" sz="2000" dirty="0" smtClean="0">
                <a:latin typeface="Consolas"/>
                <a:cs typeface="Consolas"/>
              </a:rPr>
              <a:t>(</a:t>
            </a:r>
            <a:r>
              <a:rPr lang="en-US" altLang="ja-JP" sz="2000" dirty="0">
                <a:latin typeface="Consolas"/>
                <a:cs typeface="Consolas"/>
              </a:rPr>
              <a:t>);</a:t>
            </a:r>
          </a:p>
          <a:p>
            <a:r>
              <a:rPr lang="en-US" altLang="ja-JP" sz="2000" dirty="0">
                <a:latin typeface="Consolas"/>
                <a:cs typeface="Consolas"/>
              </a:rPr>
              <a:t>		double </a:t>
            </a:r>
            <a:r>
              <a:rPr lang="en-US" altLang="ja-JP" sz="2000" dirty="0" err="1" smtClean="0">
                <a:latin typeface="Consolas"/>
                <a:cs typeface="Consolas"/>
              </a:rPr>
              <a:t>westDiff</a:t>
            </a:r>
            <a:r>
              <a:rPr lang="en-US" altLang="ja-JP" sz="2000" dirty="0" smtClean="0">
                <a:latin typeface="Consolas"/>
                <a:cs typeface="Consolas"/>
              </a:rPr>
              <a:t> </a:t>
            </a:r>
            <a:r>
              <a:rPr lang="en-US" altLang="ja-JP" sz="2000" dirty="0">
                <a:latin typeface="Consolas"/>
                <a:cs typeface="Consolas"/>
              </a:rPr>
              <a:t>= </a:t>
            </a:r>
            <a:r>
              <a:rPr lang="en-US" altLang="ja-JP" sz="2000" dirty="0" err="1" smtClean="0">
                <a:latin typeface="Consolas"/>
                <a:cs typeface="Consolas"/>
              </a:rPr>
              <a:t>calc.calcWest</a:t>
            </a:r>
            <a:r>
              <a:rPr lang="en-US" altLang="ja-JP" sz="2000" dirty="0" smtClean="0">
                <a:latin typeface="Consolas"/>
                <a:cs typeface="Consolas"/>
              </a:rPr>
              <a:t>(</a:t>
            </a:r>
            <a:r>
              <a:rPr lang="en-US" altLang="ja-JP" sz="2000" dirty="0">
                <a:latin typeface="Consolas"/>
                <a:cs typeface="Consolas"/>
              </a:rPr>
              <a:t>);</a:t>
            </a:r>
          </a:p>
          <a:p>
            <a:r>
              <a:rPr lang="en-US" altLang="ja-JP" sz="2000" dirty="0" smtClean="0">
                <a:latin typeface="Consolas"/>
                <a:cs typeface="Consolas"/>
              </a:rPr>
              <a:t> … }}</a:t>
            </a:r>
            <a:endParaRPr kumimoji="1" lang="ja-JP" altLang="en-US" sz="2000" dirty="0">
              <a:latin typeface="Consolas"/>
              <a:cs typeface="Consolas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 flipV="1">
            <a:off x="2155303" y="4295451"/>
            <a:ext cx="4852615" cy="12094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U ターン矢印 12"/>
          <p:cNvSpPr/>
          <p:nvPr/>
        </p:nvSpPr>
        <p:spPr>
          <a:xfrm rot="16200000">
            <a:off x="811378" y="4463704"/>
            <a:ext cx="1756151" cy="806279"/>
          </a:xfrm>
          <a:prstGeom prst="uturnArrow">
            <a:avLst>
              <a:gd name="adj1" fmla="val 15276"/>
              <a:gd name="adj2" fmla="val 19166"/>
              <a:gd name="adj3" fmla="val 36667"/>
              <a:gd name="adj4" fmla="val 43750"/>
              <a:gd name="adj5" fmla="val 98333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244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プログラムの書き換え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59080"/>
            <a:ext cx="8229600" cy="4876800"/>
          </a:xfrm>
        </p:spPr>
        <p:txBody>
          <a:bodyPr/>
          <a:lstStyle/>
          <a:p>
            <a:r>
              <a:rPr kumimoji="1" lang="ja-JP" altLang="en-US" dirty="0" smtClean="0"/>
              <a:t>パフォーマンスを考えた書き換え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通信している間、通信と無関係の計算を実行</a:t>
            </a:r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pPr lvl="1"/>
            <a:endParaRPr kumimoji="1" lang="en-US" altLang="ja-JP" dirty="0" smtClean="0"/>
          </a:p>
          <a:p>
            <a:pPr lvl="1"/>
            <a:endParaRPr kumimoji="1" lang="en-US" altLang="ja-JP" dirty="0" smtClean="0"/>
          </a:p>
          <a:p>
            <a:pPr lvl="1"/>
            <a:endParaRPr kumimoji="1" lang="en-US" altLang="ja-JP" dirty="0" smtClean="0"/>
          </a:p>
          <a:p>
            <a:pPr marL="0" lvl="0" indent="0">
              <a:buNone/>
            </a:pPr>
            <a:endParaRPr kumimoji="1" lang="en-US" altLang="ja-JP" dirty="0" smtClean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A84B-1CB4-E544-B31F-3DC7349FED48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30419" y="2405556"/>
            <a:ext cx="6889576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>
                <a:solidFill>
                  <a:srgbClr val="A30B6D"/>
                </a:solidFill>
                <a:latin typeface="Consolas"/>
                <a:cs typeface="Consolas"/>
              </a:rPr>
              <a:t>public void</a:t>
            </a:r>
            <a:r>
              <a:rPr lang="en-US" altLang="ja-JP" sz="2000" dirty="0">
                <a:latin typeface="Consolas"/>
                <a:cs typeface="Consolas"/>
              </a:rPr>
              <a:t> </a:t>
            </a:r>
            <a:r>
              <a:rPr lang="en-US" altLang="ja-JP" sz="2000" dirty="0" err="1">
                <a:latin typeface="Consolas"/>
                <a:cs typeface="Consolas"/>
              </a:rPr>
              <a:t>sorMethod</a:t>
            </a:r>
            <a:r>
              <a:rPr lang="en-US" altLang="ja-JP" sz="2000" dirty="0">
                <a:latin typeface="Consolas"/>
                <a:cs typeface="Consolas"/>
              </a:rPr>
              <a:t>(…){</a:t>
            </a:r>
          </a:p>
          <a:p>
            <a:r>
              <a:rPr lang="en-US" altLang="ja-JP" sz="2000" dirty="0" smtClean="0">
                <a:latin typeface="Consolas"/>
                <a:cs typeface="Consolas"/>
              </a:rPr>
              <a:t>	</a:t>
            </a:r>
            <a:r>
              <a:rPr lang="en-US" altLang="ja-JP" sz="2000" dirty="0" smtClean="0">
                <a:solidFill>
                  <a:srgbClr val="A30B6D"/>
                </a:solidFill>
                <a:latin typeface="Consolas"/>
                <a:cs typeface="Consolas"/>
              </a:rPr>
              <a:t>while </a:t>
            </a:r>
            <a:r>
              <a:rPr lang="en-US" altLang="ja-JP" sz="2000" dirty="0" smtClean="0">
                <a:latin typeface="Consolas"/>
                <a:cs typeface="Consolas"/>
              </a:rPr>
              <a:t>(</a:t>
            </a:r>
            <a:r>
              <a:rPr lang="en-US" altLang="ja-JP" sz="2000" dirty="0">
                <a:solidFill>
                  <a:srgbClr val="A30B6D"/>
                </a:solidFill>
                <a:latin typeface="Consolas"/>
                <a:cs typeface="Consolas"/>
              </a:rPr>
              <a:t>true</a:t>
            </a:r>
            <a:r>
              <a:rPr lang="en-US" altLang="ja-JP" sz="2000" dirty="0" smtClean="0">
                <a:latin typeface="Consolas"/>
                <a:cs typeface="Consolas"/>
              </a:rPr>
              <a:t>) {</a:t>
            </a:r>
            <a:endParaRPr lang="en-US" altLang="ja-JP" sz="2000" dirty="0">
              <a:latin typeface="Consolas"/>
              <a:cs typeface="Consolas"/>
            </a:endParaRPr>
          </a:p>
          <a:p>
            <a:r>
              <a:rPr lang="en-US" altLang="ja-JP" sz="2000" dirty="0">
                <a:latin typeface="Consolas"/>
                <a:cs typeface="Consolas"/>
              </a:rPr>
              <a:t>	</a:t>
            </a:r>
            <a:r>
              <a:rPr lang="en-US" altLang="ja-JP" sz="2000" dirty="0" smtClean="0">
                <a:latin typeface="Consolas"/>
                <a:cs typeface="Consolas"/>
              </a:rPr>
              <a:t>	</a:t>
            </a:r>
            <a:r>
              <a:rPr lang="en-US" altLang="ja-JP" sz="2000" dirty="0" err="1" smtClean="0">
                <a:latin typeface="Consolas"/>
                <a:cs typeface="Consolas"/>
              </a:rPr>
              <a:t>MPJ_AsyncResult</a:t>
            </a:r>
            <a:r>
              <a:rPr lang="en-US" altLang="ja-JP" sz="2000" dirty="0" smtClean="0">
                <a:latin typeface="Consolas"/>
                <a:cs typeface="Consolas"/>
              </a:rPr>
              <a:t> </a:t>
            </a:r>
            <a:r>
              <a:rPr lang="en-US" altLang="ja-JP" sz="2000" dirty="0" err="1">
                <a:latin typeface="Consolas"/>
                <a:cs typeface="Consolas"/>
              </a:rPr>
              <a:t>eastResult</a:t>
            </a:r>
            <a:r>
              <a:rPr lang="en-US" altLang="ja-JP" sz="2000" dirty="0">
                <a:latin typeface="Consolas"/>
                <a:cs typeface="Consolas"/>
              </a:rPr>
              <a:t> = </a:t>
            </a:r>
            <a:r>
              <a:rPr lang="en-US" altLang="ja-JP" sz="2000" dirty="0" err="1" smtClean="0">
                <a:latin typeface="Consolas"/>
                <a:cs typeface="Consolas"/>
              </a:rPr>
              <a:t>east.send</a:t>
            </a:r>
            <a:r>
              <a:rPr lang="en-US" altLang="ja-JP" sz="2000" dirty="0" smtClean="0">
                <a:latin typeface="Consolas"/>
                <a:cs typeface="Consolas"/>
              </a:rPr>
              <a:t>(</a:t>
            </a:r>
            <a:r>
              <a:rPr lang="en-US" altLang="ja-JP" sz="2000" dirty="0">
                <a:latin typeface="Consolas"/>
                <a:cs typeface="Consolas"/>
              </a:rPr>
              <a:t>);</a:t>
            </a:r>
          </a:p>
          <a:p>
            <a:r>
              <a:rPr lang="en-US" altLang="ja-JP" sz="2000" dirty="0">
                <a:latin typeface="Consolas"/>
                <a:cs typeface="Consolas"/>
              </a:rPr>
              <a:t>		</a:t>
            </a:r>
            <a:r>
              <a:rPr lang="en-US" altLang="ja-JP" sz="2000" dirty="0" err="1" smtClean="0">
                <a:latin typeface="Consolas"/>
                <a:cs typeface="Consolas"/>
              </a:rPr>
              <a:t>MPJ_AsyncResult</a:t>
            </a:r>
            <a:r>
              <a:rPr lang="en-US" altLang="ja-JP" sz="2000" dirty="0" smtClean="0">
                <a:latin typeface="Consolas"/>
                <a:cs typeface="Consolas"/>
              </a:rPr>
              <a:t> </a:t>
            </a:r>
            <a:r>
              <a:rPr lang="en-US" altLang="ja-JP" sz="2000" dirty="0" err="1">
                <a:latin typeface="Consolas"/>
                <a:cs typeface="Consolas"/>
              </a:rPr>
              <a:t>westResult</a:t>
            </a:r>
            <a:r>
              <a:rPr lang="en-US" altLang="ja-JP" sz="2000" dirty="0">
                <a:latin typeface="Consolas"/>
                <a:cs typeface="Consolas"/>
              </a:rPr>
              <a:t> = </a:t>
            </a:r>
            <a:r>
              <a:rPr lang="en-US" altLang="ja-JP" sz="2000" dirty="0" err="1" smtClean="0">
                <a:latin typeface="Consolas"/>
                <a:cs typeface="Consolas"/>
              </a:rPr>
              <a:t>west.send</a:t>
            </a:r>
            <a:r>
              <a:rPr lang="en-US" altLang="ja-JP" sz="2000" dirty="0" smtClean="0">
                <a:latin typeface="Consolas"/>
                <a:cs typeface="Consolas"/>
              </a:rPr>
              <a:t>(</a:t>
            </a:r>
            <a:r>
              <a:rPr lang="en-US" altLang="ja-JP" sz="2000" dirty="0">
                <a:latin typeface="Consolas"/>
                <a:cs typeface="Consolas"/>
              </a:rPr>
              <a:t>)</a:t>
            </a:r>
            <a:r>
              <a:rPr lang="en-US" altLang="ja-JP" sz="2000" dirty="0" smtClean="0">
                <a:latin typeface="Consolas"/>
                <a:cs typeface="Consolas"/>
              </a:rPr>
              <a:t>;</a:t>
            </a:r>
          </a:p>
          <a:p>
            <a:r>
              <a:rPr lang="en-US" altLang="ja-JP" sz="2000" dirty="0">
                <a:latin typeface="Consolas"/>
                <a:cs typeface="Consolas"/>
              </a:rPr>
              <a:t>	</a:t>
            </a:r>
            <a:r>
              <a:rPr lang="en-US" altLang="ja-JP" sz="2000" dirty="0" smtClean="0">
                <a:latin typeface="Consolas"/>
                <a:cs typeface="Consolas"/>
              </a:rPr>
              <a:t>	…</a:t>
            </a:r>
            <a:endParaRPr lang="en-US" altLang="ja-JP" sz="2000" dirty="0">
              <a:latin typeface="Consolas"/>
              <a:cs typeface="Consolas"/>
            </a:endParaRPr>
          </a:p>
          <a:p>
            <a:r>
              <a:rPr lang="en-US" altLang="ja-JP" sz="2000" dirty="0">
                <a:latin typeface="Consolas"/>
                <a:cs typeface="Consolas"/>
              </a:rPr>
              <a:t>		</a:t>
            </a:r>
            <a:r>
              <a:rPr lang="en-US" altLang="ja-JP" sz="2000" dirty="0" smtClean="0">
                <a:latin typeface="Consolas"/>
                <a:cs typeface="Consolas"/>
              </a:rPr>
              <a:t>double </a:t>
            </a:r>
            <a:r>
              <a:rPr lang="en-US" altLang="ja-JP" sz="2000" dirty="0" err="1" smtClean="0">
                <a:latin typeface="Consolas"/>
                <a:cs typeface="Consolas"/>
              </a:rPr>
              <a:t>innerDiff</a:t>
            </a:r>
            <a:r>
              <a:rPr lang="en-US" altLang="ja-JP" sz="2000" dirty="0" smtClean="0">
                <a:latin typeface="Consolas"/>
                <a:cs typeface="Consolas"/>
              </a:rPr>
              <a:t> </a:t>
            </a:r>
            <a:r>
              <a:rPr lang="en-US" altLang="ja-JP" sz="2000" dirty="0">
                <a:latin typeface="Consolas"/>
                <a:cs typeface="Consolas"/>
              </a:rPr>
              <a:t>= </a:t>
            </a:r>
            <a:r>
              <a:rPr lang="en-US" altLang="ja-JP" sz="2000" dirty="0" err="1">
                <a:latin typeface="Consolas"/>
                <a:cs typeface="Consolas"/>
              </a:rPr>
              <a:t>calc.calcInner</a:t>
            </a:r>
            <a:r>
              <a:rPr lang="en-US" altLang="ja-JP" sz="2000" dirty="0">
                <a:latin typeface="Consolas"/>
                <a:cs typeface="Consolas"/>
              </a:rPr>
              <a:t>()</a:t>
            </a:r>
            <a:r>
              <a:rPr lang="en-US" altLang="ja-JP" sz="2000" dirty="0" smtClean="0">
                <a:latin typeface="Consolas"/>
                <a:cs typeface="Consolas"/>
              </a:rPr>
              <a:t>;</a:t>
            </a:r>
            <a:endParaRPr lang="en-US" altLang="ja-JP" sz="2000" dirty="0">
              <a:latin typeface="Consolas"/>
              <a:cs typeface="Consolas"/>
            </a:endParaRPr>
          </a:p>
          <a:p>
            <a:r>
              <a:rPr lang="en-US" altLang="ja-JP" sz="2000" dirty="0">
                <a:latin typeface="Consolas"/>
                <a:cs typeface="Consolas"/>
              </a:rPr>
              <a:t>		</a:t>
            </a:r>
            <a:r>
              <a:rPr lang="en-US" altLang="ja-JP" sz="2000" dirty="0" err="1" smtClean="0">
                <a:latin typeface="Consolas"/>
                <a:cs typeface="Consolas"/>
              </a:rPr>
              <a:t>eastResult.sync</a:t>
            </a:r>
            <a:r>
              <a:rPr lang="en-US" altLang="ja-JP" sz="2000" dirty="0">
                <a:latin typeface="Consolas"/>
                <a:cs typeface="Consolas"/>
              </a:rPr>
              <a:t>();</a:t>
            </a:r>
          </a:p>
          <a:p>
            <a:r>
              <a:rPr lang="en-US" altLang="ja-JP" sz="2000" dirty="0">
                <a:latin typeface="Consolas"/>
                <a:cs typeface="Consolas"/>
              </a:rPr>
              <a:t>		</a:t>
            </a:r>
            <a:r>
              <a:rPr lang="en-US" altLang="ja-JP" sz="2000" dirty="0" err="1" smtClean="0">
                <a:latin typeface="Consolas"/>
                <a:cs typeface="Consolas"/>
              </a:rPr>
              <a:t>westResult.sync</a:t>
            </a:r>
            <a:r>
              <a:rPr lang="en-US" altLang="ja-JP" sz="2000" dirty="0">
                <a:latin typeface="Consolas"/>
                <a:cs typeface="Consolas"/>
              </a:rPr>
              <a:t>()</a:t>
            </a:r>
            <a:r>
              <a:rPr lang="en-US" altLang="ja-JP" sz="2000" dirty="0" smtClean="0">
                <a:latin typeface="Consolas"/>
                <a:cs typeface="Consolas"/>
              </a:rPr>
              <a:t>;</a:t>
            </a:r>
            <a:endParaRPr lang="en-US" altLang="ja-JP" sz="2000" dirty="0">
              <a:latin typeface="Consolas"/>
              <a:cs typeface="Consolas"/>
            </a:endParaRPr>
          </a:p>
          <a:p>
            <a:r>
              <a:rPr lang="en-US" altLang="ja-JP" sz="2000" dirty="0">
                <a:latin typeface="Consolas"/>
                <a:cs typeface="Consolas"/>
              </a:rPr>
              <a:t>		</a:t>
            </a:r>
            <a:r>
              <a:rPr lang="en-US" altLang="ja-JP" sz="2000" dirty="0" err="1" smtClean="0">
                <a:latin typeface="Consolas"/>
                <a:cs typeface="Consolas"/>
              </a:rPr>
              <a:t>east.receive</a:t>
            </a:r>
            <a:r>
              <a:rPr lang="en-US" altLang="ja-JP" sz="2000" dirty="0" smtClean="0">
                <a:latin typeface="Consolas"/>
                <a:cs typeface="Consolas"/>
              </a:rPr>
              <a:t>(</a:t>
            </a:r>
            <a:r>
              <a:rPr lang="en-US" altLang="ja-JP" sz="2000" dirty="0">
                <a:latin typeface="Consolas"/>
                <a:cs typeface="Consolas"/>
              </a:rPr>
              <a:t>);</a:t>
            </a:r>
          </a:p>
          <a:p>
            <a:r>
              <a:rPr lang="en-US" altLang="ja-JP" sz="2000" dirty="0">
                <a:latin typeface="Consolas"/>
                <a:cs typeface="Consolas"/>
              </a:rPr>
              <a:t>		</a:t>
            </a:r>
            <a:r>
              <a:rPr lang="en-US" altLang="ja-JP" sz="2000" dirty="0" err="1" smtClean="0">
                <a:latin typeface="Consolas"/>
                <a:cs typeface="Consolas"/>
              </a:rPr>
              <a:t>west.receive</a:t>
            </a:r>
            <a:r>
              <a:rPr lang="en-US" altLang="ja-JP" sz="2000" dirty="0" smtClean="0">
                <a:latin typeface="Consolas"/>
                <a:cs typeface="Consolas"/>
              </a:rPr>
              <a:t>(</a:t>
            </a:r>
            <a:r>
              <a:rPr lang="en-US" altLang="ja-JP" sz="2000" dirty="0">
                <a:latin typeface="Consolas"/>
                <a:cs typeface="Consolas"/>
              </a:rPr>
              <a:t>)</a:t>
            </a:r>
            <a:r>
              <a:rPr lang="en-US" altLang="ja-JP" sz="2000" dirty="0" smtClean="0">
                <a:latin typeface="Consolas"/>
                <a:cs typeface="Consolas"/>
              </a:rPr>
              <a:t>;</a:t>
            </a:r>
          </a:p>
          <a:p>
            <a:r>
              <a:rPr lang="en-US" altLang="ja-JP" sz="2000" dirty="0">
                <a:latin typeface="Consolas"/>
                <a:cs typeface="Consolas"/>
              </a:rPr>
              <a:t>		</a:t>
            </a:r>
            <a:r>
              <a:rPr lang="en-US" altLang="ja-JP" sz="2000" dirty="0">
                <a:solidFill>
                  <a:schemeClr val="bg1">
                    <a:lumMod val="65000"/>
                  </a:schemeClr>
                </a:solidFill>
                <a:latin typeface="Consolas"/>
                <a:cs typeface="Consolas"/>
              </a:rPr>
              <a:t>double </a:t>
            </a:r>
            <a:r>
              <a:rPr lang="en-US" altLang="ja-JP" sz="2000" dirty="0" err="1">
                <a:solidFill>
                  <a:schemeClr val="bg1">
                    <a:lumMod val="65000"/>
                  </a:schemeClr>
                </a:solidFill>
                <a:latin typeface="Consolas"/>
                <a:cs typeface="Consolas"/>
              </a:rPr>
              <a:t>innerDiff</a:t>
            </a:r>
            <a:r>
              <a:rPr lang="en-US" altLang="ja-JP" sz="2000" dirty="0">
                <a:solidFill>
                  <a:schemeClr val="bg1">
                    <a:lumMod val="65000"/>
                  </a:schemeClr>
                </a:solidFill>
                <a:latin typeface="Consolas"/>
                <a:cs typeface="Consolas"/>
              </a:rPr>
              <a:t> = </a:t>
            </a:r>
            <a:r>
              <a:rPr lang="en-US" altLang="ja-JP" sz="2000" dirty="0" err="1">
                <a:solidFill>
                  <a:schemeClr val="bg1">
                    <a:lumMod val="65000"/>
                  </a:schemeClr>
                </a:solidFill>
                <a:latin typeface="Consolas"/>
                <a:cs typeface="Consolas"/>
              </a:rPr>
              <a:t>calc.calcInner</a:t>
            </a:r>
            <a:r>
              <a:rPr lang="en-US" altLang="ja-JP" sz="2000" dirty="0">
                <a:solidFill>
                  <a:schemeClr val="bg1">
                    <a:lumMod val="65000"/>
                  </a:schemeClr>
                </a:solidFill>
                <a:latin typeface="Consolas"/>
                <a:cs typeface="Consolas"/>
              </a:rPr>
              <a:t>()</a:t>
            </a:r>
            <a:r>
              <a:rPr lang="en-US" altLang="ja-JP" sz="2000" dirty="0" smtClean="0">
                <a:solidFill>
                  <a:schemeClr val="bg1">
                    <a:lumMod val="65000"/>
                  </a:schemeClr>
                </a:solidFill>
                <a:latin typeface="Consolas"/>
                <a:cs typeface="Consolas"/>
              </a:rPr>
              <a:t>;</a:t>
            </a:r>
          </a:p>
          <a:p>
            <a:r>
              <a:rPr lang="en-US" altLang="ja-JP" sz="2000" dirty="0">
                <a:latin typeface="Consolas"/>
                <a:cs typeface="Consolas"/>
              </a:rPr>
              <a:t>		</a:t>
            </a:r>
            <a:r>
              <a:rPr lang="en-US" altLang="ja-JP" sz="2000" dirty="0" smtClean="0">
                <a:latin typeface="Consolas"/>
                <a:cs typeface="Consolas"/>
              </a:rPr>
              <a:t>double </a:t>
            </a:r>
            <a:r>
              <a:rPr lang="en-US" altLang="ja-JP" sz="2000" dirty="0" err="1" smtClean="0">
                <a:latin typeface="Consolas"/>
                <a:cs typeface="Consolas"/>
              </a:rPr>
              <a:t>eastDiff</a:t>
            </a:r>
            <a:r>
              <a:rPr lang="en-US" altLang="ja-JP" sz="2000" dirty="0" smtClean="0">
                <a:latin typeface="Consolas"/>
                <a:cs typeface="Consolas"/>
              </a:rPr>
              <a:t> </a:t>
            </a:r>
            <a:r>
              <a:rPr lang="en-US" altLang="ja-JP" sz="2000" dirty="0">
                <a:latin typeface="Consolas"/>
                <a:cs typeface="Consolas"/>
              </a:rPr>
              <a:t>= </a:t>
            </a:r>
            <a:r>
              <a:rPr lang="en-US" altLang="ja-JP" sz="2000" dirty="0" err="1" smtClean="0">
                <a:latin typeface="Consolas"/>
                <a:cs typeface="Consolas"/>
              </a:rPr>
              <a:t>calc.calcEast</a:t>
            </a:r>
            <a:r>
              <a:rPr lang="en-US" altLang="ja-JP" sz="2000" dirty="0" smtClean="0">
                <a:latin typeface="Consolas"/>
                <a:cs typeface="Consolas"/>
              </a:rPr>
              <a:t>(</a:t>
            </a:r>
            <a:r>
              <a:rPr lang="en-US" altLang="ja-JP" sz="2000" dirty="0">
                <a:latin typeface="Consolas"/>
                <a:cs typeface="Consolas"/>
              </a:rPr>
              <a:t>);</a:t>
            </a:r>
          </a:p>
          <a:p>
            <a:r>
              <a:rPr lang="en-US" altLang="ja-JP" sz="2000" dirty="0">
                <a:latin typeface="Consolas"/>
                <a:cs typeface="Consolas"/>
              </a:rPr>
              <a:t>		double </a:t>
            </a:r>
            <a:r>
              <a:rPr lang="en-US" altLang="ja-JP" sz="2000" dirty="0" err="1" smtClean="0">
                <a:latin typeface="Consolas"/>
                <a:cs typeface="Consolas"/>
              </a:rPr>
              <a:t>westDiff</a:t>
            </a:r>
            <a:r>
              <a:rPr lang="en-US" altLang="ja-JP" sz="2000" dirty="0" smtClean="0">
                <a:latin typeface="Consolas"/>
                <a:cs typeface="Consolas"/>
              </a:rPr>
              <a:t> </a:t>
            </a:r>
            <a:r>
              <a:rPr lang="en-US" altLang="ja-JP" sz="2000" dirty="0">
                <a:latin typeface="Consolas"/>
                <a:cs typeface="Consolas"/>
              </a:rPr>
              <a:t>= </a:t>
            </a:r>
            <a:r>
              <a:rPr lang="en-US" altLang="ja-JP" sz="2000" dirty="0" err="1" smtClean="0">
                <a:latin typeface="Consolas"/>
                <a:cs typeface="Consolas"/>
              </a:rPr>
              <a:t>calc.calcWest</a:t>
            </a:r>
            <a:r>
              <a:rPr lang="en-US" altLang="ja-JP" sz="2000" dirty="0" smtClean="0">
                <a:latin typeface="Consolas"/>
                <a:cs typeface="Consolas"/>
              </a:rPr>
              <a:t>(</a:t>
            </a:r>
            <a:r>
              <a:rPr lang="en-US" altLang="ja-JP" sz="2000" dirty="0">
                <a:latin typeface="Consolas"/>
                <a:cs typeface="Consolas"/>
              </a:rPr>
              <a:t>);</a:t>
            </a:r>
          </a:p>
          <a:p>
            <a:r>
              <a:rPr lang="en-US" altLang="ja-JP" sz="2000" dirty="0" smtClean="0">
                <a:latin typeface="Consolas"/>
                <a:cs typeface="Consolas"/>
              </a:rPr>
              <a:t> … }}</a:t>
            </a:r>
            <a:endParaRPr kumimoji="1" lang="ja-JP" altLang="en-US" sz="2000" dirty="0">
              <a:latin typeface="Consolas"/>
              <a:cs typeface="Consolas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 flipV="1">
            <a:off x="2155303" y="4295451"/>
            <a:ext cx="4852615" cy="12094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U ターン矢印 12"/>
          <p:cNvSpPr/>
          <p:nvPr/>
        </p:nvSpPr>
        <p:spPr>
          <a:xfrm rot="16200000">
            <a:off x="811378" y="4463704"/>
            <a:ext cx="1756151" cy="806279"/>
          </a:xfrm>
          <a:prstGeom prst="uturnArrow">
            <a:avLst>
              <a:gd name="adj1" fmla="val 15276"/>
              <a:gd name="adj2" fmla="val 19166"/>
              <a:gd name="adj3" fmla="val 36667"/>
              <a:gd name="adj4" fmla="val 43750"/>
              <a:gd name="adj5" fmla="val 98333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-266520" y="5503646"/>
            <a:ext cx="10127773" cy="783997"/>
          </a:xfrm>
          <a:prstGeom prst="roundRect">
            <a:avLst/>
          </a:prstGeom>
          <a:ln w="762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/>
              <a:t>計算順序の試行錯誤が必要である！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918150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PersianJ</a:t>
            </a:r>
            <a:r>
              <a:rPr lang="en-US" altLang="ja-JP" dirty="0" smtClean="0"/>
              <a:t> </a:t>
            </a:r>
            <a:r>
              <a:rPr lang="ja-JP" altLang="en-US" dirty="0" smtClean="0"/>
              <a:t>の提案</a:t>
            </a:r>
            <a:r>
              <a:rPr lang="en-US" altLang="ja-JP" dirty="0" smtClean="0"/>
              <a:t> (1/2)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en-US" sz="2800" dirty="0" smtClean="0"/>
              <a:t>プログラマの記述</a:t>
            </a:r>
          </a:p>
          <a:p>
            <a:pPr lvl="2"/>
            <a:r>
              <a:rPr lang="ja-JP" altLang="en-US" sz="2400" dirty="0" smtClean="0"/>
              <a:t>一部の計算順序のみ記述すれば良い</a:t>
            </a:r>
            <a:endParaRPr lang="en-US" altLang="en-US" sz="2400" dirty="0" smtClean="0"/>
          </a:p>
          <a:p>
            <a:pPr lvl="3"/>
            <a:r>
              <a:rPr kumimoji="1" lang="ja-JP" altLang="en-US" sz="1800" dirty="0" smtClean="0"/>
              <a:t>性能に関する計算順序に集中させる</a:t>
            </a:r>
            <a:endParaRPr kumimoji="1" lang="en-US" altLang="ja-JP" sz="1800" dirty="0" smtClean="0"/>
          </a:p>
          <a:p>
            <a:pPr lvl="3"/>
            <a:endParaRPr lang="en-US" altLang="ja-JP" sz="1800" dirty="0"/>
          </a:p>
          <a:p>
            <a:pPr lvl="3"/>
            <a:endParaRPr kumimoji="1" lang="en-US" altLang="ja-JP" sz="1800" dirty="0" smtClean="0"/>
          </a:p>
          <a:p>
            <a:pPr lvl="3"/>
            <a:endParaRPr lang="en-US" altLang="ja-JP" sz="1800" dirty="0"/>
          </a:p>
          <a:p>
            <a:pPr lvl="3"/>
            <a:endParaRPr kumimoji="1" lang="en-US" altLang="ja-JP" sz="1800" dirty="0" smtClean="0"/>
          </a:p>
          <a:p>
            <a:pPr lvl="3"/>
            <a:endParaRPr lang="en-US" altLang="ja-JP" sz="1800" dirty="0"/>
          </a:p>
          <a:p>
            <a:pPr lvl="3"/>
            <a:endParaRPr kumimoji="1" lang="en-US" altLang="ja-JP" sz="1800" dirty="0" smtClean="0"/>
          </a:p>
          <a:p>
            <a:pPr lvl="3"/>
            <a:endParaRPr lang="en-US" altLang="ja-JP" sz="1800" dirty="0"/>
          </a:p>
          <a:p>
            <a:pPr lvl="3"/>
            <a:endParaRPr kumimoji="1" lang="en-US" altLang="ja-JP" sz="1800" dirty="0" smtClean="0"/>
          </a:p>
          <a:p>
            <a:pPr lvl="3"/>
            <a:endParaRPr lang="en-US" altLang="ja-JP" sz="1800" dirty="0"/>
          </a:p>
          <a:p>
            <a:pPr lvl="1"/>
            <a:r>
              <a:rPr kumimoji="1" lang="ja-JP" altLang="en-US" sz="2600" dirty="0" smtClean="0"/>
              <a:t>記述されない順序はコンパイラが決定</a:t>
            </a:r>
            <a:endParaRPr kumimoji="1" lang="en-US" altLang="ja-JP" sz="2600" dirty="0" smtClean="0"/>
          </a:p>
          <a:p>
            <a:pPr lvl="1"/>
            <a:endParaRPr kumimoji="1" lang="en-US" altLang="ja-JP" sz="2800" dirty="0" smtClean="0"/>
          </a:p>
          <a:p>
            <a:pPr lvl="1"/>
            <a:endParaRPr kumimoji="1" lang="en-US" altLang="ja-JP" sz="2800" dirty="0" smtClean="0"/>
          </a:p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A84B-1CB4-E544-B31F-3DC7349FED48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60166" y="3026405"/>
            <a:ext cx="6636791" cy="2702618"/>
          </a:xfrm>
          <a:prstGeom prst="rect">
            <a:avLst/>
          </a:prstGeom>
          <a:ln w="76200" cmpd="sng"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216000" tIns="180000" rIns="216000" bIns="180000" rtlCol="0">
            <a:spAutoFit/>
          </a:bodyPr>
          <a:lstStyle/>
          <a:p>
            <a:pPr marL="914400" lvl="1" indent="-45720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ja-JP" altLang="en-US" sz="2400" dirty="0"/>
              <a:t>プログラムの性能に関する計算</a:t>
            </a:r>
            <a:r>
              <a:rPr lang="ja-JP" altLang="en-US" sz="2400" dirty="0" smtClean="0"/>
              <a:t>順序</a:t>
            </a:r>
            <a:endParaRPr lang="en-US" altLang="ja-JP" sz="2400" dirty="0"/>
          </a:p>
          <a:p>
            <a:pPr marL="1371600" lvl="2" indent="-457200">
              <a:buClr>
                <a:schemeClr val="accent1">
                  <a:lumMod val="75000"/>
                </a:schemeClr>
              </a:buClr>
              <a:buFont typeface="Arial"/>
              <a:buChar char="•"/>
            </a:pPr>
            <a:r>
              <a:rPr lang="ja-JP" altLang="en-US" sz="2000" dirty="0" smtClean="0"/>
              <a:t>記述</a:t>
            </a:r>
            <a:endParaRPr lang="en-US" altLang="ja-JP" sz="2000" dirty="0"/>
          </a:p>
          <a:p>
            <a:pPr marL="1371600" lvl="2" indent="-457200">
              <a:buClr>
                <a:schemeClr val="accent1">
                  <a:lumMod val="75000"/>
                </a:schemeClr>
              </a:buClr>
              <a:buFont typeface="Arial"/>
              <a:buChar char="•"/>
            </a:pPr>
            <a:r>
              <a:rPr lang="ja-JP" altLang="en-US" sz="2000" dirty="0" smtClean="0"/>
              <a:t>プログラマが決定</a:t>
            </a:r>
            <a:endParaRPr lang="en-US" altLang="ja-JP" sz="2000" dirty="0" smtClean="0"/>
          </a:p>
          <a:p>
            <a:pPr lvl="2">
              <a:buClr>
                <a:schemeClr val="accent1">
                  <a:lumMod val="75000"/>
                </a:schemeClr>
              </a:buClr>
            </a:pPr>
            <a:endParaRPr lang="en-US" altLang="ja-JP" sz="2400" dirty="0" smtClean="0"/>
          </a:p>
          <a:p>
            <a:pPr marL="914400" lvl="1" indent="-45720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ja-JP" altLang="en-US" sz="2400" dirty="0" smtClean="0"/>
              <a:t>計算</a:t>
            </a:r>
            <a:r>
              <a:rPr lang="ja-JP" altLang="en-US" sz="2400" dirty="0"/>
              <a:t>の依存関係に伴う計算</a:t>
            </a:r>
            <a:r>
              <a:rPr lang="ja-JP" altLang="en-US" sz="2400" dirty="0" smtClean="0"/>
              <a:t>順序</a:t>
            </a:r>
            <a:endParaRPr lang="en-US" altLang="ja-JP" sz="2400" dirty="0" smtClean="0"/>
          </a:p>
          <a:p>
            <a:pPr marL="1371600" lvl="2" indent="-457200">
              <a:buClr>
                <a:schemeClr val="accent1">
                  <a:lumMod val="75000"/>
                </a:schemeClr>
              </a:buClr>
              <a:buFont typeface="Arial"/>
              <a:buChar char="•"/>
            </a:pPr>
            <a:r>
              <a:rPr lang="ja-JP" altLang="en-US" sz="2000" dirty="0" smtClean="0"/>
              <a:t>必ず記述</a:t>
            </a:r>
            <a:endParaRPr lang="en-US" altLang="ja-JP" sz="2000" dirty="0" smtClean="0"/>
          </a:p>
          <a:p>
            <a:pPr marL="1371600" lvl="2" indent="-457200">
              <a:buClr>
                <a:schemeClr val="accent1">
                  <a:lumMod val="75000"/>
                </a:schemeClr>
              </a:buClr>
              <a:buFont typeface="Arial"/>
              <a:buChar char="•"/>
            </a:pPr>
            <a:r>
              <a:rPr lang="ja-JP" altLang="en-US" sz="2000" dirty="0" smtClean="0"/>
              <a:t>正常</a:t>
            </a:r>
            <a:r>
              <a:rPr lang="ja-JP" altLang="en-US" sz="2000" dirty="0"/>
              <a:t>な動作を</a:t>
            </a:r>
            <a:r>
              <a:rPr lang="ja-JP" altLang="en-US" sz="2000" dirty="0" smtClean="0"/>
              <a:t>保証</a:t>
            </a:r>
            <a:endParaRPr lang="en-US" altLang="ja-JP" sz="2000" dirty="0" smtClean="0"/>
          </a:p>
        </p:txBody>
      </p:sp>
    </p:spTree>
    <p:extLst>
      <p:ext uri="{BB962C8B-B14F-4D97-AF65-F5344CB8AC3E}">
        <p14:creationId xmlns:p14="http://schemas.microsoft.com/office/powerpoint/2010/main" val="4032399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クラリティ">
  <a:themeElements>
    <a:clrScheme name="グリッド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クラリティ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クラリティ.thmx</Template>
  <TotalTime>23370</TotalTime>
  <Words>960</Words>
  <Application>Microsoft Macintosh PowerPoint</Application>
  <PresentationFormat>画面に合わせる (4:3)</PresentationFormat>
  <Paragraphs>333</Paragraphs>
  <Slides>23</Slides>
  <Notes>23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24" baseType="lpstr">
      <vt:lpstr>クラリティ</vt:lpstr>
      <vt:lpstr>メソッド間の依存関係から 適切な計算順序を選んで 実行する言語</vt:lpstr>
      <vt:lpstr>例: 拡散方程式の概要</vt:lpstr>
      <vt:lpstr>各ノードが行う処理</vt:lpstr>
      <vt:lpstr>実際に扱いたい問題</vt:lpstr>
      <vt:lpstr>実際に扱いたい問題</vt:lpstr>
      <vt:lpstr>実際に扱いたい問題</vt:lpstr>
      <vt:lpstr>プログラムの書き換え</vt:lpstr>
      <vt:lpstr>プログラムの書き換え</vt:lpstr>
      <vt:lpstr>PersianJ の提案 (1/2)</vt:lpstr>
      <vt:lpstr>PersianJ の提案 (2/2)</vt:lpstr>
      <vt:lpstr>dispatch メソッド</vt:lpstr>
      <vt:lpstr>dispatch メソッド</vt:lpstr>
      <vt:lpstr>計算順序の制約の記述 (1/2)</vt:lpstr>
      <vt:lpstr>計算順序の制約の記述 (2/2)</vt:lpstr>
      <vt:lpstr>async 修飾子</vt:lpstr>
      <vt:lpstr>拡散方程式の例での課題解決</vt:lpstr>
      <vt:lpstr>拡散方程式の例での課題解決</vt:lpstr>
      <vt:lpstr>実装</vt:lpstr>
      <vt:lpstr>実行時間の比較</vt:lpstr>
      <vt:lpstr>実行時間の比較</vt:lpstr>
      <vt:lpstr>関連研究</vt:lpstr>
      <vt:lpstr>まとめ</vt:lpstr>
      <vt:lpstr>今後の課題</vt:lpstr>
    </vt:vector>
  </TitlesOfParts>
  <Company>東京大学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メソッド間の依存関係から 適切な計算順序を選んで 実行する言語</dc:title>
  <dc:creator>宗 桜子</dc:creator>
  <cp:lastModifiedBy>宗 桜子</cp:lastModifiedBy>
  <cp:revision>239</cp:revision>
  <cp:lastPrinted>2012-08-20T09:14:44Z</cp:lastPrinted>
  <dcterms:created xsi:type="dcterms:W3CDTF">2012-06-18T02:16:28Z</dcterms:created>
  <dcterms:modified xsi:type="dcterms:W3CDTF">2012-08-31T11:26:51Z</dcterms:modified>
</cp:coreProperties>
</file>