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9"/>
  </p:notesMasterIdLst>
  <p:handoutMasterIdLst>
    <p:handoutMasterId r:id="rId40"/>
  </p:handoutMasterIdLst>
  <p:sldIdLst>
    <p:sldId id="256" r:id="rId2"/>
    <p:sldId id="258" r:id="rId3"/>
    <p:sldId id="271" r:id="rId4"/>
    <p:sldId id="257" r:id="rId5"/>
    <p:sldId id="269" r:id="rId6"/>
    <p:sldId id="270" r:id="rId7"/>
    <p:sldId id="297" r:id="rId8"/>
    <p:sldId id="298" r:id="rId9"/>
    <p:sldId id="299" r:id="rId10"/>
    <p:sldId id="300" r:id="rId11"/>
    <p:sldId id="272" r:id="rId12"/>
    <p:sldId id="260" r:id="rId13"/>
    <p:sldId id="274" r:id="rId14"/>
    <p:sldId id="296" r:id="rId15"/>
    <p:sldId id="275" r:id="rId16"/>
    <p:sldId id="294" r:id="rId17"/>
    <p:sldId id="262" r:id="rId18"/>
    <p:sldId id="276" r:id="rId19"/>
    <p:sldId id="301" r:id="rId20"/>
    <p:sldId id="302" r:id="rId21"/>
    <p:sldId id="265" r:id="rId22"/>
    <p:sldId id="263" r:id="rId23"/>
    <p:sldId id="277" r:id="rId24"/>
    <p:sldId id="293" r:id="rId25"/>
    <p:sldId id="267" r:id="rId26"/>
    <p:sldId id="291" r:id="rId27"/>
    <p:sldId id="278" r:id="rId28"/>
    <p:sldId id="285" r:id="rId29"/>
    <p:sldId id="280" r:id="rId30"/>
    <p:sldId id="281" r:id="rId31"/>
    <p:sldId id="287" r:id="rId32"/>
    <p:sldId id="288" r:id="rId33"/>
    <p:sldId id="289" r:id="rId34"/>
    <p:sldId id="290" r:id="rId35"/>
    <p:sldId id="266" r:id="rId36"/>
    <p:sldId id="264" r:id="rId37"/>
    <p:sldId id="284" r:id="rId38"/>
  </p:sldIdLst>
  <p:sldSz cx="9144000" cy="6858000" type="screen4x3"/>
  <p:notesSz cx="6823075" cy="99710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DBF1"/>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13" autoAdjust="0"/>
    <p:restoredTop sz="73604" autoAdjust="0"/>
  </p:normalViewPr>
  <p:slideViewPr>
    <p:cSldViewPr>
      <p:cViewPr varScale="1">
        <p:scale>
          <a:sx n="51" d="100"/>
          <a:sy n="51" d="100"/>
        </p:scale>
        <p:origin x="-1026" y="-96"/>
      </p:cViewPr>
      <p:guideLst>
        <p:guide orient="horz" pos="2160"/>
        <p:guide pos="2880"/>
      </p:guideLst>
    </p:cSldViewPr>
  </p:slideViewPr>
  <p:outlineViewPr>
    <p:cViewPr>
      <p:scale>
        <a:sx n="33" d="100"/>
        <a:sy n="33" d="100"/>
      </p:scale>
      <p:origin x="0" y="538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_____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col"/>
        <c:grouping val="clustered"/>
        <c:ser>
          <c:idx val="0"/>
          <c:order val="0"/>
          <c:tx>
            <c:strRef>
              <c:f>Sheet1!$B$1</c:f>
              <c:strCache>
                <c:ptCount val="1"/>
                <c:pt idx="0">
                  <c:v>内部クラス/JastAddJ</c:v>
                </c:pt>
              </c:strCache>
            </c:strRef>
          </c:tx>
          <c:cat>
            <c:strRef>
              <c:f>Sheet1!$A$2</c:f>
              <c:strCache>
                <c:ptCount val="1"/>
                <c:pt idx="0">
                  <c:v>コンパイル時間(ミリ秒)</c:v>
                </c:pt>
              </c:strCache>
            </c:strRef>
          </c:cat>
          <c:val>
            <c:numRef>
              <c:f>Sheet1!$B$2</c:f>
              <c:numCache>
                <c:formatCode>General</c:formatCode>
                <c:ptCount val="1"/>
                <c:pt idx="0">
                  <c:v>1452</c:v>
                </c:pt>
              </c:numCache>
            </c:numRef>
          </c:val>
        </c:ser>
        <c:ser>
          <c:idx val="1"/>
          <c:order val="1"/>
          <c:tx>
            <c:strRef>
              <c:f>Sheet1!$C$1</c:f>
              <c:strCache>
                <c:ptCount val="1"/>
                <c:pt idx="0">
                  <c:v>内部クラス/本システムのコンパイラ</c:v>
                </c:pt>
              </c:strCache>
            </c:strRef>
          </c:tx>
          <c:cat>
            <c:strRef>
              <c:f>Sheet1!$A$2</c:f>
              <c:strCache>
                <c:ptCount val="1"/>
                <c:pt idx="0">
                  <c:v>コンパイル時間(ミリ秒)</c:v>
                </c:pt>
              </c:strCache>
            </c:strRef>
          </c:cat>
          <c:val>
            <c:numRef>
              <c:f>Sheet1!$C$2</c:f>
              <c:numCache>
                <c:formatCode>General</c:formatCode>
                <c:ptCount val="1"/>
                <c:pt idx="0">
                  <c:v>1474</c:v>
                </c:pt>
              </c:numCache>
            </c:numRef>
          </c:val>
        </c:ser>
        <c:ser>
          <c:idx val="2"/>
          <c:order val="2"/>
          <c:tx>
            <c:strRef>
              <c:f>Sheet1!$D$1</c:f>
              <c:strCache>
                <c:ptCount val="1"/>
                <c:pt idx="0">
                  <c:v>var型/本システムのコンパイラ</c:v>
                </c:pt>
              </c:strCache>
            </c:strRef>
          </c:tx>
          <c:cat>
            <c:strRef>
              <c:f>Sheet1!$A$2</c:f>
              <c:strCache>
                <c:ptCount val="1"/>
                <c:pt idx="0">
                  <c:v>コンパイル時間(ミリ秒)</c:v>
                </c:pt>
              </c:strCache>
            </c:strRef>
          </c:cat>
          <c:val>
            <c:numRef>
              <c:f>Sheet1!$D$2</c:f>
              <c:numCache>
                <c:formatCode>General</c:formatCode>
                <c:ptCount val="1"/>
                <c:pt idx="0">
                  <c:v>2048</c:v>
                </c:pt>
              </c:numCache>
            </c:numRef>
          </c:val>
        </c:ser>
        <c:overlap val="-30"/>
        <c:axId val="204978816"/>
        <c:axId val="153751936"/>
      </c:barChart>
      <c:catAx>
        <c:axId val="204978816"/>
        <c:scaling>
          <c:orientation val="minMax"/>
        </c:scaling>
        <c:axPos val="b"/>
        <c:tickLblPos val="nextTo"/>
        <c:txPr>
          <a:bodyPr/>
          <a:lstStyle/>
          <a:p>
            <a:pPr>
              <a:defRPr sz="2000"/>
            </a:pPr>
            <a:endParaRPr lang="ja-JP"/>
          </a:p>
        </c:txPr>
        <c:crossAx val="153751936"/>
        <c:crosses val="autoZero"/>
        <c:auto val="1"/>
        <c:lblAlgn val="ctr"/>
        <c:lblOffset val="100"/>
      </c:catAx>
      <c:valAx>
        <c:axId val="153751936"/>
        <c:scaling>
          <c:orientation val="minMax"/>
        </c:scaling>
        <c:axPos val="l"/>
        <c:majorGridlines/>
        <c:numFmt formatCode="General" sourceLinked="1"/>
        <c:tickLblPos val="nextTo"/>
        <c:crossAx val="204978816"/>
        <c:crosses val="autoZero"/>
        <c:crossBetween val="between"/>
      </c:valAx>
    </c:plotArea>
    <c:plotVisOnly val="1"/>
  </c:chart>
  <c:txPr>
    <a:bodyPr/>
    <a:lstStyle/>
    <a:p>
      <a:pPr>
        <a:defRPr sz="1800"/>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col"/>
        <c:grouping val="clustered"/>
        <c:ser>
          <c:idx val="0"/>
          <c:order val="0"/>
          <c:tx>
            <c:strRef>
              <c:f>Sheet1!$B$1</c:f>
              <c:strCache>
                <c:ptCount val="1"/>
                <c:pt idx="0">
                  <c:v>内部クラス/JastAddJ</c:v>
                </c:pt>
              </c:strCache>
            </c:strRef>
          </c:tx>
          <c:cat>
            <c:strRef>
              <c:f>Sheet1!$A$2</c:f>
              <c:strCache>
                <c:ptCount val="1"/>
                <c:pt idx="0">
                  <c:v>実行時間(ミリ秒)</c:v>
                </c:pt>
              </c:strCache>
            </c:strRef>
          </c:cat>
          <c:val>
            <c:numRef>
              <c:f>Sheet1!$B$2</c:f>
              <c:numCache>
                <c:formatCode>General</c:formatCode>
                <c:ptCount val="1"/>
                <c:pt idx="0">
                  <c:v>23.3</c:v>
                </c:pt>
              </c:numCache>
            </c:numRef>
          </c:val>
        </c:ser>
        <c:ser>
          <c:idx val="1"/>
          <c:order val="1"/>
          <c:tx>
            <c:strRef>
              <c:f>Sheet1!$C$1</c:f>
              <c:strCache>
                <c:ptCount val="1"/>
                <c:pt idx="0">
                  <c:v>内部クラス/本システムのコンパイラ</c:v>
                </c:pt>
              </c:strCache>
            </c:strRef>
          </c:tx>
          <c:cat>
            <c:strRef>
              <c:f>Sheet1!$A$2</c:f>
              <c:strCache>
                <c:ptCount val="1"/>
                <c:pt idx="0">
                  <c:v>実行時間(ミリ秒)</c:v>
                </c:pt>
              </c:strCache>
            </c:strRef>
          </c:cat>
          <c:val>
            <c:numRef>
              <c:f>Sheet1!$C$2</c:f>
              <c:numCache>
                <c:formatCode>General</c:formatCode>
                <c:ptCount val="1"/>
                <c:pt idx="0">
                  <c:v>23.6</c:v>
                </c:pt>
              </c:numCache>
            </c:numRef>
          </c:val>
        </c:ser>
        <c:ser>
          <c:idx val="2"/>
          <c:order val="2"/>
          <c:tx>
            <c:strRef>
              <c:f>Sheet1!$D$1</c:f>
              <c:strCache>
                <c:ptCount val="1"/>
                <c:pt idx="0">
                  <c:v>var型/本システムのコンパイラ</c:v>
                </c:pt>
              </c:strCache>
            </c:strRef>
          </c:tx>
          <c:cat>
            <c:strRef>
              <c:f>Sheet1!$A$2</c:f>
              <c:strCache>
                <c:ptCount val="1"/>
                <c:pt idx="0">
                  <c:v>実行時間(ミリ秒)</c:v>
                </c:pt>
              </c:strCache>
            </c:strRef>
          </c:cat>
          <c:val>
            <c:numRef>
              <c:f>Sheet1!$D$2</c:f>
              <c:numCache>
                <c:formatCode>General</c:formatCode>
                <c:ptCount val="1"/>
                <c:pt idx="0">
                  <c:v>23.8</c:v>
                </c:pt>
              </c:numCache>
            </c:numRef>
          </c:val>
        </c:ser>
        <c:overlap val="-30"/>
        <c:axId val="153772800"/>
        <c:axId val="153774336"/>
      </c:barChart>
      <c:catAx>
        <c:axId val="153772800"/>
        <c:scaling>
          <c:orientation val="minMax"/>
        </c:scaling>
        <c:axPos val="b"/>
        <c:tickLblPos val="nextTo"/>
        <c:txPr>
          <a:bodyPr/>
          <a:lstStyle/>
          <a:p>
            <a:pPr>
              <a:defRPr sz="2000"/>
            </a:pPr>
            <a:endParaRPr lang="ja-JP"/>
          </a:p>
        </c:txPr>
        <c:crossAx val="153774336"/>
        <c:crosses val="autoZero"/>
        <c:auto val="1"/>
        <c:lblAlgn val="ctr"/>
        <c:lblOffset val="100"/>
      </c:catAx>
      <c:valAx>
        <c:axId val="153774336"/>
        <c:scaling>
          <c:orientation val="minMax"/>
          <c:max val="30"/>
          <c:min val="0"/>
        </c:scaling>
        <c:axPos val="l"/>
        <c:majorGridlines/>
        <c:numFmt formatCode="General" sourceLinked="1"/>
        <c:tickLblPos val="nextTo"/>
        <c:crossAx val="153772800"/>
        <c:crosses val="autoZero"/>
        <c:crossBetween val="between"/>
      </c:valAx>
    </c:plotArea>
    <c:legend>
      <c:legendPos val="r"/>
      <c:layout>
        <c:manualLayout>
          <c:xMode val="edge"/>
          <c:yMode val="edge"/>
          <c:x val="0.63757613085981768"/>
          <c:y val="0.13242398272084804"/>
          <c:w val="0.34252851037456394"/>
          <c:h val="0.79384172452027302"/>
        </c:manualLayout>
      </c:layout>
      <c:txPr>
        <a:bodyPr/>
        <a:lstStyle/>
        <a:p>
          <a:pPr>
            <a:defRPr sz="1600" kern="1200" baseline="0"/>
          </a:pPr>
          <a:endParaRPr lang="ja-JP"/>
        </a:p>
      </c:txPr>
    </c:legend>
    <c:plotVisOnly val="1"/>
  </c:chart>
  <c:txPr>
    <a:bodyPr/>
    <a:lstStyle/>
    <a:p>
      <a:pPr>
        <a:defRPr sz="1800"/>
      </a:pPr>
      <a:endParaRPr lang="ja-JP"/>
    </a:p>
  </c:txPr>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1.wmf"/><Relationship Id="rId4"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image" Target="../media/image25.wmf"/><Relationship Id="rId7" Type="http://schemas.openxmlformats.org/officeDocument/2006/relationships/image" Target="../media/image27.wmf"/><Relationship Id="rId12" Type="http://schemas.openxmlformats.org/officeDocument/2006/relationships/image" Target="../media/image22.wmf"/><Relationship Id="rId2" Type="http://schemas.openxmlformats.org/officeDocument/2006/relationships/image" Target="../media/image24.wmf"/><Relationship Id="rId1" Type="http://schemas.openxmlformats.org/officeDocument/2006/relationships/image" Target="../media/image13.wmf"/><Relationship Id="rId6" Type="http://schemas.openxmlformats.org/officeDocument/2006/relationships/image" Target="../media/image26.wmf"/><Relationship Id="rId11" Type="http://schemas.openxmlformats.org/officeDocument/2006/relationships/image" Target="../media/image31.wmf"/><Relationship Id="rId5" Type="http://schemas.openxmlformats.org/officeDocument/2006/relationships/image" Target="../media/image21.wmf"/><Relationship Id="rId10" Type="http://schemas.openxmlformats.org/officeDocument/2006/relationships/image" Target="../media/image30.wmf"/><Relationship Id="rId4" Type="http://schemas.openxmlformats.org/officeDocument/2006/relationships/image" Target="../media/image20.wmf"/><Relationship Id="rId9" Type="http://schemas.openxmlformats.org/officeDocument/2006/relationships/image" Target="../media/image2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57256" cy="498956"/>
          </a:xfrm>
          <a:prstGeom prst="rect">
            <a:avLst/>
          </a:prstGeom>
        </p:spPr>
        <p:txBody>
          <a:bodyPr vert="horz" lIns="92485" tIns="46243" rIns="92485" bIns="46243"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64212" y="1"/>
            <a:ext cx="2957255" cy="498956"/>
          </a:xfrm>
          <a:prstGeom prst="rect">
            <a:avLst/>
          </a:prstGeom>
        </p:spPr>
        <p:txBody>
          <a:bodyPr vert="horz" lIns="92485" tIns="46243" rIns="92485" bIns="46243" rtlCol="0"/>
          <a:lstStyle>
            <a:lvl1pPr algn="r">
              <a:defRPr sz="1200"/>
            </a:lvl1pPr>
          </a:lstStyle>
          <a:p>
            <a:fld id="{7E66B4C6-13B7-48D3-A537-7A206BB03141}" type="datetimeFigureOut">
              <a:rPr kumimoji="1" lang="ja-JP" altLang="en-US" smtClean="0"/>
              <a:pPr/>
              <a:t>2012/2/7</a:t>
            </a:fld>
            <a:endParaRPr kumimoji="1" lang="ja-JP" altLang="en-US"/>
          </a:p>
        </p:txBody>
      </p:sp>
      <p:sp>
        <p:nvSpPr>
          <p:cNvPr id="4" name="フッター プレースホルダ 3"/>
          <p:cNvSpPr>
            <a:spLocks noGrp="1"/>
          </p:cNvSpPr>
          <p:nvPr>
            <p:ph type="ftr" sz="quarter" idx="2"/>
          </p:nvPr>
        </p:nvSpPr>
        <p:spPr>
          <a:xfrm>
            <a:off x="1" y="9470528"/>
            <a:ext cx="2957256" cy="498955"/>
          </a:xfrm>
          <a:prstGeom prst="rect">
            <a:avLst/>
          </a:prstGeom>
        </p:spPr>
        <p:txBody>
          <a:bodyPr vert="horz" lIns="92485" tIns="46243" rIns="92485" bIns="46243"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64212" y="9470528"/>
            <a:ext cx="2957255" cy="498955"/>
          </a:xfrm>
          <a:prstGeom prst="rect">
            <a:avLst/>
          </a:prstGeom>
        </p:spPr>
        <p:txBody>
          <a:bodyPr vert="horz" lIns="92485" tIns="46243" rIns="92485" bIns="46243" rtlCol="0" anchor="b"/>
          <a:lstStyle>
            <a:lvl1pPr algn="r">
              <a:defRPr sz="1200"/>
            </a:lvl1pPr>
          </a:lstStyle>
          <a:p>
            <a:fld id="{D7B76D26-3C38-400A-8409-BA4A6D4F091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6666" cy="498555"/>
          </a:xfrm>
          <a:prstGeom prst="rect">
            <a:avLst/>
          </a:prstGeom>
        </p:spPr>
        <p:txBody>
          <a:bodyPr vert="horz" lIns="92485" tIns="46243" rIns="92485" bIns="46243" rtlCol="0"/>
          <a:lstStyle>
            <a:lvl1pPr algn="l">
              <a:defRPr sz="1200"/>
            </a:lvl1pPr>
          </a:lstStyle>
          <a:p>
            <a:endParaRPr kumimoji="1" lang="ja-JP" altLang="en-US"/>
          </a:p>
        </p:txBody>
      </p:sp>
      <p:sp>
        <p:nvSpPr>
          <p:cNvPr id="3" name="日付プレースホルダ 2"/>
          <p:cNvSpPr>
            <a:spLocks noGrp="1"/>
          </p:cNvSpPr>
          <p:nvPr>
            <p:ph type="dt" idx="1"/>
          </p:nvPr>
        </p:nvSpPr>
        <p:spPr>
          <a:xfrm>
            <a:off x="3864831" y="0"/>
            <a:ext cx="2956666" cy="498555"/>
          </a:xfrm>
          <a:prstGeom prst="rect">
            <a:avLst/>
          </a:prstGeom>
        </p:spPr>
        <p:txBody>
          <a:bodyPr vert="horz" lIns="92485" tIns="46243" rIns="92485" bIns="46243" rtlCol="0"/>
          <a:lstStyle>
            <a:lvl1pPr algn="r">
              <a:defRPr sz="1200"/>
            </a:lvl1pPr>
          </a:lstStyle>
          <a:p>
            <a:fld id="{5ADCC8F4-5061-4B61-A032-7EEA3A6E59FB}" type="datetimeFigureOut">
              <a:rPr kumimoji="1" lang="ja-JP" altLang="en-US" smtClean="0"/>
              <a:pPr/>
              <a:t>2012/2/7</a:t>
            </a:fld>
            <a:endParaRPr kumimoji="1" lang="ja-JP" altLang="en-US"/>
          </a:p>
        </p:txBody>
      </p:sp>
      <p:sp>
        <p:nvSpPr>
          <p:cNvPr id="4" name="スライド イメージ プレースホルダ 3"/>
          <p:cNvSpPr>
            <a:spLocks noGrp="1" noRot="1" noChangeAspect="1"/>
          </p:cNvSpPr>
          <p:nvPr>
            <p:ph type="sldImg" idx="2"/>
          </p:nvPr>
        </p:nvSpPr>
        <p:spPr>
          <a:xfrm>
            <a:off x="919163" y="747713"/>
            <a:ext cx="4984750" cy="3740150"/>
          </a:xfrm>
          <a:prstGeom prst="rect">
            <a:avLst/>
          </a:prstGeom>
          <a:noFill/>
          <a:ln w="12700">
            <a:solidFill>
              <a:prstClr val="black"/>
            </a:solidFill>
          </a:ln>
        </p:spPr>
        <p:txBody>
          <a:bodyPr vert="horz" lIns="92485" tIns="46243" rIns="92485" bIns="46243" rtlCol="0" anchor="ctr"/>
          <a:lstStyle/>
          <a:p>
            <a:endParaRPr lang="ja-JP" altLang="en-US"/>
          </a:p>
        </p:txBody>
      </p:sp>
      <p:sp>
        <p:nvSpPr>
          <p:cNvPr id="5" name="ノート プレースホルダ 4"/>
          <p:cNvSpPr>
            <a:spLocks noGrp="1"/>
          </p:cNvSpPr>
          <p:nvPr>
            <p:ph type="body" sz="quarter" idx="3"/>
          </p:nvPr>
        </p:nvSpPr>
        <p:spPr>
          <a:xfrm>
            <a:off x="682309" y="4736268"/>
            <a:ext cx="5458460" cy="4486990"/>
          </a:xfrm>
          <a:prstGeom prst="rect">
            <a:avLst/>
          </a:prstGeom>
        </p:spPr>
        <p:txBody>
          <a:bodyPr vert="horz" lIns="92485" tIns="46243" rIns="92485" bIns="46243"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70804"/>
            <a:ext cx="2956666" cy="498555"/>
          </a:xfrm>
          <a:prstGeom prst="rect">
            <a:avLst/>
          </a:prstGeom>
        </p:spPr>
        <p:txBody>
          <a:bodyPr vert="horz" lIns="92485" tIns="46243" rIns="92485" bIns="46243"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64831" y="9470804"/>
            <a:ext cx="2956666" cy="498555"/>
          </a:xfrm>
          <a:prstGeom prst="rect">
            <a:avLst/>
          </a:prstGeom>
        </p:spPr>
        <p:txBody>
          <a:bodyPr vert="horz" lIns="92485" tIns="46243" rIns="92485" bIns="46243" rtlCol="0" anchor="b"/>
          <a:lstStyle>
            <a:lvl1pPr algn="r">
              <a:defRPr sz="1200"/>
            </a:lvl1pPr>
          </a:lstStyle>
          <a:p>
            <a:fld id="{93DA608F-ACC6-4C81-87D9-EB521435EA8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テスト</a:t>
            </a:r>
            <a:endParaRPr kumimoji="1" lang="en-US" altLang="ja-JP" dirty="0" smtClean="0"/>
          </a:p>
          <a:p>
            <a:r>
              <a:rPr kumimoji="1" lang="ja-JP" altLang="en-US" dirty="0" smtClean="0"/>
              <a:t>文字の大きさ</a:t>
            </a:r>
            <a:endParaRPr kumimoji="1" lang="ja-JP" altLang="en-US" dirty="0"/>
          </a:p>
        </p:txBody>
      </p:sp>
      <p:sp>
        <p:nvSpPr>
          <p:cNvPr id="4" name="スライド番号プレースホルダ 3"/>
          <p:cNvSpPr>
            <a:spLocks noGrp="1"/>
          </p:cNvSpPr>
          <p:nvPr>
            <p:ph type="sldNum" sz="quarter" idx="10"/>
          </p:nvPr>
        </p:nvSpPr>
        <p:spPr/>
        <p:txBody>
          <a:bodyPr/>
          <a:lstStyle/>
          <a:p>
            <a:fld id="{93DA608F-ACC6-4C81-87D9-EB521435EA8A}"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先ほど説明した通り、構造体の型を決めるとき、メンバの代入式から、メンバの型を決定します。</a:t>
            </a:r>
            <a:endParaRPr kumimoji="1" lang="en-US" altLang="ja-JP" dirty="0" smtClean="0"/>
          </a:p>
          <a:p>
            <a:r>
              <a:rPr kumimoji="1" lang="ja-JP" altLang="en-US" dirty="0" smtClean="0"/>
              <a:t>あるメンバへの代入が１つだけなら、その代入しているオブジェクトの型をメンバの型と用いればよいのですが、</a:t>
            </a:r>
            <a:endParaRPr kumimoji="1" lang="en-US" altLang="ja-JP" dirty="0" smtClean="0"/>
          </a:p>
          <a:p>
            <a:endParaRPr kumimoji="1" lang="en-US" altLang="ja-JP" dirty="0" smtClean="0"/>
          </a:p>
          <a:p>
            <a:r>
              <a:rPr kumimoji="1" lang="ja-JP" altLang="en-US" dirty="0" smtClean="0"/>
              <a:t>この場合、これらの代入している各オブジェクトのアッパーバウンドな型、</a:t>
            </a:r>
            <a:endParaRPr kumimoji="1" lang="en-US" altLang="ja-JP" dirty="0" smtClean="0"/>
          </a:p>
          <a:p>
            <a:r>
              <a:rPr kumimoji="1" lang="ja-JP" altLang="en-US" dirty="0" smtClean="0"/>
              <a:t>つまり、共通のスーパータイプの中で最もサブタイプである型がメンバの型となります。</a:t>
            </a:r>
            <a:endParaRPr kumimoji="1" lang="en-US" altLang="ja-JP" dirty="0" smtClean="0"/>
          </a:p>
          <a:p>
            <a:r>
              <a:rPr kumimoji="1" lang="ja-JP" altLang="en-US" dirty="0" smtClean="0"/>
              <a:t>この例では、</a:t>
            </a:r>
            <a:endParaRPr kumimoji="1" lang="en-US" altLang="ja-JP" dirty="0" smtClean="0"/>
          </a:p>
          <a:p>
            <a:endParaRPr kumimoji="1" lang="en-US" altLang="ja-JP" dirty="0" smtClean="0"/>
          </a:p>
          <a:p>
            <a:r>
              <a:rPr kumimoji="1" lang="ja-JP" altLang="en-US" dirty="0" smtClean="0"/>
              <a:t>なぜなら、</a:t>
            </a:r>
            <a:r>
              <a:rPr kumimoji="1" lang="en-US" altLang="ja-JP" dirty="0" smtClean="0"/>
              <a:t>a.obj</a:t>
            </a:r>
            <a:r>
              <a:rPr kumimoji="1" lang="ja-JP" altLang="en-US" dirty="0" smtClean="0"/>
              <a:t>は</a:t>
            </a:r>
            <a:r>
              <a:rPr kumimoji="1" lang="en-US" altLang="ja-JP" dirty="0" smtClean="0"/>
              <a:t>Circle</a:t>
            </a:r>
            <a:r>
              <a:rPr kumimoji="1" lang="ja-JP" altLang="en-US" dirty="0" smtClean="0"/>
              <a:t>も</a:t>
            </a:r>
            <a:r>
              <a:rPr kumimoji="1" lang="en-US" altLang="ja-JP" dirty="0" smtClean="0"/>
              <a:t>Square</a:t>
            </a:r>
            <a:r>
              <a:rPr kumimoji="1" lang="ja-JP" altLang="en-US" dirty="0" smtClean="0"/>
              <a:t>も代入可能な変数です。従って、</a:t>
            </a:r>
            <a:r>
              <a:rPr kumimoji="1" lang="en-US" altLang="ja-JP" dirty="0" err="1" smtClean="0"/>
              <a:t>obj</a:t>
            </a:r>
            <a:r>
              <a:rPr kumimoji="1" lang="ja-JP" altLang="en-US" dirty="0" smtClean="0"/>
              <a:t>の型はこれらのスーパータイプでなければなりません。</a:t>
            </a:r>
            <a:endParaRPr kumimoji="1" lang="en-US" altLang="ja-JP" dirty="0" smtClean="0"/>
          </a:p>
          <a:p>
            <a:r>
              <a:rPr kumimoji="1" lang="en-US" altLang="ja-JP" dirty="0" smtClean="0"/>
              <a:t>Object</a:t>
            </a:r>
            <a:r>
              <a:rPr kumimoji="1" lang="ja-JP" altLang="en-US" dirty="0" smtClean="0"/>
              <a:t>型とすれば、その中で</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3DA608F-ACC6-4C81-87D9-EB521435EA8A}" type="slidenum">
              <a:rPr kumimoji="1" lang="ja-JP" altLang="en-US" smtClean="0"/>
              <a:pPr/>
              <a:t>11</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一方、</a:t>
            </a:r>
            <a:r>
              <a:rPr kumimoji="1" lang="en-US" altLang="ja-JP" dirty="0" err="1" smtClean="0"/>
              <a:t>var</a:t>
            </a:r>
            <a:r>
              <a:rPr kumimoji="1" lang="ja-JP" altLang="en-US" dirty="0" smtClean="0"/>
              <a:t>型の変数に他の変数が参照するストラクトオブジェクトを代入することも可能です。</a:t>
            </a:r>
            <a:endParaRPr kumimoji="1" lang="en-US" altLang="ja-JP" dirty="0" smtClean="0"/>
          </a:p>
          <a:p>
            <a:r>
              <a:rPr kumimoji="1" lang="ja-JP" altLang="en-US" dirty="0" smtClean="0"/>
              <a:t>図説明。</a:t>
            </a:r>
            <a:endParaRPr kumimoji="1" lang="en-US" altLang="ja-JP" dirty="0" smtClean="0"/>
          </a:p>
          <a:p>
            <a:endParaRPr kumimoji="1" lang="en-US" altLang="ja-JP" dirty="0" smtClean="0"/>
          </a:p>
          <a:p>
            <a:r>
              <a:rPr kumimoji="1" lang="ja-JP" altLang="en-US" dirty="0" smtClean="0"/>
              <a:t>このような場合、</a:t>
            </a:r>
            <a:endParaRPr kumimoji="1" lang="en-US" altLang="ja-JP" dirty="0" smtClean="0"/>
          </a:p>
          <a:p>
            <a:r>
              <a:rPr kumimoji="1" lang="ja-JP" altLang="en-US" dirty="0" smtClean="0"/>
              <a:t>その変数の型はそれらの中で共通なアクセス可能なメンバになります。</a:t>
            </a:r>
            <a:endParaRPr kumimoji="1" lang="en-US" altLang="ja-JP" dirty="0" smtClean="0"/>
          </a:p>
          <a:p>
            <a:r>
              <a:rPr kumimoji="1" lang="ja-JP" altLang="en-US" dirty="0" smtClean="0"/>
              <a:t>具体的には、</a:t>
            </a:r>
            <a:endParaRPr kumimoji="1" lang="en-US" altLang="ja-JP" dirty="0" smtClean="0"/>
          </a:p>
          <a:p>
            <a:r>
              <a:rPr kumimoji="1" lang="ja-JP" altLang="en-US" dirty="0" smtClean="0"/>
              <a:t>このようにすることで、クラスの継承関係のような振る舞いが可能となる。</a:t>
            </a:r>
            <a:endParaRPr kumimoji="1" lang="en-US" altLang="ja-JP" dirty="0" smtClean="0"/>
          </a:p>
          <a:p>
            <a:r>
              <a:rPr kumimoji="1" lang="ja-JP" altLang="en-US" dirty="0" smtClean="0"/>
              <a:t>つまり、</a:t>
            </a:r>
            <a:r>
              <a:rPr kumimoji="1" lang="en-US" altLang="ja-JP" dirty="0" smtClean="0"/>
              <a:t>shape</a:t>
            </a:r>
            <a:r>
              <a:rPr kumimoji="1" lang="ja-JP" altLang="en-US" dirty="0" smtClean="0"/>
              <a:t>の型が</a:t>
            </a:r>
            <a:r>
              <a:rPr kumimoji="1" lang="en-US" altLang="ja-JP" dirty="0" smtClean="0"/>
              <a:t>circle</a:t>
            </a:r>
            <a:r>
              <a:rPr kumimoji="1" lang="ja-JP" altLang="en-US" dirty="0" smtClean="0"/>
              <a:t>と</a:t>
            </a:r>
            <a:r>
              <a:rPr kumimoji="1" lang="en-US" altLang="ja-JP" dirty="0" smtClean="0"/>
              <a:t>square</a:t>
            </a:r>
            <a:r>
              <a:rPr kumimoji="1" lang="ja-JP" altLang="en-US" dirty="0" smtClean="0"/>
              <a:t>の型のスーパータイプとして振る舞っている。</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3DA608F-ACC6-4C81-87D9-EB521435EA8A}" type="slidenum">
              <a:rPr kumimoji="1" lang="ja-JP" altLang="en-US" smtClean="0"/>
              <a:pPr/>
              <a:t>12</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a:p>
            <a:endParaRPr kumimoji="1" lang="en-US" altLang="ja-JP" dirty="0" smtClean="0"/>
          </a:p>
          <a:p>
            <a:r>
              <a:rPr kumimoji="1" lang="ja-JP" altLang="en-US" dirty="0" smtClean="0"/>
              <a:t>これを用いると、</a:t>
            </a:r>
            <a:r>
              <a:rPr kumimoji="1" lang="en-US" altLang="ja-JP" dirty="0" smtClean="0"/>
              <a:t>Java</a:t>
            </a:r>
            <a:r>
              <a:rPr kumimoji="1" lang="ja-JP" altLang="en-US" dirty="0" smtClean="0"/>
              <a:t>などでよく見られる、メソッドの返り値として、</a:t>
            </a:r>
            <a:endParaRPr kumimoji="1" lang="en-US" altLang="ja-JP" dirty="0" smtClean="0"/>
          </a:p>
          <a:p>
            <a:r>
              <a:rPr kumimoji="1" lang="ja-JP" altLang="en-US" dirty="0" smtClean="0"/>
              <a:t>複数のオブジェクトを返したい時に、わざわざそれ用のクラスを定義しなければいけないという問題を解決する事が可能となります。</a:t>
            </a:r>
            <a:endParaRPr kumimoji="1" lang="ja-JP" altLang="en-US" dirty="0"/>
          </a:p>
        </p:txBody>
      </p:sp>
      <p:sp>
        <p:nvSpPr>
          <p:cNvPr id="4" name="スライド番号プレースホルダ 3"/>
          <p:cNvSpPr>
            <a:spLocks noGrp="1"/>
          </p:cNvSpPr>
          <p:nvPr>
            <p:ph type="sldNum" sz="quarter" idx="10"/>
          </p:nvPr>
        </p:nvSpPr>
        <p:spPr/>
        <p:txBody>
          <a:bodyPr/>
          <a:lstStyle/>
          <a:p>
            <a:fld id="{93DA608F-ACC6-4C81-87D9-EB521435EA8A}" type="slidenum">
              <a:rPr kumimoji="1" lang="ja-JP" altLang="en-US" smtClean="0"/>
              <a:pPr/>
              <a:t>15</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3DA608F-ACC6-4C81-87D9-EB521435EA8A}" type="slidenum">
              <a:rPr kumimoji="1" lang="ja-JP" altLang="en-US" smtClean="0"/>
              <a:pPr/>
              <a:t>16</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本システムでは、暗黙的に型を付けることで、記述を簡単にしているが、そのため構造体の型を明示的に型の名前を指定できない。</a:t>
            </a:r>
            <a:endParaRPr kumimoji="1" lang="en-US" altLang="ja-JP" dirty="0" smtClean="0"/>
          </a:p>
          <a:p>
            <a:r>
              <a:rPr kumimoji="1" lang="ja-JP" altLang="en-US" dirty="0" smtClean="0"/>
              <a:t>変数宣言は</a:t>
            </a:r>
            <a:r>
              <a:rPr kumimoji="1" lang="en-US" altLang="ja-JP" dirty="0" err="1" smtClean="0"/>
              <a:t>var</a:t>
            </a:r>
            <a:r>
              <a:rPr kumimoji="1" lang="ja-JP" altLang="en-US" dirty="0" smtClean="0"/>
              <a:t>を用いて行われ、ストラクトオブジェクトの生成は</a:t>
            </a:r>
            <a:r>
              <a:rPr kumimoji="1" lang="en-US" altLang="ja-JP" dirty="0" smtClean="0"/>
              <a:t>new</a:t>
            </a:r>
            <a:r>
              <a:rPr kumimoji="1" lang="ja-JP" altLang="en-US" dirty="0" smtClean="0"/>
              <a:t>で行われるため必要ないようにも思えるが、</a:t>
            </a:r>
            <a:endParaRPr kumimoji="1" lang="en-US" altLang="ja-JP" dirty="0" smtClean="0"/>
          </a:p>
          <a:p>
            <a:r>
              <a:rPr kumimoji="1" lang="ja-JP" altLang="en-US" dirty="0" smtClean="0"/>
              <a:t>ジェネリクスの型引数や</a:t>
            </a:r>
            <a:r>
              <a:rPr kumimoji="1" lang="en-US" altLang="ja-JP" dirty="0" err="1" smtClean="0"/>
              <a:t>instanceof</a:t>
            </a:r>
            <a:r>
              <a:rPr kumimoji="1" lang="ja-JP" altLang="en-US" dirty="0" smtClean="0"/>
              <a:t>による比較など、明示的に型の名前が必要になる場合が他にも色々あります。</a:t>
            </a:r>
            <a:endParaRPr kumimoji="1" lang="en-US" altLang="ja-JP" dirty="0" smtClean="0"/>
          </a:p>
          <a:p>
            <a:r>
              <a:rPr kumimoji="1" lang="ja-JP" altLang="en-US" dirty="0" smtClean="0"/>
              <a:t>そのため、構造体の型を取得するために、本システムでは</a:t>
            </a:r>
            <a:r>
              <a:rPr kumimoji="1" lang="en-US" altLang="ja-JP" dirty="0" err="1" smtClean="0"/>
              <a:t>typeof</a:t>
            </a:r>
            <a:r>
              <a:rPr kumimoji="1" lang="ja-JP" altLang="en-US" dirty="0" smtClean="0"/>
              <a:t>演算子を提供しています。</a:t>
            </a:r>
            <a:endParaRPr kumimoji="1" lang="en-US" altLang="ja-JP" dirty="0" smtClean="0"/>
          </a:p>
          <a:p>
            <a:r>
              <a:rPr kumimoji="1" lang="ja-JP" altLang="en-US" dirty="0" err="1" smtClean="0"/>
              <a:t>ー</a:t>
            </a:r>
            <a:r>
              <a:rPr kumimoji="1" lang="ja-JP" altLang="en-US" dirty="0" smtClean="0"/>
              <a:t>＞図で説明</a:t>
            </a:r>
            <a:endParaRPr kumimoji="1" lang="en-US" altLang="ja-JP" dirty="0" smtClean="0"/>
          </a:p>
        </p:txBody>
      </p:sp>
      <p:sp>
        <p:nvSpPr>
          <p:cNvPr id="4" name="スライド番号プレースホルダ 3"/>
          <p:cNvSpPr>
            <a:spLocks noGrp="1"/>
          </p:cNvSpPr>
          <p:nvPr>
            <p:ph type="sldNum" sz="quarter" idx="10"/>
          </p:nvPr>
        </p:nvSpPr>
        <p:spPr/>
        <p:txBody>
          <a:bodyPr/>
          <a:lstStyle/>
          <a:p>
            <a:fld id="{93DA608F-ACC6-4C81-87D9-EB521435EA8A}" type="slidenum">
              <a:rPr kumimoji="1" lang="ja-JP" altLang="en-US" smtClean="0"/>
              <a:pPr/>
              <a:t>17</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これまで説明した通り、複雑な型推論を行っています。</a:t>
            </a:r>
            <a:endParaRPr kumimoji="1" lang="en-US" altLang="ja-JP" dirty="0" smtClean="0"/>
          </a:p>
          <a:p>
            <a:r>
              <a:rPr kumimoji="1" lang="ja-JP" altLang="en-US" dirty="0" smtClean="0"/>
              <a:t>従って、このような複雑な型システムを明確にするため</a:t>
            </a:r>
            <a:endParaRPr kumimoji="1" lang="en-US" altLang="ja-JP" dirty="0" smtClean="0"/>
          </a:p>
          <a:p>
            <a:r>
              <a:rPr kumimoji="1" lang="ja-JP" altLang="en-US" dirty="0" smtClean="0"/>
              <a:t>本研究では本言語のサブセットの言語を用いて形式化を行いました。</a:t>
            </a:r>
            <a:endParaRPr kumimoji="1" lang="en-US" altLang="ja-JP" dirty="0" smtClean="0"/>
          </a:p>
          <a:p>
            <a:r>
              <a:rPr kumimoji="1" lang="ja-JP" altLang="en-US" dirty="0" smtClean="0"/>
              <a:t>この言語は</a:t>
            </a:r>
            <a:r>
              <a:rPr kumimoji="1" lang="en-US" altLang="ja-JP" dirty="0" smtClean="0"/>
              <a:t>Java</a:t>
            </a:r>
            <a:r>
              <a:rPr kumimoji="1" lang="ja-JP" altLang="en-US" dirty="0" smtClean="0"/>
              <a:t>のサブセットの言語である</a:t>
            </a:r>
            <a:r>
              <a:rPr kumimoji="1" lang="en-US" altLang="ja-JP" dirty="0" smtClean="0"/>
              <a:t>FJ</a:t>
            </a:r>
            <a:r>
              <a:rPr kumimoji="1" lang="ja-JP" altLang="en-US" dirty="0" smtClean="0"/>
              <a:t>を基にしています。</a:t>
            </a:r>
            <a:endParaRPr kumimoji="1" lang="en-US" altLang="ja-JP" dirty="0" smtClean="0"/>
          </a:p>
          <a:p>
            <a:r>
              <a:rPr kumimoji="1" lang="ja-JP" altLang="en-US" dirty="0" smtClean="0"/>
              <a:t>この言語ではレコードに関する代入のみ許している。</a:t>
            </a:r>
            <a:endParaRPr kumimoji="1" lang="ja-JP" altLang="en-US" dirty="0"/>
          </a:p>
        </p:txBody>
      </p:sp>
      <p:sp>
        <p:nvSpPr>
          <p:cNvPr id="4" name="スライド番号プレースホルダ 3"/>
          <p:cNvSpPr>
            <a:spLocks noGrp="1"/>
          </p:cNvSpPr>
          <p:nvPr>
            <p:ph type="sldNum" sz="quarter" idx="10"/>
          </p:nvPr>
        </p:nvSpPr>
        <p:spPr/>
        <p:txBody>
          <a:bodyPr/>
          <a:lstStyle/>
          <a:p>
            <a:fld id="{93DA608F-ACC6-4C81-87D9-EB521435EA8A}" type="slidenum">
              <a:rPr kumimoji="1" lang="ja-JP" altLang="en-US" smtClean="0"/>
              <a:pPr/>
              <a:t>18</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コメント：</a:t>
            </a:r>
            <a:r>
              <a:rPr kumimoji="1" lang="en-US" altLang="ja-JP" smtClean="0"/>
              <a:t>polymorphic record</a:t>
            </a:r>
            <a:endParaRPr kumimoji="1" lang="ja-JP" altLang="en-US"/>
          </a:p>
        </p:txBody>
      </p:sp>
      <p:sp>
        <p:nvSpPr>
          <p:cNvPr id="4" name="スライド番号プレースホルダ 3"/>
          <p:cNvSpPr>
            <a:spLocks noGrp="1"/>
          </p:cNvSpPr>
          <p:nvPr>
            <p:ph type="sldNum" sz="quarter" idx="10"/>
          </p:nvPr>
        </p:nvSpPr>
        <p:spPr/>
        <p:txBody>
          <a:bodyPr/>
          <a:lstStyle/>
          <a:p>
            <a:fld id="{93DA608F-ACC6-4C81-87D9-EB521435EA8A}" type="slidenum">
              <a:rPr kumimoji="1" lang="ja-JP" altLang="en-US" smtClean="0"/>
              <a:pPr/>
              <a:t>22</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実際には関係ないが、説明のために</a:t>
            </a:r>
            <a:r>
              <a:rPr kumimoji="1" lang="en-US" altLang="ja-JP" dirty="0" smtClean="0"/>
              <a:t>base</a:t>
            </a:r>
            <a:r>
              <a:rPr kumimoji="1" lang="en-US" altLang="ja-JP" baseline="0" dirty="0" smtClean="0"/>
              <a:t> type(Primitive type)</a:t>
            </a:r>
            <a:r>
              <a:rPr kumimoji="1" lang="ja-JP" altLang="en-US" baseline="0" dirty="0" smtClean="0"/>
              <a:t>を用いている。</a:t>
            </a:r>
            <a:endParaRPr kumimoji="1" lang="ja-JP" altLang="en-US" dirty="0"/>
          </a:p>
        </p:txBody>
      </p:sp>
      <p:sp>
        <p:nvSpPr>
          <p:cNvPr id="4" name="スライド番号プレースホルダ 3"/>
          <p:cNvSpPr>
            <a:spLocks noGrp="1"/>
          </p:cNvSpPr>
          <p:nvPr>
            <p:ph type="sldNum" sz="quarter" idx="10"/>
          </p:nvPr>
        </p:nvSpPr>
        <p:spPr/>
        <p:txBody>
          <a:bodyPr/>
          <a:lstStyle/>
          <a:p>
            <a:fld id="{93DA608F-ACC6-4C81-87D9-EB521435EA8A}" type="slidenum">
              <a:rPr kumimoji="1" lang="ja-JP" altLang="en-US" smtClean="0"/>
              <a:pPr/>
              <a:t>23</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実際には関係ないが、説明のために</a:t>
            </a:r>
            <a:r>
              <a:rPr kumimoji="1" lang="en-US" altLang="ja-JP" dirty="0" smtClean="0"/>
              <a:t>base</a:t>
            </a:r>
            <a:r>
              <a:rPr kumimoji="1" lang="en-US" altLang="ja-JP" baseline="0" dirty="0" smtClean="0"/>
              <a:t> type(Primitive type)</a:t>
            </a:r>
            <a:r>
              <a:rPr kumimoji="1" lang="ja-JP" altLang="en-US" baseline="0" dirty="0" smtClean="0"/>
              <a:t>を用いている。</a:t>
            </a:r>
            <a:endParaRPr kumimoji="1" lang="ja-JP" altLang="en-US" dirty="0"/>
          </a:p>
        </p:txBody>
      </p:sp>
      <p:sp>
        <p:nvSpPr>
          <p:cNvPr id="4" name="スライド番号プレースホルダ 3"/>
          <p:cNvSpPr>
            <a:spLocks noGrp="1"/>
          </p:cNvSpPr>
          <p:nvPr>
            <p:ph type="sldNum" sz="quarter" idx="10"/>
          </p:nvPr>
        </p:nvSpPr>
        <p:spPr/>
        <p:txBody>
          <a:bodyPr/>
          <a:lstStyle/>
          <a:p>
            <a:fld id="{93DA608F-ACC6-4C81-87D9-EB521435EA8A}" type="slidenum">
              <a:rPr kumimoji="1" lang="ja-JP" altLang="en-US" smtClean="0"/>
              <a:pPr/>
              <a:t>24</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本システムでは、</a:t>
            </a:r>
            <a:endParaRPr kumimoji="1" lang="ja-JP" altLang="en-US" dirty="0"/>
          </a:p>
        </p:txBody>
      </p:sp>
      <p:sp>
        <p:nvSpPr>
          <p:cNvPr id="4" name="スライド番号プレースホルダ 3"/>
          <p:cNvSpPr>
            <a:spLocks noGrp="1"/>
          </p:cNvSpPr>
          <p:nvPr>
            <p:ph type="sldNum" sz="quarter" idx="10"/>
          </p:nvPr>
        </p:nvSpPr>
        <p:spPr/>
        <p:txBody>
          <a:bodyPr/>
          <a:lstStyle/>
          <a:p>
            <a:fld id="{93DA608F-ACC6-4C81-87D9-EB521435EA8A}" type="slidenum">
              <a:rPr kumimoji="1" lang="ja-JP" altLang="en-US" smtClean="0"/>
              <a:pPr/>
              <a:t>25</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・プログラミングに</a:t>
            </a:r>
            <a:r>
              <a:rPr kumimoji="1" lang="ja-JP" altLang="en-US" dirty="0" smtClean="0"/>
              <a:t>おいてある関連のある複数</a:t>
            </a:r>
            <a:r>
              <a:rPr kumimoji="1" lang="ja-JP" altLang="en-US" dirty="0" smtClean="0"/>
              <a:t>のデータを</a:t>
            </a:r>
            <a:r>
              <a:rPr kumimoji="1" lang="ja-JP" altLang="en-US" dirty="0" smtClean="0"/>
              <a:t>まとめて利用したいという場合</a:t>
            </a:r>
            <a:r>
              <a:rPr kumimoji="1" lang="ja-JP" altLang="en-US" dirty="0" smtClean="0"/>
              <a:t>がよくあります。</a:t>
            </a:r>
            <a:endParaRPr kumimoji="1" lang="en-US" altLang="ja-JP" dirty="0" smtClean="0"/>
          </a:p>
          <a:p>
            <a:r>
              <a:rPr kumimoji="1" lang="ja-JP" altLang="en-US" dirty="0" smtClean="0"/>
              <a:t>・そのような場合用いられるデータ構造の１つとしてレコードが挙げられます。</a:t>
            </a:r>
            <a:endParaRPr kumimoji="1" lang="en-US" altLang="ja-JP" dirty="0" smtClean="0"/>
          </a:p>
          <a:p>
            <a:r>
              <a:rPr kumimoji="1" lang="ja-JP" altLang="en-US" dirty="0" smtClean="0"/>
              <a:t>複数の異なる型を持つオブジェクトをまとめて扱えるのがレコードの</a:t>
            </a:r>
            <a:r>
              <a:rPr kumimoji="1" lang="ja-JP" altLang="en-US" dirty="0" smtClean="0"/>
              <a:t>特徴</a:t>
            </a:r>
            <a:endParaRPr kumimoji="1" lang="ja-JP" altLang="en-US" dirty="0" smtClean="0"/>
          </a:p>
          <a:p>
            <a:r>
              <a:rPr kumimoji="1" lang="ja-JP" altLang="en-US" dirty="0" smtClean="0"/>
              <a:t>・実際には</a:t>
            </a:r>
            <a:r>
              <a:rPr kumimoji="1" lang="en-US" altLang="ja-JP" dirty="0" smtClean="0"/>
              <a:t>Java</a:t>
            </a:r>
            <a:r>
              <a:rPr kumimoji="1" lang="ja-JP" altLang="en-US" dirty="0" smtClean="0"/>
              <a:t>などのようにクラスベースオブジェクト指向言語では、クラスによって代用</a:t>
            </a:r>
            <a:r>
              <a:rPr kumimoji="1" lang="ja-JP" altLang="en-US" dirty="0" smtClean="0"/>
              <a:t>されますが、</a:t>
            </a:r>
            <a:endParaRPr kumimoji="1" lang="ja-JP" altLang="en-US" dirty="0" smtClean="0"/>
          </a:p>
          <a:p>
            <a:r>
              <a:rPr kumimoji="1" lang="ja-JP" altLang="en-US" dirty="0" smtClean="0"/>
              <a:t>・いずれにしても、レコードを</a:t>
            </a:r>
            <a:r>
              <a:rPr kumimoji="1" lang="ja-JP" altLang="en-US" dirty="0" smtClean="0"/>
              <a:t>利用する場合</a:t>
            </a:r>
            <a:r>
              <a:rPr kumimoji="1" lang="ja-JP" altLang="en-US" dirty="0" smtClean="0"/>
              <a:t>、</a:t>
            </a:r>
            <a:endParaRPr kumimoji="1" lang="en-US" altLang="ja-JP" dirty="0" smtClean="0"/>
          </a:p>
          <a:p>
            <a:r>
              <a:rPr kumimoji="1" lang="ja-JP" altLang="en-US" dirty="0" smtClean="0"/>
              <a:t>一般的</a:t>
            </a:r>
            <a:r>
              <a:rPr kumimoji="1" lang="ja-JP" altLang="en-US" dirty="0" smtClean="0"/>
              <a:t>に、</a:t>
            </a:r>
            <a:r>
              <a:rPr kumimoji="1" lang="ja-JP" altLang="en-US" dirty="0" smtClean="0"/>
              <a:t>まずそのレコードを</a:t>
            </a:r>
            <a:r>
              <a:rPr kumimoji="1" lang="ja-JP" altLang="en-US" dirty="0" smtClean="0"/>
              <a:t>定義</a:t>
            </a:r>
            <a:r>
              <a:rPr kumimoji="1" lang="ja-JP" altLang="en-US" dirty="0" smtClean="0"/>
              <a:t>しなければいけません。</a:t>
            </a:r>
            <a:endParaRPr kumimoji="1" lang="en-US" altLang="ja-JP" dirty="0" smtClean="0"/>
          </a:p>
          <a:p>
            <a:r>
              <a:rPr kumimoji="1" lang="ja-JP" altLang="en-US" dirty="0" smtClean="0"/>
              <a:t>例えば右の</a:t>
            </a:r>
            <a:r>
              <a:rPr kumimoji="1" lang="en-US" altLang="ja-JP" dirty="0" smtClean="0"/>
              <a:t>Java</a:t>
            </a:r>
            <a:r>
              <a:rPr kumimoji="1" lang="ja-JP" altLang="en-US" dirty="0" smtClean="0"/>
              <a:t>言語ではまとめたいメンバをフィールドに持つクラスを定義し、</a:t>
            </a:r>
            <a:endParaRPr kumimoji="1" lang="en-US" altLang="ja-JP" dirty="0" smtClean="0"/>
          </a:p>
          <a:p>
            <a:r>
              <a:rPr kumimoji="1" lang="ja-JP" altLang="en-US" dirty="0" smtClean="0"/>
              <a:t>そのインスタンスを生成しています。</a:t>
            </a:r>
            <a:endParaRPr kumimoji="1" lang="en-US" altLang="ja-JP" dirty="0" smtClean="0"/>
          </a:p>
          <a:p>
            <a:endParaRPr kumimoji="1" lang="en-US" altLang="ja-JP" dirty="0" smtClean="0"/>
          </a:p>
          <a:p>
            <a:r>
              <a:rPr kumimoji="1" lang="ja-JP" altLang="en-US" dirty="0" smtClean="0"/>
              <a:t>しかし、レコードは値を出し入れさえできれば良い</a:t>
            </a:r>
            <a:endParaRPr kumimoji="1" lang="en-US" altLang="ja-JP" dirty="0" smtClean="0"/>
          </a:p>
          <a:p>
            <a:r>
              <a:rPr kumimoji="1" lang="ja-JP" altLang="en-US" dirty="0" smtClean="0"/>
              <a:t>簡単</a:t>
            </a:r>
            <a:r>
              <a:rPr kumimoji="1" lang="ja-JP" altLang="en-US" dirty="0" smtClean="0"/>
              <a:t>なデータ構造で</a:t>
            </a:r>
            <a:r>
              <a:rPr kumimoji="1" lang="ja-JP" altLang="en-US" dirty="0" smtClean="0"/>
              <a:t>あり、できる限り簡単に</a:t>
            </a:r>
            <a:r>
              <a:rPr kumimoji="1" lang="ja-JP" altLang="en-US" dirty="0" smtClean="0"/>
              <a:t>利用したいと考えられる</a:t>
            </a:r>
            <a:r>
              <a:rPr kumimoji="1" lang="ja-JP" altLang="en-US" dirty="0" smtClean="0"/>
              <a:t>。</a:t>
            </a:r>
            <a:endParaRPr kumimoji="1" lang="en-US" altLang="ja-JP" dirty="0" smtClean="0"/>
          </a:p>
          <a:p>
            <a:r>
              <a:rPr kumimoji="1" lang="ja-JP" altLang="en-US" dirty="0" smtClean="0"/>
              <a:t>利用したいと思った時に、その場で利用できるのが望ましい。</a:t>
            </a:r>
            <a:endParaRPr kumimoji="1" lang="en-US" altLang="ja-JP" dirty="0" smtClean="0"/>
          </a:p>
          <a:p>
            <a:r>
              <a:rPr kumimoji="1" lang="ja-JP" altLang="en-US" dirty="0" smtClean="0"/>
              <a:t>従って、クラス定義等の明示的</a:t>
            </a:r>
            <a:r>
              <a:rPr kumimoji="1" lang="ja-JP" altLang="en-US" dirty="0" smtClean="0"/>
              <a:t>な型</a:t>
            </a:r>
            <a:r>
              <a:rPr kumimoji="1" lang="ja-JP" altLang="en-US" dirty="0" smtClean="0"/>
              <a:t>定義を省略できない</a:t>
            </a:r>
            <a:r>
              <a:rPr kumimoji="1" lang="ja-JP" altLang="en-US" dirty="0" smtClean="0"/>
              <a:t>か。</a:t>
            </a:r>
            <a:endParaRPr kumimoji="1" lang="en-US" altLang="ja-JP" dirty="0" smtClean="0"/>
          </a:p>
        </p:txBody>
      </p:sp>
      <p:sp>
        <p:nvSpPr>
          <p:cNvPr id="4" name="スライド番号プレースホルダ 3"/>
          <p:cNvSpPr>
            <a:spLocks noGrp="1"/>
          </p:cNvSpPr>
          <p:nvPr>
            <p:ph type="sldNum" sz="quarter" idx="10"/>
          </p:nvPr>
        </p:nvSpPr>
        <p:spPr/>
        <p:txBody>
          <a:bodyPr/>
          <a:lstStyle/>
          <a:p>
            <a:fld id="{93DA608F-ACC6-4C81-87D9-EB521435EA8A}"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3DA608F-ACC6-4C81-87D9-EB521435EA8A}" type="slidenum">
              <a:rPr kumimoji="1" lang="ja-JP" altLang="en-US" smtClean="0"/>
              <a:pPr/>
              <a:t>36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そのような明示的に型を定義せずに利用できるレコード</a:t>
            </a:r>
            <a:endParaRPr kumimoji="1" lang="en-US" altLang="ja-JP" dirty="0" smtClean="0"/>
          </a:p>
          <a:p>
            <a:r>
              <a:rPr kumimoji="1" lang="ja-JP" altLang="en-US" dirty="0" smtClean="0"/>
              <a:t>が既存の言語機構で実現できないかを考える。</a:t>
            </a:r>
            <a:endParaRPr kumimoji="1" lang="en-US" altLang="ja-JP" dirty="0" smtClean="0"/>
          </a:p>
          <a:p>
            <a:r>
              <a:rPr kumimoji="1" lang="ja-JP" altLang="en-US" dirty="0" smtClean="0"/>
              <a:t>ここでは、</a:t>
            </a:r>
            <a:r>
              <a:rPr kumimoji="1" lang="en-US" altLang="ja-JP" dirty="0" err="1" smtClean="0"/>
              <a:t>Scala</a:t>
            </a:r>
            <a:r>
              <a:rPr kumimoji="1" lang="ja-JP" altLang="en-US" dirty="0" smtClean="0"/>
              <a:t>のタプルの例を挙げています。</a:t>
            </a:r>
            <a:endParaRPr kumimoji="1" lang="en-US" altLang="ja-JP" dirty="0" smtClean="0"/>
          </a:p>
          <a:p>
            <a:r>
              <a:rPr kumimoji="1" lang="en-US" altLang="ja-JP" dirty="0" err="1" smtClean="0"/>
              <a:t>Scala</a:t>
            </a:r>
            <a:r>
              <a:rPr kumimoji="1" lang="ja-JP" altLang="en-US" dirty="0" smtClean="0"/>
              <a:t>は強力な型推論を持っており、できる限り、明示的に型を宣言せずに型が暗黙的につけられる。</a:t>
            </a:r>
            <a:endParaRPr kumimoji="1" lang="en-US" altLang="ja-JP" dirty="0" smtClean="0"/>
          </a:p>
          <a:p>
            <a:r>
              <a:rPr kumimoji="1" lang="ja-JP" altLang="en-US" dirty="0" smtClean="0"/>
              <a:t>レコード自体はサポートしてないが、異なる型のオブジェクトをまとめて扱うことができるデータ構造としてタプルが存在する。</a:t>
            </a:r>
            <a:endParaRPr kumimoji="1" lang="en-US" altLang="ja-JP" dirty="0" smtClean="0"/>
          </a:p>
          <a:p>
            <a:r>
              <a:rPr kumimoji="1" lang="ja-JP" altLang="en-US" dirty="0" smtClean="0"/>
              <a:t>以下のコードは</a:t>
            </a:r>
            <a:r>
              <a:rPr kumimoji="1" lang="en-US" altLang="ja-JP" dirty="0" smtClean="0"/>
              <a:t>…</a:t>
            </a:r>
          </a:p>
          <a:p>
            <a:r>
              <a:rPr kumimoji="1" lang="ja-JP" altLang="en-US" dirty="0" smtClean="0"/>
              <a:t>しかしこれをレコードの代わりとして利用するのは難しい。</a:t>
            </a:r>
            <a:endParaRPr kumimoji="1" lang="en-US" altLang="ja-JP" dirty="0" smtClean="0"/>
          </a:p>
          <a:p>
            <a:r>
              <a:rPr kumimoji="1" lang="ja-JP" altLang="en-US" dirty="0" smtClean="0"/>
              <a:t>言語によりますが、</a:t>
            </a:r>
            <a:r>
              <a:rPr kumimoji="1" lang="en-US" altLang="ja-JP" dirty="0" smtClean="0"/>
              <a:t>…</a:t>
            </a:r>
            <a:endParaRPr kumimoji="1" lang="ja-JP" altLang="en-US" dirty="0"/>
          </a:p>
        </p:txBody>
      </p:sp>
      <p:sp>
        <p:nvSpPr>
          <p:cNvPr id="4" name="スライド番号プレースホルダ 3"/>
          <p:cNvSpPr>
            <a:spLocks noGrp="1"/>
          </p:cNvSpPr>
          <p:nvPr>
            <p:ph type="sldNum" sz="quarter" idx="10"/>
          </p:nvPr>
        </p:nvSpPr>
        <p:spPr/>
        <p:txBody>
          <a:bodyPr/>
          <a:lstStyle/>
          <a:p>
            <a:fld id="{93DA608F-ACC6-4C81-87D9-EB521435EA8A}"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・一方、動的型付け言語では、そのような定義をわざわざする必要はありません。</a:t>
            </a:r>
          </a:p>
          <a:p>
            <a:r>
              <a:rPr kumimoji="1" lang="ja-JP" altLang="en-US" dirty="0" smtClean="0"/>
              <a:t>・なぜなら、型を明示的に宣言する必要がないからです。</a:t>
            </a:r>
          </a:p>
          <a:p>
            <a:r>
              <a:rPr kumimoji="1" lang="ja-JP" altLang="en-US" dirty="0" smtClean="0"/>
              <a:t>・例えば、</a:t>
            </a:r>
            <a:r>
              <a:rPr kumimoji="1" lang="en-US" altLang="ja-JP" dirty="0" smtClean="0"/>
              <a:t>JavaScript</a:t>
            </a:r>
            <a:r>
              <a:rPr kumimoji="1" lang="ja-JP" altLang="en-US" dirty="0" smtClean="0"/>
              <a:t>では、</a:t>
            </a:r>
            <a:r>
              <a:rPr kumimoji="1" lang="en-US" altLang="ja-JP" dirty="0" smtClean="0"/>
              <a:t>……</a:t>
            </a:r>
            <a:r>
              <a:rPr kumimoji="1" lang="ja-JP" altLang="en-US" dirty="0" smtClean="0"/>
              <a:t>プロパティを任意に追加できます。</a:t>
            </a:r>
          </a:p>
          <a:p>
            <a:r>
              <a:rPr kumimoji="1" lang="ja-JP" altLang="en-US" dirty="0" smtClean="0"/>
              <a:t>・従って、先ほどのプログラムは、クラス定義だけを省いたような記述で書くことができます。</a:t>
            </a:r>
          </a:p>
          <a:p>
            <a:r>
              <a:rPr kumimoji="1" lang="ja-JP" altLang="en-US" dirty="0" smtClean="0"/>
              <a:t>・しかし、これは動的型付け言語であるからできる記述法であり、静的型付けを維持したまま</a:t>
            </a:r>
            <a:r>
              <a:rPr kumimoji="1" lang="en-US" altLang="ja-JP" dirty="0" smtClean="0"/>
              <a:t>Java</a:t>
            </a:r>
            <a:r>
              <a:rPr kumimoji="1" lang="ja-JP" altLang="en-US" dirty="0" smtClean="0"/>
              <a:t>にこのような記述法を導入するのは難しい。</a:t>
            </a:r>
          </a:p>
          <a:p>
            <a:endParaRPr kumimoji="1" lang="ja-JP" altLang="en-US" dirty="0" smtClean="0"/>
          </a:p>
        </p:txBody>
      </p:sp>
      <p:sp>
        <p:nvSpPr>
          <p:cNvPr id="4" name="スライド番号プレースホルダ 3"/>
          <p:cNvSpPr>
            <a:spLocks noGrp="1"/>
          </p:cNvSpPr>
          <p:nvPr>
            <p:ph type="sldNum" sz="quarter" idx="10"/>
          </p:nvPr>
        </p:nvSpPr>
        <p:spPr/>
        <p:txBody>
          <a:bodyPr/>
          <a:lstStyle/>
          <a:p>
            <a:fld id="{93DA608F-ACC6-4C81-87D9-EB521435EA8A}"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そこで、本研究では</a:t>
            </a:r>
            <a:r>
              <a:rPr kumimoji="1" lang="en-US" altLang="ja-JP" dirty="0" smtClean="0"/>
              <a:t>Java</a:t>
            </a:r>
            <a:r>
              <a:rPr kumimoji="1" lang="ja-JP" altLang="en-US" dirty="0" smtClean="0"/>
              <a:t>における暗黙的に型定義されるレコードを実装しました</a:t>
            </a:r>
            <a:endParaRPr kumimoji="1" lang="en-US" altLang="ja-JP" dirty="0" smtClean="0"/>
          </a:p>
          <a:p>
            <a:r>
              <a:rPr kumimoji="1" lang="ja-JP" altLang="en-US" dirty="0" smtClean="0"/>
              <a:t>本言語では</a:t>
            </a:r>
            <a:r>
              <a:rPr kumimoji="1" lang="en-US" altLang="ja-JP" dirty="0" smtClean="0"/>
              <a:t>new()</a:t>
            </a:r>
            <a:r>
              <a:rPr kumimoji="1" lang="ja-JP" altLang="en-US" dirty="0" smtClean="0"/>
              <a:t>で空のレコードを生成し、その後に代入によって自由にメンバを追加することが可能となっており、</a:t>
            </a:r>
            <a:endParaRPr kumimoji="1" lang="en-US" altLang="ja-JP" dirty="0" smtClean="0"/>
          </a:p>
          <a:p>
            <a:r>
              <a:rPr kumimoji="1" lang="ja-JP" altLang="en-US" dirty="0" smtClean="0"/>
              <a:t>先ほどの</a:t>
            </a:r>
            <a:r>
              <a:rPr kumimoji="1" lang="en-US" altLang="ja-JP" dirty="0" smtClean="0"/>
              <a:t>JavaScript</a:t>
            </a:r>
            <a:r>
              <a:rPr kumimoji="1" lang="ja-JP" altLang="en-US" dirty="0" smtClean="0"/>
              <a:t>のコードのように、クラス定義をせずにレコードを生成・利用が可能となっています。</a:t>
            </a:r>
            <a:endParaRPr kumimoji="1" lang="en-US" altLang="ja-JP" dirty="0" smtClean="0"/>
          </a:p>
          <a:p>
            <a:endParaRPr kumimoji="1" lang="en-US" altLang="ja-JP" dirty="0" smtClean="0"/>
          </a:p>
          <a:p>
            <a:r>
              <a:rPr kumimoji="1" lang="ja-JP" altLang="en-US" dirty="0" smtClean="0"/>
              <a:t>ただし、動的型付き言語と異なるのは、ちゃんと型推論され、静的に型が付けられるということです。</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93DA608F-ACC6-4C81-87D9-EB521435EA8A}"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本システムにおける構造体の型は、</a:t>
            </a:r>
            <a:r>
              <a:rPr kumimoji="1" lang="en-US" altLang="ja-JP" dirty="0" smtClean="0"/>
              <a:t>structural type</a:t>
            </a:r>
            <a:r>
              <a:rPr kumimoji="1" lang="ja-JP" altLang="en-US" dirty="0" smtClean="0"/>
              <a:t>を用いて表現しています。</a:t>
            </a:r>
            <a:endParaRPr kumimoji="1" lang="en-US" altLang="ja-JP" dirty="0" smtClean="0"/>
          </a:p>
          <a:p>
            <a:r>
              <a:rPr kumimoji="1" lang="en-US" altLang="ja-JP" dirty="0" smtClean="0"/>
              <a:t>Structural typing</a:t>
            </a:r>
            <a:r>
              <a:rPr kumimoji="1" lang="ja-JP" altLang="en-US" dirty="0" smtClean="0"/>
              <a:t>とはその内部のデータ構造によって型が決定される型システムです。</a:t>
            </a:r>
            <a:endParaRPr kumimoji="1" lang="en-US" altLang="ja-JP" dirty="0" smtClean="0"/>
          </a:p>
          <a:p>
            <a:r>
              <a:rPr kumimoji="1" lang="ja-JP" altLang="en-US" dirty="0" smtClean="0"/>
              <a:t>本システムでは、型はアクセス可能なメンバの集合として表されます。</a:t>
            </a:r>
            <a:endParaRPr kumimoji="1" lang="en-US" altLang="ja-JP" dirty="0" smtClean="0"/>
          </a:p>
          <a:p>
            <a:endParaRPr kumimoji="1" lang="en-US" altLang="ja-JP" dirty="0" smtClean="0"/>
          </a:p>
          <a:p>
            <a:r>
              <a:rPr kumimoji="1" lang="ja-JP" altLang="en-US" dirty="0" smtClean="0"/>
              <a:t>そして、アクセス可能なメンバというのはメンバの代入式から決定しています。</a:t>
            </a:r>
            <a:endParaRPr kumimoji="1" lang="en-US" altLang="ja-JP" dirty="0" smtClean="0"/>
          </a:p>
          <a:p>
            <a:r>
              <a:rPr kumimoji="1" lang="ja-JP" altLang="en-US" dirty="0" smtClean="0"/>
              <a:t>例えば、この例では</a:t>
            </a:r>
            <a:endParaRPr kumimoji="1" lang="en-US" altLang="ja-JP" dirty="0" smtClean="0"/>
          </a:p>
          <a:p>
            <a:r>
              <a:rPr kumimoji="1" lang="ja-JP" altLang="en-US" dirty="0" smtClean="0"/>
              <a:t>具体的には、まずストラクトオブジェクトの型が</a:t>
            </a:r>
            <a:r>
              <a:rPr kumimoji="1" lang="en-US" altLang="ja-JP" dirty="0" smtClean="0"/>
              <a:t>…</a:t>
            </a:r>
            <a:r>
              <a:rPr kumimoji="1" lang="ja-JP" altLang="en-US" dirty="0" err="1" smtClean="0"/>
              <a:t>のように</a:t>
            </a:r>
            <a:r>
              <a:rPr kumimoji="1" lang="ja-JP" altLang="en-US" dirty="0" smtClean="0"/>
              <a:t>して決定されます。</a:t>
            </a:r>
            <a:endParaRPr kumimoji="1" lang="en-US" altLang="ja-JP" dirty="0" smtClean="0"/>
          </a:p>
          <a:p>
            <a:endParaRPr kumimoji="1" lang="en-US" altLang="ja-JP" dirty="0" smtClean="0"/>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3DA608F-ACC6-4C81-87D9-EB521435EA8A}"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メンバにアクセスするだけのクラスがどの程度あるか、</a:t>
            </a:r>
            <a:endParaRPr kumimoji="1" lang="en-US" altLang="ja-JP" dirty="0" smtClean="0"/>
          </a:p>
          <a:p>
            <a:r>
              <a:rPr kumimoji="1" lang="ja-JP" altLang="en-US" dirty="0" smtClean="0"/>
              <a:t>つまり、本言語で省略可能となるクラスがどの程度あるか実験した。</a:t>
            </a:r>
            <a:endParaRPr kumimoji="1" lang="en-US" altLang="ja-JP" dirty="0" smtClean="0"/>
          </a:p>
          <a:p>
            <a:r>
              <a:rPr kumimoji="1" lang="en-US" altLang="ja-JP" dirty="0" smtClean="0"/>
              <a:t>Java</a:t>
            </a:r>
            <a:r>
              <a:rPr kumimoji="1" lang="ja-JP" altLang="en-US" dirty="0" smtClean="0"/>
              <a:t>はカプセル化されるから、</a:t>
            </a:r>
            <a:r>
              <a:rPr kumimoji="1" lang="en-US" altLang="ja-JP" dirty="0" err="1" smtClean="0"/>
              <a:t>getter,setter</a:t>
            </a:r>
            <a:r>
              <a:rPr kumimoji="1" lang="ja-JP" altLang="en-US" dirty="0" smtClean="0"/>
              <a:t>純粋な</a:t>
            </a:r>
            <a:r>
              <a:rPr kumimoji="1" lang="en-US" altLang="ja-JP" dirty="0" err="1" smtClean="0"/>
              <a:t>getter,setter</a:t>
            </a:r>
            <a:r>
              <a:rPr kumimoji="1" lang="ja-JP" altLang="en-US" dirty="0" smtClean="0"/>
              <a:t>の説明</a:t>
            </a:r>
            <a:endParaRPr kumimoji="1" lang="ja-JP" altLang="en-US" dirty="0"/>
          </a:p>
        </p:txBody>
      </p:sp>
      <p:sp>
        <p:nvSpPr>
          <p:cNvPr id="4" name="スライド番号プレースホルダ 3"/>
          <p:cNvSpPr>
            <a:spLocks noGrp="1"/>
          </p:cNvSpPr>
          <p:nvPr>
            <p:ph type="sldNum" sz="quarter" idx="10"/>
          </p:nvPr>
        </p:nvSpPr>
        <p:spPr/>
        <p:txBody>
          <a:bodyPr/>
          <a:lstStyle/>
          <a:p>
            <a:fld id="{93DA608F-ACC6-4C81-87D9-EB521435EA8A}"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先程の単にメンバを入れることができるだけでは汎用性が低い</a:t>
            </a:r>
            <a:endParaRPr kumimoji="1" lang="en-US" altLang="ja-JP" dirty="0" smtClean="0"/>
          </a:p>
          <a:p>
            <a:r>
              <a:rPr kumimoji="1" lang="ja-JP" altLang="en-US" dirty="0" smtClean="0"/>
              <a:t>レコード自体の代入・メソッドの受け渡しなど</a:t>
            </a:r>
            <a:endParaRPr kumimoji="1" lang="en-US" altLang="ja-JP" dirty="0" smtClean="0"/>
          </a:p>
          <a:p>
            <a:r>
              <a:rPr kumimoji="1" lang="ja-JP" altLang="en-US" dirty="0" smtClean="0"/>
              <a:t>しかしこれらについて、暗黙的に型付けを行うというのは簡単ではありません。</a:t>
            </a:r>
            <a:endParaRPr kumimoji="1" lang="en-US" altLang="ja-JP" dirty="0" smtClean="0"/>
          </a:p>
          <a:p>
            <a:r>
              <a:rPr kumimoji="1" lang="ja-JP" altLang="en-US" dirty="0" smtClean="0"/>
              <a:t>それは、色々な型付け方法・セマンティックスが考えられるからです。</a:t>
            </a:r>
            <a:endParaRPr kumimoji="1" lang="en-US" altLang="ja-JP" dirty="0" smtClean="0"/>
          </a:p>
          <a:p>
            <a:r>
              <a:rPr kumimoji="1" lang="ja-JP" altLang="en-US" dirty="0" smtClean="0"/>
              <a:t>例えば</a:t>
            </a:r>
            <a:r>
              <a:rPr kumimoji="1" lang="en-US" altLang="ja-JP" dirty="0" smtClean="0"/>
              <a:t>…</a:t>
            </a:r>
          </a:p>
          <a:p>
            <a:r>
              <a:rPr kumimoji="1" lang="ja-JP" altLang="en-US" dirty="0" smtClean="0"/>
              <a:t>色々な考えがある。</a:t>
            </a:r>
            <a:endParaRPr kumimoji="1" lang="ja-JP" altLang="en-US" dirty="0"/>
          </a:p>
        </p:txBody>
      </p:sp>
      <p:sp>
        <p:nvSpPr>
          <p:cNvPr id="4" name="スライド番号プレースホルダ 3"/>
          <p:cNvSpPr>
            <a:spLocks noGrp="1"/>
          </p:cNvSpPr>
          <p:nvPr>
            <p:ph type="sldNum" sz="quarter" idx="10"/>
          </p:nvPr>
        </p:nvSpPr>
        <p:spPr/>
        <p:txBody>
          <a:bodyPr/>
          <a:lstStyle/>
          <a:p>
            <a:fld id="{93DA608F-ACC6-4C81-87D9-EB521435EA8A}" type="slidenum">
              <a:rPr kumimoji="1" lang="ja-JP" altLang="en-US" smtClean="0"/>
              <a:pPr/>
              <a:t>9</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そこで、本研究では暗黙的に型定義されるレコードを色々と利用する上で、</a:t>
            </a:r>
            <a:endParaRPr kumimoji="1" lang="en-US" altLang="ja-JP" dirty="0" smtClean="0"/>
          </a:p>
          <a:p>
            <a:r>
              <a:rPr kumimoji="1" lang="ja-JP" altLang="en-US" dirty="0" smtClean="0"/>
              <a:t>どのような時にはどのような型が付けられ、</a:t>
            </a:r>
            <a:endParaRPr kumimoji="1" lang="en-US" altLang="ja-JP" dirty="0" smtClean="0"/>
          </a:p>
          <a:p>
            <a:r>
              <a:rPr kumimoji="1" lang="ja-JP" altLang="en-US" dirty="0" smtClean="0"/>
              <a:t>またどのような場合型付けができないのかなど、</a:t>
            </a:r>
            <a:endParaRPr kumimoji="1" lang="en-US" altLang="ja-JP" dirty="0" smtClean="0"/>
          </a:p>
          <a:p>
            <a:r>
              <a:rPr kumimoji="1" lang="ja-JP" altLang="en-US" dirty="0" smtClean="0"/>
              <a:t>特定の型システムを与え、曖昧さのないような言語設計を行いました。</a:t>
            </a:r>
            <a:endParaRPr kumimoji="1" lang="en-US" altLang="ja-JP" dirty="0" smtClean="0"/>
          </a:p>
          <a:p>
            <a:r>
              <a:rPr kumimoji="1" lang="ja-JP" altLang="en-US" dirty="0" smtClean="0"/>
              <a:t>本型システムの共通する特徴としては文脈によって型は変化しないという点です。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3DA608F-ACC6-4C81-87D9-EB521435EA8A}" type="slidenum">
              <a:rPr kumimoji="1" lang="ja-JP" altLang="en-US" smtClean="0"/>
              <a:pPr/>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23FD5BDF-9574-46C9-B31B-5E14A573DA71}" type="datetime1">
              <a:rPr kumimoji="1" lang="ja-JP" altLang="en-US" smtClean="0"/>
              <a:pPr/>
              <a:t>2012/2/7</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r>
              <a:rPr kumimoji="1" lang="en-US" altLang="ja-JP" smtClean="0"/>
              <a:t>Java</a:t>
            </a:r>
            <a:r>
              <a:rPr kumimoji="1" lang="ja-JP" altLang="en-US" smtClean="0"/>
              <a:t>のための暗黙的に型定義される構造体</a:t>
            </a:r>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DB05F50-71DF-4411-9DB8-7630777DF4E8}"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62B8267-E369-43FA-9CF1-71F04B94C7D5}" type="datetime1">
              <a:rPr kumimoji="1" lang="ja-JP" altLang="en-US" smtClean="0"/>
              <a:pPr/>
              <a:t>2012/2/7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Java</a:t>
            </a:r>
            <a:r>
              <a:rPr kumimoji="1" lang="ja-JP" altLang="en-US" smtClean="0"/>
              <a:t>のための暗黙的に型定義される構造体</a:t>
            </a:r>
            <a:endParaRPr kumimoji="1" lang="ja-JP" altLang="en-US"/>
          </a:p>
        </p:txBody>
      </p:sp>
      <p:sp>
        <p:nvSpPr>
          <p:cNvPr id="6" name="スライド番号プレースホルダ 5"/>
          <p:cNvSpPr>
            <a:spLocks noGrp="1"/>
          </p:cNvSpPr>
          <p:nvPr>
            <p:ph type="sldNum" sz="quarter" idx="12"/>
          </p:nvPr>
        </p:nvSpPr>
        <p:spPr/>
        <p:txBody>
          <a:bodyPr/>
          <a:lstStyle/>
          <a:p>
            <a:fld id="{BDB05F50-71DF-4411-9DB8-7630777DF4E8}"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3B8F75D-4621-49F1-A467-5B7C33A03A3A}" type="datetime1">
              <a:rPr kumimoji="1" lang="ja-JP" altLang="en-US" smtClean="0"/>
              <a:pPr/>
              <a:t>2012/2/7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Java</a:t>
            </a:r>
            <a:r>
              <a:rPr kumimoji="1" lang="ja-JP" altLang="en-US" smtClean="0"/>
              <a:t>のための暗黙的に型定義される構造体</a:t>
            </a:r>
            <a:endParaRPr kumimoji="1" lang="ja-JP" altLang="en-US"/>
          </a:p>
        </p:txBody>
      </p:sp>
      <p:sp>
        <p:nvSpPr>
          <p:cNvPr id="6" name="スライド番号プレースホルダ 5"/>
          <p:cNvSpPr>
            <a:spLocks noGrp="1"/>
          </p:cNvSpPr>
          <p:nvPr>
            <p:ph type="sldNum" sz="quarter" idx="12"/>
          </p:nvPr>
        </p:nvSpPr>
        <p:spPr/>
        <p:txBody>
          <a:bodyPr/>
          <a:lstStyle/>
          <a:p>
            <a:fld id="{BDB05F50-71DF-4411-9DB8-7630777DF4E8}"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kumimoji="0" lang="ja-JP" altLang="en-US" dirty="0" smtClean="0"/>
              <a:t>マスタ タイトルの書式設定</a:t>
            </a:r>
            <a:endParaRPr kumimoji="0" lang="en-US" dirty="0"/>
          </a:p>
        </p:txBody>
      </p:sp>
      <p:sp>
        <p:nvSpPr>
          <p:cNvPr id="3" name="コンテンツ プレースホルダ 2"/>
          <p:cNvSpPr>
            <a:spLocks noGrp="1"/>
          </p:cNvSpPr>
          <p:nvPr>
            <p:ph idx="1"/>
          </p:nvPr>
        </p:nvSpPr>
        <p:spPr/>
        <p:txBody>
          <a:bodyPr/>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4" name="日付プレースホルダ 3"/>
          <p:cNvSpPr>
            <a:spLocks noGrp="1"/>
          </p:cNvSpPr>
          <p:nvPr>
            <p:ph type="dt" sz="half" idx="10"/>
          </p:nvPr>
        </p:nvSpPr>
        <p:spPr/>
        <p:txBody>
          <a:bodyPr/>
          <a:lstStyle/>
          <a:p>
            <a:fld id="{77C8DC46-5C75-4531-9836-DCA6581D4FF6}" type="datetime1">
              <a:rPr kumimoji="1" lang="ja-JP" altLang="en-US" smtClean="0"/>
              <a:pPr/>
              <a:t>2012/2/7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Java</a:t>
            </a:r>
            <a:r>
              <a:rPr kumimoji="1" lang="ja-JP" altLang="en-US" smtClean="0"/>
              <a:t>のための暗黙的に型定義される構造体</a:t>
            </a:r>
            <a:endParaRPr kumimoji="1" lang="ja-JP" altLang="en-US"/>
          </a:p>
        </p:txBody>
      </p:sp>
      <p:sp>
        <p:nvSpPr>
          <p:cNvPr id="6" name="スライド番号プレースホルダ 5"/>
          <p:cNvSpPr>
            <a:spLocks noGrp="1"/>
          </p:cNvSpPr>
          <p:nvPr>
            <p:ph type="sldNum" sz="quarter" idx="12"/>
          </p:nvPr>
        </p:nvSpPr>
        <p:spPr/>
        <p:txBody>
          <a:bodyPr/>
          <a:lstStyle/>
          <a:p>
            <a:fld id="{BDB05F50-71DF-4411-9DB8-7630777DF4E8}"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C9F8BA77-C426-4858-BC7C-E4D2C76A8C14}" type="datetime1">
              <a:rPr kumimoji="1" lang="ja-JP" altLang="en-US" smtClean="0"/>
              <a:pPr/>
              <a:t>2012/2/7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Java</a:t>
            </a:r>
            <a:r>
              <a:rPr kumimoji="1" lang="ja-JP" altLang="en-US" smtClean="0"/>
              <a:t>のための暗黙的に型定義される構造体</a:t>
            </a:r>
            <a:endParaRPr kumimoji="1" lang="ja-JP" altLang="en-US"/>
          </a:p>
        </p:txBody>
      </p:sp>
      <p:sp>
        <p:nvSpPr>
          <p:cNvPr id="6" name="スライド番号プレースホルダ 5"/>
          <p:cNvSpPr>
            <a:spLocks noGrp="1"/>
          </p:cNvSpPr>
          <p:nvPr>
            <p:ph type="sldNum" sz="quarter" idx="12"/>
          </p:nvPr>
        </p:nvSpPr>
        <p:spPr/>
        <p:txBody>
          <a:bodyPr/>
          <a:lstStyle/>
          <a:p>
            <a:fld id="{BDB05F50-71DF-4411-9DB8-7630777DF4E8}"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5" name="日付プレースホルダ 4"/>
          <p:cNvSpPr>
            <a:spLocks noGrp="1"/>
          </p:cNvSpPr>
          <p:nvPr>
            <p:ph type="dt" sz="half" idx="10"/>
          </p:nvPr>
        </p:nvSpPr>
        <p:spPr/>
        <p:txBody>
          <a:bodyPr/>
          <a:lstStyle/>
          <a:p>
            <a:fld id="{AE33D953-EADE-4436-A0E0-12883929FE4C}" type="datetime1">
              <a:rPr kumimoji="1" lang="ja-JP" altLang="en-US" smtClean="0"/>
              <a:pPr/>
              <a:t>2012/2/7</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Java</a:t>
            </a:r>
            <a:r>
              <a:rPr kumimoji="1" lang="ja-JP" altLang="en-US" smtClean="0"/>
              <a:t>のための暗黙的に型定義される構造体</a:t>
            </a:r>
            <a:endParaRPr kumimoji="1" lang="ja-JP" altLang="en-US"/>
          </a:p>
        </p:txBody>
      </p:sp>
      <p:sp>
        <p:nvSpPr>
          <p:cNvPr id="7" name="スライド番号プレースホルダ 6"/>
          <p:cNvSpPr>
            <a:spLocks noGrp="1"/>
          </p:cNvSpPr>
          <p:nvPr>
            <p:ph type="sldNum" sz="quarter" idx="12"/>
          </p:nvPr>
        </p:nvSpPr>
        <p:spPr/>
        <p:txBody>
          <a:bodyPr/>
          <a:lstStyle/>
          <a:p>
            <a:fld id="{BDB05F50-71DF-4411-9DB8-7630777DF4E8}"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785B2A9E-F4BA-48FD-AEBB-230414A624A6}" type="datetime1">
              <a:rPr kumimoji="1" lang="ja-JP" altLang="en-US" smtClean="0"/>
              <a:pPr/>
              <a:t>2012/2/7</a:t>
            </a:fld>
            <a:endParaRPr kumimoji="1" lang="ja-JP" altLang="en-US"/>
          </a:p>
        </p:txBody>
      </p:sp>
      <p:sp>
        <p:nvSpPr>
          <p:cNvPr id="27" name="スライド番号プレースホルダ 26"/>
          <p:cNvSpPr>
            <a:spLocks noGrp="1"/>
          </p:cNvSpPr>
          <p:nvPr>
            <p:ph type="sldNum" sz="quarter" idx="11"/>
          </p:nvPr>
        </p:nvSpPr>
        <p:spPr/>
        <p:txBody>
          <a:bodyPr rtlCol="0"/>
          <a:lstStyle/>
          <a:p>
            <a:fld id="{BDB05F50-71DF-4411-9DB8-7630777DF4E8}"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r>
              <a:rPr kumimoji="1" lang="en-US" altLang="ja-JP" smtClean="0"/>
              <a:t>Java</a:t>
            </a:r>
            <a:r>
              <a:rPr kumimoji="1" lang="ja-JP" altLang="en-US" smtClean="0"/>
              <a:t>のための暗黙的に型定義される構造体</a:t>
            </a:r>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46793AA3-E03D-461D-B290-617AC3185A08}" type="datetime1">
              <a:rPr kumimoji="1" lang="ja-JP" altLang="en-US" smtClean="0"/>
              <a:pPr/>
              <a:t>2012/2/7</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r>
              <a:rPr kumimoji="1" lang="en-US" altLang="ja-JP" smtClean="0"/>
              <a:t>Java</a:t>
            </a:r>
            <a:r>
              <a:rPr kumimoji="1" lang="ja-JP" altLang="en-US" smtClean="0"/>
              <a:t>のための暗黙的に型定義される構造体</a:t>
            </a:r>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BDB05F50-71DF-4411-9DB8-7630777DF4E8}"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1B30045-624F-4F03-941C-B0F1F3CD50AE}" type="datetime1">
              <a:rPr kumimoji="1" lang="ja-JP" altLang="en-US" smtClean="0"/>
              <a:pPr/>
              <a:t>2012/2/7</a:t>
            </a:fld>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Java</a:t>
            </a:r>
            <a:r>
              <a:rPr kumimoji="1" lang="ja-JP" altLang="en-US" smtClean="0"/>
              <a:t>のための暗黙的に型定義される構造体</a:t>
            </a:r>
            <a:endParaRPr kumimoji="1" lang="ja-JP" altLang="en-US"/>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27C1C6B7-0583-47ED-8751-5093BE3B28D1}" type="datetime1">
              <a:rPr kumimoji="1" lang="ja-JP" altLang="en-US" smtClean="0"/>
              <a:pPr/>
              <a:t>2012/2/7</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Java</a:t>
            </a:r>
            <a:r>
              <a:rPr kumimoji="1" lang="ja-JP" altLang="en-US" smtClean="0"/>
              <a:t>のための暗黙的に型定義される構造体</a:t>
            </a:r>
            <a:endParaRPr kumimoji="1" lang="ja-JP" altLang="en-US"/>
          </a:p>
        </p:txBody>
      </p:sp>
      <p:sp>
        <p:nvSpPr>
          <p:cNvPr id="7" name="スライド番号プレースホルダ 6"/>
          <p:cNvSpPr>
            <a:spLocks noGrp="1"/>
          </p:cNvSpPr>
          <p:nvPr>
            <p:ph type="sldNum" sz="quarter" idx="12"/>
          </p:nvPr>
        </p:nvSpPr>
        <p:spPr/>
        <p:txBody>
          <a:bodyPr/>
          <a:lstStyle/>
          <a:p>
            <a:fld id="{BDB05F50-71DF-4411-9DB8-7630777DF4E8}"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AC070D40-3EAD-443F-9E7F-EC20E96843F8}" type="datetime1">
              <a:rPr kumimoji="1" lang="ja-JP" altLang="en-US" smtClean="0"/>
              <a:pPr/>
              <a:t>2012/2/7</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Java</a:t>
            </a:r>
            <a:r>
              <a:rPr kumimoji="1" lang="ja-JP" altLang="en-US" smtClean="0"/>
              <a:t>のための暗黙的に型定義される構造体</a:t>
            </a:r>
            <a:endParaRPr kumimoji="1" lang="ja-JP" altLang="en-US"/>
          </a:p>
        </p:txBody>
      </p:sp>
      <p:sp>
        <p:nvSpPr>
          <p:cNvPr id="7" name="スライド番号プレースホルダ 6"/>
          <p:cNvSpPr>
            <a:spLocks noGrp="1"/>
          </p:cNvSpPr>
          <p:nvPr>
            <p:ph type="sldNum" sz="quarter" idx="12"/>
          </p:nvPr>
        </p:nvSpPr>
        <p:spPr/>
        <p:txBody>
          <a:bodyPr/>
          <a:lstStyle/>
          <a:p>
            <a:fld id="{BDB05F50-71DF-4411-9DB8-7630777DF4E8}"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dirty="0" smtClean="0"/>
              <a:t>マスタ テキストの書式設定</a:t>
            </a:r>
          </a:p>
          <a:p>
            <a:pPr lvl="1" eaLnBrk="1" latinLnBrk="0" hangingPunct="1"/>
            <a:r>
              <a:rPr kumimoji="0" lang="ja-JP" altLang="en-US" dirty="0" smtClean="0"/>
              <a:t>第 </a:t>
            </a:r>
            <a:r>
              <a:rPr kumimoji="0" lang="en-US" altLang="ja-JP" dirty="0" smtClean="0"/>
              <a:t>2 </a:t>
            </a:r>
            <a:r>
              <a:rPr kumimoji="0" lang="ja-JP" altLang="en-US" dirty="0" smtClean="0"/>
              <a:t>レベル</a:t>
            </a:r>
          </a:p>
          <a:p>
            <a:pPr lvl="2" eaLnBrk="1" latinLnBrk="0" hangingPunct="1"/>
            <a:r>
              <a:rPr kumimoji="0" lang="ja-JP" altLang="en-US" dirty="0" smtClean="0"/>
              <a:t>第 </a:t>
            </a:r>
            <a:r>
              <a:rPr kumimoji="0" lang="en-US" altLang="ja-JP" dirty="0" smtClean="0"/>
              <a:t>3 </a:t>
            </a:r>
            <a:r>
              <a:rPr kumimoji="0" lang="ja-JP" altLang="en-US" dirty="0" smtClean="0"/>
              <a:t>レベル</a:t>
            </a:r>
          </a:p>
          <a:p>
            <a:pPr lvl="3" eaLnBrk="1" latinLnBrk="0" hangingPunct="1"/>
            <a:r>
              <a:rPr kumimoji="0" lang="ja-JP" altLang="en-US" dirty="0" smtClean="0"/>
              <a:t>第 </a:t>
            </a:r>
            <a:r>
              <a:rPr kumimoji="0" lang="en-US" altLang="ja-JP" dirty="0" smtClean="0"/>
              <a:t>4 </a:t>
            </a:r>
            <a:r>
              <a:rPr kumimoji="0" lang="ja-JP" altLang="en-US" dirty="0" smtClean="0"/>
              <a:t>レベル</a:t>
            </a:r>
          </a:p>
          <a:p>
            <a:pPr lvl="4" eaLnBrk="1" latinLnBrk="0" hangingPunct="1"/>
            <a:r>
              <a:rPr kumimoji="0" lang="ja-JP" altLang="en-US" dirty="0" smtClean="0"/>
              <a:t>第 </a:t>
            </a:r>
            <a:r>
              <a:rPr kumimoji="0" lang="en-US" altLang="ja-JP" dirty="0" smtClean="0"/>
              <a:t>5 </a:t>
            </a:r>
            <a:r>
              <a:rPr kumimoji="0" lang="ja-JP" altLang="en-US" dirty="0" smtClean="0"/>
              <a:t>レベル</a:t>
            </a:r>
            <a:endParaRPr kumimoji="0" lang="en-US" dirty="0"/>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EAA85FA-F4E6-4FBF-90F1-7C26DC935976}" type="datetime1">
              <a:rPr kumimoji="1" lang="ja-JP" altLang="en-US" smtClean="0"/>
              <a:pPr/>
              <a:t>2012/2/7</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kumimoji="1" lang="en-US" altLang="ja-JP" smtClean="0"/>
              <a:t>Java</a:t>
            </a:r>
            <a:r>
              <a:rPr kumimoji="1" lang="ja-JP" altLang="en-US" smtClean="0"/>
              <a:t>のための暗黙的に型定義される構造体</a:t>
            </a:r>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DB05F50-71DF-4411-9DB8-7630777DF4E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tx1"/>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tx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tx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12.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4.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oleObject" Target="../embeddings/oleObject18.bin"/><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 Id="rId9" Type="http://schemas.openxmlformats.org/officeDocument/2006/relationships/oleObject" Target="../embeddings/oleObject24.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26.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32.bin"/><Relationship Id="rId13" Type="http://schemas.openxmlformats.org/officeDocument/2006/relationships/oleObject" Target="../embeddings/oleObject37.bin"/><Relationship Id="rId18" Type="http://schemas.openxmlformats.org/officeDocument/2006/relationships/oleObject" Target="../embeddings/oleObject42.bin"/><Relationship Id="rId3" Type="http://schemas.openxmlformats.org/officeDocument/2006/relationships/oleObject" Target="../embeddings/oleObject27.bin"/><Relationship Id="rId21" Type="http://schemas.openxmlformats.org/officeDocument/2006/relationships/oleObject" Target="../embeddings/oleObject45.bin"/><Relationship Id="rId7" Type="http://schemas.openxmlformats.org/officeDocument/2006/relationships/oleObject" Target="../embeddings/oleObject31.bin"/><Relationship Id="rId12" Type="http://schemas.openxmlformats.org/officeDocument/2006/relationships/oleObject" Target="../embeddings/oleObject36.bin"/><Relationship Id="rId17" Type="http://schemas.openxmlformats.org/officeDocument/2006/relationships/oleObject" Target="../embeddings/oleObject41.bin"/><Relationship Id="rId2" Type="http://schemas.openxmlformats.org/officeDocument/2006/relationships/slideLayout" Target="../slideLayouts/slideLayout2.xml"/><Relationship Id="rId16" Type="http://schemas.openxmlformats.org/officeDocument/2006/relationships/oleObject" Target="../embeddings/oleObject40.bin"/><Relationship Id="rId20" Type="http://schemas.openxmlformats.org/officeDocument/2006/relationships/oleObject" Target="../embeddings/oleObject44.bin"/><Relationship Id="rId1" Type="http://schemas.openxmlformats.org/officeDocument/2006/relationships/vmlDrawing" Target="../drawings/vmlDrawing9.vml"/><Relationship Id="rId6" Type="http://schemas.openxmlformats.org/officeDocument/2006/relationships/oleObject" Target="../embeddings/oleObject30.bin"/><Relationship Id="rId11" Type="http://schemas.openxmlformats.org/officeDocument/2006/relationships/oleObject" Target="../embeddings/oleObject35.bin"/><Relationship Id="rId5" Type="http://schemas.openxmlformats.org/officeDocument/2006/relationships/oleObject" Target="../embeddings/oleObject29.bin"/><Relationship Id="rId15" Type="http://schemas.openxmlformats.org/officeDocument/2006/relationships/oleObject" Target="../embeddings/oleObject39.bin"/><Relationship Id="rId10" Type="http://schemas.openxmlformats.org/officeDocument/2006/relationships/oleObject" Target="../embeddings/oleObject34.bin"/><Relationship Id="rId19" Type="http://schemas.openxmlformats.org/officeDocument/2006/relationships/oleObject" Target="../embeddings/oleObject43.bin"/><Relationship Id="rId4" Type="http://schemas.openxmlformats.org/officeDocument/2006/relationships/oleObject" Target="../embeddings/oleObject28.bin"/><Relationship Id="rId9" Type="http://schemas.openxmlformats.org/officeDocument/2006/relationships/oleObject" Target="../embeddings/oleObject33.bin"/><Relationship Id="rId14" Type="http://schemas.openxmlformats.org/officeDocument/2006/relationships/oleObject" Target="../embeddings/oleObject38.bin"/><Relationship Id="rId22" Type="http://schemas.openxmlformats.org/officeDocument/2006/relationships/oleObject" Target="../embeddings/oleObject46.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052736"/>
            <a:ext cx="8915400" cy="2243112"/>
          </a:xfrm>
        </p:spPr>
        <p:txBody>
          <a:bodyPr>
            <a:normAutofit/>
          </a:bodyPr>
          <a:lstStyle/>
          <a:p>
            <a:r>
              <a:rPr kumimoji="1" lang="ja-JP" altLang="en-US" dirty="0" smtClean="0"/>
              <a:t>静的型付きオブジェクト指向言語</a:t>
            </a:r>
            <a:r>
              <a:rPr kumimoji="1" lang="en-US" altLang="ja-JP" dirty="0" smtClean="0"/>
              <a:t/>
            </a:r>
            <a:br>
              <a:rPr kumimoji="1" lang="en-US" altLang="ja-JP" dirty="0" smtClean="0"/>
            </a:br>
            <a:r>
              <a:rPr kumimoji="1" lang="ja-JP" altLang="en-US" dirty="0" smtClean="0"/>
              <a:t>のための</a:t>
            </a:r>
            <a:r>
              <a:rPr kumimoji="1" lang="en-US" altLang="ja-JP" dirty="0" smtClean="0"/>
              <a:t/>
            </a:r>
            <a:br>
              <a:rPr kumimoji="1" lang="en-US" altLang="ja-JP" dirty="0" smtClean="0"/>
            </a:br>
            <a:r>
              <a:rPr kumimoji="1" lang="ja-JP" altLang="en-US" dirty="0" smtClean="0"/>
              <a:t>暗黙的に型定義される</a:t>
            </a:r>
            <a:r>
              <a:rPr lang="ja-JP" altLang="en-US" dirty="0" smtClean="0"/>
              <a:t>レコード</a:t>
            </a:r>
            <a:endParaRPr kumimoji="1" lang="ja-JP" altLang="en-US" dirty="0"/>
          </a:p>
        </p:txBody>
      </p:sp>
      <p:sp>
        <p:nvSpPr>
          <p:cNvPr id="3" name="サブタイトル 2"/>
          <p:cNvSpPr>
            <a:spLocks noGrp="1"/>
          </p:cNvSpPr>
          <p:nvPr>
            <p:ph type="subTitle" idx="1"/>
          </p:nvPr>
        </p:nvSpPr>
        <p:spPr>
          <a:xfrm>
            <a:off x="323528" y="4049688"/>
            <a:ext cx="6048672" cy="2808312"/>
          </a:xfrm>
        </p:spPr>
        <p:txBody>
          <a:bodyPr>
            <a:normAutofit/>
          </a:bodyPr>
          <a:lstStyle/>
          <a:p>
            <a:r>
              <a:rPr kumimoji="1" lang="en-US" altLang="ja-JP" dirty="0" smtClean="0"/>
              <a:t>10M37025</a:t>
            </a:r>
          </a:p>
          <a:p>
            <a:r>
              <a:rPr kumimoji="1" lang="ja-JP" altLang="en-US" dirty="0" smtClean="0"/>
              <a:t>大久保 貴司　</a:t>
            </a:r>
            <a:endParaRPr kumimoji="1" lang="en-US" altLang="ja-JP" dirty="0" smtClean="0"/>
          </a:p>
          <a:p>
            <a:endParaRPr kumimoji="1" lang="en-US" altLang="ja-JP" dirty="0" smtClean="0"/>
          </a:p>
          <a:p>
            <a:r>
              <a:rPr lang="ja-JP" altLang="en-US" dirty="0" smtClean="0"/>
              <a:t>指導教員</a:t>
            </a:r>
            <a:endParaRPr lang="en-US" altLang="ja-JP" dirty="0" smtClean="0"/>
          </a:p>
          <a:p>
            <a:r>
              <a:rPr lang="ja-JP" altLang="en-US" dirty="0" smtClean="0"/>
              <a:t>千葉 滋　教授</a:t>
            </a:r>
            <a:endParaRPr kumimoji="1" lang="ja-JP" altLang="en-US" dirty="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言語設計</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汎用的に利用できるレコードの実現</a:t>
            </a:r>
            <a:endParaRPr lang="en-US" altLang="ja-JP" dirty="0" smtClean="0"/>
          </a:p>
          <a:p>
            <a:pPr lvl="1"/>
            <a:r>
              <a:rPr lang="ja-JP" altLang="en-US" dirty="0" smtClean="0"/>
              <a:t>前述したような型付けの曖昧さがある</a:t>
            </a:r>
            <a:endParaRPr lang="en-US" altLang="ja-JP" dirty="0" smtClean="0"/>
          </a:p>
          <a:p>
            <a:pPr lvl="1"/>
            <a:r>
              <a:rPr lang="ja-JP" altLang="en-US" dirty="0" smtClean="0"/>
              <a:t>特定の型システムを与える</a:t>
            </a:r>
            <a:endParaRPr lang="en-US" altLang="ja-JP" dirty="0" smtClean="0"/>
          </a:p>
          <a:p>
            <a:pPr lvl="2"/>
            <a:r>
              <a:rPr kumimoji="1" lang="ja-JP" altLang="en-US" dirty="0" smtClean="0"/>
              <a:t>型付け可能なもの、不可能なもの</a:t>
            </a:r>
            <a:endParaRPr kumimoji="1" lang="en-US" altLang="ja-JP" dirty="0" smtClean="0"/>
          </a:p>
          <a:p>
            <a:pPr lvl="2"/>
            <a:r>
              <a:rPr lang="ja-JP" altLang="en-US" dirty="0" smtClean="0"/>
              <a:t>型推論アルゴリズム</a:t>
            </a:r>
            <a:endParaRPr kumimoji="1" lang="en-US" altLang="ja-JP" dirty="0" smtClean="0"/>
          </a:p>
          <a:p>
            <a:pPr lvl="2"/>
            <a:r>
              <a:rPr lang="ja-JP" altLang="en-US" dirty="0" smtClean="0"/>
              <a:t>変数の型は文脈で変化しない</a:t>
            </a:r>
            <a:endParaRPr lang="en-US" altLang="ja-JP" dirty="0" smtClean="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レコードのメンバの型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レコードのメンバへ異なる型のオブジェクトが</a:t>
            </a:r>
            <a:endParaRPr kumimoji="1" lang="en-US" altLang="ja-JP" dirty="0" smtClean="0"/>
          </a:p>
          <a:p>
            <a:pPr>
              <a:buNone/>
            </a:pPr>
            <a:r>
              <a:rPr lang="ja-JP" altLang="en-US" dirty="0" smtClean="0"/>
              <a:t>　</a:t>
            </a:r>
            <a:r>
              <a:rPr kumimoji="1" lang="ja-JP" altLang="en-US" dirty="0" smtClean="0"/>
              <a:t>代入されている場合</a:t>
            </a:r>
            <a:endParaRPr lang="en-US" altLang="ja-JP" dirty="0" smtClean="0"/>
          </a:p>
          <a:p>
            <a:pPr lvl="1"/>
            <a:r>
              <a:rPr kumimoji="1" lang="ja-JP" altLang="en-US" dirty="0" smtClean="0"/>
              <a:t>メンバの型 </a:t>
            </a:r>
            <a:r>
              <a:rPr kumimoji="1" lang="en-US" altLang="ja-JP" dirty="0" smtClean="0"/>
              <a:t>= </a:t>
            </a:r>
            <a:r>
              <a:rPr kumimoji="1" lang="ja-JP" altLang="en-US" dirty="0" smtClean="0"/>
              <a:t>代入される各オブジェクトの型の</a:t>
            </a:r>
            <a:endParaRPr kumimoji="1" lang="en-US" altLang="ja-JP" dirty="0" smtClean="0"/>
          </a:p>
          <a:p>
            <a:pPr lvl="1">
              <a:buNone/>
            </a:pPr>
            <a:r>
              <a:rPr lang="ja-JP" altLang="en-US" dirty="0" smtClean="0"/>
              <a:t>　</a:t>
            </a:r>
            <a:r>
              <a:rPr kumimoji="1" lang="en-US" altLang="ja-JP" dirty="0" smtClean="0"/>
              <a:t>least upper bound</a:t>
            </a:r>
            <a:r>
              <a:rPr kumimoji="1" lang="ja-JP" altLang="en-US" dirty="0" smtClean="0"/>
              <a:t>の型</a:t>
            </a:r>
            <a:endParaRPr kumimoji="1" lang="en-US" altLang="ja-JP" dirty="0" smtClean="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11</a:t>
            </a:fld>
            <a:endParaRPr kumimoji="1" lang="ja-JP" altLang="en-US"/>
          </a:p>
        </p:txBody>
      </p:sp>
      <p:sp>
        <p:nvSpPr>
          <p:cNvPr id="8" name="正方形/長方形 7"/>
          <p:cNvSpPr/>
          <p:nvPr/>
        </p:nvSpPr>
        <p:spPr>
          <a:xfrm>
            <a:off x="395536" y="4221088"/>
            <a:ext cx="1428760" cy="2857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t>変数 </a:t>
            </a:r>
            <a:r>
              <a:rPr lang="en-US" altLang="ja-JP" dirty="0" smtClean="0"/>
              <a:t>a </a:t>
            </a:r>
            <a:r>
              <a:rPr kumimoji="1" lang="ja-JP" altLang="en-US" dirty="0" smtClean="0"/>
              <a:t>の型</a:t>
            </a:r>
            <a:endParaRPr kumimoji="1" lang="ja-JP" altLang="en-US" dirty="0"/>
          </a:p>
        </p:txBody>
      </p:sp>
      <p:sp>
        <p:nvSpPr>
          <p:cNvPr id="9" name="角丸四角形 8"/>
          <p:cNvSpPr/>
          <p:nvPr/>
        </p:nvSpPr>
        <p:spPr>
          <a:xfrm>
            <a:off x="1187624" y="4509120"/>
            <a:ext cx="2664296" cy="72008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smtClean="0">
                <a:solidFill>
                  <a:schemeClr val="tx1"/>
                </a:solidFill>
              </a:rPr>
              <a:t>a: {</a:t>
            </a:r>
            <a:r>
              <a:rPr lang="en-US" altLang="ja-JP" sz="2400" dirty="0" smtClean="0">
                <a:solidFill>
                  <a:schemeClr val="tx1"/>
                </a:solidFill>
              </a:rPr>
              <a:t>shape: Shape}</a:t>
            </a:r>
            <a:endParaRPr kumimoji="1" lang="ja-JP" altLang="en-US" sz="2400" dirty="0">
              <a:solidFill>
                <a:schemeClr val="tx1"/>
              </a:solidFill>
            </a:endParaRPr>
          </a:p>
        </p:txBody>
      </p:sp>
      <p:sp>
        <p:nvSpPr>
          <p:cNvPr id="11" name="角丸四角形 10"/>
          <p:cNvSpPr/>
          <p:nvPr/>
        </p:nvSpPr>
        <p:spPr>
          <a:xfrm>
            <a:off x="1043608" y="5733256"/>
            <a:ext cx="2736304" cy="86409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err="1" smtClean="0">
                <a:solidFill>
                  <a:schemeClr val="tx1"/>
                </a:solidFill>
              </a:rPr>
              <a:t>a.shape</a:t>
            </a:r>
            <a:r>
              <a:rPr lang="en-US" altLang="ja-JP" dirty="0" smtClean="0">
                <a:solidFill>
                  <a:schemeClr val="tx1"/>
                </a:solidFill>
              </a:rPr>
              <a:t> </a:t>
            </a:r>
            <a:r>
              <a:rPr kumimoji="1" lang="ja-JP" altLang="en-US" dirty="0" smtClean="0">
                <a:solidFill>
                  <a:schemeClr val="tx1"/>
                </a:solidFill>
              </a:rPr>
              <a:t>の型</a:t>
            </a:r>
            <a:r>
              <a:rPr lang="en-US" altLang="ja-JP" dirty="0" smtClean="0">
                <a:solidFill>
                  <a:schemeClr val="tx1"/>
                </a:solidFill>
              </a:rPr>
              <a:t>:&gt; Circle</a:t>
            </a:r>
          </a:p>
          <a:p>
            <a:r>
              <a:rPr lang="en-US" altLang="ja-JP" dirty="0" err="1" smtClean="0">
                <a:solidFill>
                  <a:schemeClr val="tx1"/>
                </a:solidFill>
              </a:rPr>
              <a:t>a.shape</a:t>
            </a:r>
            <a:r>
              <a:rPr lang="en-US" altLang="ja-JP" dirty="0" smtClean="0">
                <a:solidFill>
                  <a:schemeClr val="tx1"/>
                </a:solidFill>
              </a:rPr>
              <a:t> </a:t>
            </a:r>
            <a:r>
              <a:rPr lang="ja-JP" altLang="en-US" dirty="0" smtClean="0">
                <a:solidFill>
                  <a:schemeClr val="tx1"/>
                </a:solidFill>
              </a:rPr>
              <a:t>の型</a:t>
            </a:r>
            <a:r>
              <a:rPr lang="en-US" altLang="ja-JP" dirty="0" smtClean="0">
                <a:solidFill>
                  <a:schemeClr val="tx1"/>
                </a:solidFill>
              </a:rPr>
              <a:t>:&gt; Square</a:t>
            </a:r>
            <a:endParaRPr lang="ja-JP" altLang="en-US" dirty="0" smtClean="0">
              <a:solidFill>
                <a:schemeClr val="tx1"/>
              </a:solidFill>
            </a:endParaRPr>
          </a:p>
          <a:p>
            <a:endParaRPr kumimoji="1" lang="ja-JP" altLang="en-US" dirty="0">
              <a:solidFill>
                <a:schemeClr val="tx1"/>
              </a:solidFill>
            </a:endParaRPr>
          </a:p>
        </p:txBody>
      </p:sp>
      <p:sp>
        <p:nvSpPr>
          <p:cNvPr id="12" name="右矢印 11"/>
          <p:cNvSpPr/>
          <p:nvPr/>
        </p:nvSpPr>
        <p:spPr>
          <a:xfrm rot="10800000">
            <a:off x="3923928" y="6021288"/>
            <a:ext cx="1561590" cy="267693"/>
          </a:xfrm>
          <a:prstGeom prst="rightArrow">
            <a:avLst/>
          </a:prstGeom>
          <a:solidFill>
            <a:schemeClr val="accent3">
              <a:lumMod val="60000"/>
              <a:lumOff val="40000"/>
            </a:schemeClr>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13" name="正方形/長方形 12"/>
          <p:cNvSpPr/>
          <p:nvPr/>
        </p:nvSpPr>
        <p:spPr>
          <a:xfrm>
            <a:off x="5724128" y="3933056"/>
            <a:ext cx="3024336" cy="2736304"/>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class Shape{…}</a:t>
            </a:r>
          </a:p>
          <a:p>
            <a:r>
              <a:rPr lang="en-US" altLang="ja-JP" dirty="0" smtClean="0">
                <a:solidFill>
                  <a:schemeClr val="tx1"/>
                </a:solidFill>
              </a:rPr>
              <a:t>class Circle extends Shape{…}</a:t>
            </a:r>
          </a:p>
          <a:p>
            <a:r>
              <a:rPr lang="en-US" altLang="ja-JP" dirty="0" smtClean="0">
                <a:solidFill>
                  <a:schemeClr val="tx1"/>
                </a:solidFill>
              </a:rPr>
              <a:t>class Square  extends Shape{…}</a:t>
            </a:r>
          </a:p>
          <a:p>
            <a:endParaRPr lang="en-US" altLang="ja-JP" dirty="0" smtClean="0">
              <a:solidFill>
                <a:schemeClr val="tx1"/>
              </a:solidFill>
            </a:endParaRPr>
          </a:p>
          <a:p>
            <a:r>
              <a:rPr lang="en-US" altLang="ja-JP" dirty="0" err="1" smtClean="0">
                <a:solidFill>
                  <a:schemeClr val="tx1"/>
                </a:solidFill>
              </a:rPr>
              <a:t>var</a:t>
            </a:r>
            <a:r>
              <a:rPr lang="en-US" altLang="ja-JP" dirty="0" smtClean="0">
                <a:solidFill>
                  <a:schemeClr val="tx1"/>
                </a:solidFill>
              </a:rPr>
              <a:t> a = new();</a:t>
            </a:r>
          </a:p>
          <a:p>
            <a:r>
              <a:rPr lang="en-US" altLang="ja-JP" dirty="0" err="1" smtClean="0">
                <a:solidFill>
                  <a:schemeClr val="tx1"/>
                </a:solidFill>
              </a:rPr>
              <a:t>a.shape</a:t>
            </a:r>
            <a:r>
              <a:rPr lang="en-US" altLang="ja-JP" dirty="0" smtClean="0">
                <a:solidFill>
                  <a:schemeClr val="tx1"/>
                </a:solidFill>
              </a:rPr>
              <a:t>= new Circle();</a:t>
            </a:r>
          </a:p>
          <a:p>
            <a:r>
              <a:rPr lang="en-US" altLang="ja-JP" dirty="0" smtClean="0">
                <a:solidFill>
                  <a:schemeClr val="tx1"/>
                </a:solidFill>
              </a:rPr>
              <a:t>a. shape  = new Square();</a:t>
            </a:r>
          </a:p>
          <a:p>
            <a:endParaRPr kumimoji="1" lang="ja-JP" altLang="en-US" dirty="0">
              <a:solidFill>
                <a:schemeClr val="tx1"/>
              </a:solidFill>
            </a:endParaRPr>
          </a:p>
        </p:txBody>
      </p:sp>
      <p:sp>
        <p:nvSpPr>
          <p:cNvPr id="14" name="正方形/長方形 13"/>
          <p:cNvSpPr/>
          <p:nvPr/>
        </p:nvSpPr>
        <p:spPr>
          <a:xfrm>
            <a:off x="5796136" y="5733256"/>
            <a:ext cx="2736304"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rot="16200000">
            <a:off x="2447763" y="5193197"/>
            <a:ext cx="432050" cy="504056"/>
          </a:xfrm>
          <a:prstGeom prst="rightArrow">
            <a:avLst/>
          </a:prstGeom>
          <a:solidFill>
            <a:schemeClr val="accent3">
              <a:lumMod val="60000"/>
              <a:lumOff val="40000"/>
            </a:schemeClr>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17" name="右矢印 16"/>
          <p:cNvSpPr/>
          <p:nvPr/>
        </p:nvSpPr>
        <p:spPr>
          <a:xfrm rot="1032238" flipV="1">
            <a:off x="4075937" y="5093604"/>
            <a:ext cx="1561590" cy="290268"/>
          </a:xfrm>
          <a:prstGeom prst="rightArrow">
            <a:avLst/>
          </a:prstGeom>
          <a:solidFill>
            <a:schemeClr val="accent3">
              <a:lumMod val="60000"/>
              <a:lumOff val="40000"/>
            </a:schemeClr>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3851920" y="6309320"/>
            <a:ext cx="1800493" cy="369332"/>
          </a:xfrm>
          <a:prstGeom prst="rect">
            <a:avLst/>
          </a:prstGeom>
          <a:noFill/>
          <a:ln w="19050">
            <a:solidFill>
              <a:schemeClr val="tx1"/>
            </a:solidFill>
          </a:ln>
        </p:spPr>
        <p:txBody>
          <a:bodyPr wrap="none" rtlCol="0">
            <a:spAutoFit/>
          </a:bodyPr>
          <a:lstStyle/>
          <a:p>
            <a:r>
              <a:rPr kumimoji="1" lang="ja-JP" altLang="en-US" dirty="0" smtClean="0"/>
              <a:t>①型制約の収集</a:t>
            </a:r>
            <a:endParaRPr kumimoji="1" lang="ja-JP" altLang="en-US" dirty="0"/>
          </a:p>
        </p:txBody>
      </p:sp>
      <p:sp>
        <p:nvSpPr>
          <p:cNvPr id="18" name="テキスト ボックス 17"/>
          <p:cNvSpPr txBox="1"/>
          <p:nvPr/>
        </p:nvSpPr>
        <p:spPr>
          <a:xfrm>
            <a:off x="1043608" y="5301208"/>
            <a:ext cx="1338828" cy="369332"/>
          </a:xfrm>
          <a:prstGeom prst="rect">
            <a:avLst/>
          </a:prstGeom>
          <a:noFill/>
          <a:ln w="19050">
            <a:solidFill>
              <a:schemeClr val="tx1"/>
            </a:solidFill>
          </a:ln>
        </p:spPr>
        <p:txBody>
          <a:bodyPr wrap="none" rtlCol="0">
            <a:spAutoFit/>
          </a:bodyPr>
          <a:lstStyle/>
          <a:p>
            <a:r>
              <a:rPr kumimoji="1" lang="ja-JP" altLang="en-US" dirty="0" smtClean="0"/>
              <a:t>②型の決定</a:t>
            </a:r>
            <a:endParaRPr kumimoji="1" lang="ja-JP" altLang="en-US" dirty="0"/>
          </a:p>
        </p:txBody>
      </p:sp>
      <p:sp>
        <p:nvSpPr>
          <p:cNvPr id="19" name="テキスト ボックス 18"/>
          <p:cNvSpPr txBox="1"/>
          <p:nvPr/>
        </p:nvSpPr>
        <p:spPr>
          <a:xfrm>
            <a:off x="4355976" y="4581128"/>
            <a:ext cx="1095172" cy="369332"/>
          </a:xfrm>
          <a:prstGeom prst="rect">
            <a:avLst/>
          </a:prstGeom>
          <a:noFill/>
          <a:ln w="19050">
            <a:solidFill>
              <a:schemeClr val="tx1"/>
            </a:solidFill>
          </a:ln>
        </p:spPr>
        <p:txBody>
          <a:bodyPr wrap="none" rtlCol="0">
            <a:spAutoFit/>
          </a:bodyPr>
          <a:lstStyle/>
          <a:p>
            <a:r>
              <a:rPr kumimoji="1" lang="ja-JP" altLang="en-US" dirty="0" smtClean="0"/>
              <a:t>③型付け</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1066800"/>
          </a:xfrm>
        </p:spPr>
        <p:txBody>
          <a:bodyPr>
            <a:normAutofit/>
          </a:bodyPr>
          <a:lstStyle/>
          <a:p>
            <a:r>
              <a:rPr lang="ja-JP" altLang="en-US" dirty="0" smtClean="0"/>
              <a:t>レコードの</a:t>
            </a:r>
            <a:r>
              <a:rPr lang="en-US" altLang="ja-JP" dirty="0" err="1" smtClean="0"/>
              <a:t>S</a:t>
            </a:r>
            <a:r>
              <a:rPr kumimoji="1" lang="en-US" altLang="ja-JP" dirty="0" err="1" smtClean="0"/>
              <a:t>ubtyping</a:t>
            </a:r>
            <a:endParaRPr kumimoji="1" lang="ja-JP" altLang="en-US" dirty="0"/>
          </a:p>
        </p:txBody>
      </p:sp>
      <p:sp>
        <p:nvSpPr>
          <p:cNvPr id="3" name="コンテンツ プレースホルダ 2"/>
          <p:cNvSpPr>
            <a:spLocks noGrp="1"/>
          </p:cNvSpPr>
          <p:nvPr>
            <p:ph idx="1"/>
          </p:nvPr>
        </p:nvSpPr>
        <p:spPr>
          <a:xfrm>
            <a:off x="251520" y="1196752"/>
            <a:ext cx="8401080" cy="4288544"/>
          </a:xfrm>
        </p:spPr>
        <p:txBody>
          <a:bodyPr/>
          <a:lstStyle/>
          <a:p>
            <a:r>
              <a:rPr lang="en-US" altLang="ja-JP" sz="2400" dirty="0" err="1" smtClean="0"/>
              <a:t>var</a:t>
            </a:r>
            <a:r>
              <a:rPr lang="en-US" altLang="ja-JP" sz="2400" dirty="0" smtClean="0"/>
              <a:t> </a:t>
            </a:r>
            <a:r>
              <a:rPr lang="ja-JP" altLang="en-US" sz="2400" dirty="0" smtClean="0"/>
              <a:t>宣言された変数へ既存のレコードオブジェクトを代入</a:t>
            </a:r>
            <a:endParaRPr lang="en-US" altLang="ja-JP" sz="2400" dirty="0" smtClean="0"/>
          </a:p>
          <a:p>
            <a:pPr lvl="1"/>
            <a:r>
              <a:rPr lang="ja-JP" altLang="en-US" dirty="0" smtClean="0"/>
              <a:t>必要に応じてスーパータイプを生成</a:t>
            </a:r>
            <a:endParaRPr lang="en-US" altLang="ja-JP" dirty="0" smtClean="0"/>
          </a:p>
          <a:p>
            <a:pPr lvl="2"/>
            <a:r>
              <a:rPr kumimoji="1" lang="ja-JP" altLang="en-US" dirty="0" smtClean="0"/>
              <a:t>共通のアクセス可能メンバのみメンバとして持つ</a:t>
            </a:r>
            <a:endParaRPr kumimoji="1" lang="en-US" altLang="ja-JP" dirty="0" smtClean="0"/>
          </a:p>
          <a:p>
            <a:pPr lvl="1"/>
            <a:r>
              <a:rPr lang="ja-JP" altLang="en-US" dirty="0" smtClean="0"/>
              <a:t>メンバの追加は不可</a:t>
            </a:r>
            <a:endParaRPr kumimoji="1" lang="ja-JP" altLang="en-US" dirty="0"/>
          </a:p>
        </p:txBody>
      </p:sp>
      <p:sp>
        <p:nvSpPr>
          <p:cNvPr id="6" name="正方形/長方形 5"/>
          <p:cNvSpPr/>
          <p:nvPr/>
        </p:nvSpPr>
        <p:spPr>
          <a:xfrm>
            <a:off x="1979712" y="4221088"/>
            <a:ext cx="2143140" cy="928694"/>
          </a:xfrm>
          <a:prstGeom prst="rect">
            <a:avLst/>
          </a:prstGeom>
          <a:noFill/>
          <a:ln w="19050">
            <a:solidFill>
              <a:srgbClr val="0070C0"/>
            </a:solidFill>
          </a:ln>
        </p:spPr>
        <p:style>
          <a:lnRef idx="1">
            <a:schemeClr val="accent3"/>
          </a:lnRef>
          <a:fillRef idx="2">
            <a:schemeClr val="accent3"/>
          </a:fillRef>
          <a:effectRef idx="1">
            <a:schemeClr val="accent3"/>
          </a:effectRef>
          <a:fontRef idx="minor">
            <a:schemeClr val="dk1"/>
          </a:fontRef>
        </p:style>
        <p:txBody>
          <a:bodyPr rtlCol="0" anchor="ctr"/>
          <a:lstStyle/>
          <a:p>
            <a:endParaRPr lang="en-US" altLang="ja-JP" dirty="0" smtClean="0"/>
          </a:p>
        </p:txBody>
      </p:sp>
      <p:sp>
        <p:nvSpPr>
          <p:cNvPr id="11" name="正方形/長方形 10"/>
          <p:cNvSpPr/>
          <p:nvPr/>
        </p:nvSpPr>
        <p:spPr>
          <a:xfrm>
            <a:off x="1979712" y="3140968"/>
            <a:ext cx="2143140" cy="857256"/>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70C0"/>
              </a:solidFill>
            </a:endParaRPr>
          </a:p>
        </p:txBody>
      </p:sp>
      <p:sp>
        <p:nvSpPr>
          <p:cNvPr id="12" name="四角形吹き出し 11"/>
          <p:cNvSpPr/>
          <p:nvPr/>
        </p:nvSpPr>
        <p:spPr>
          <a:xfrm>
            <a:off x="5220072" y="2780928"/>
            <a:ext cx="2237378" cy="646362"/>
          </a:xfrm>
          <a:prstGeom prst="wedgeRectCallout">
            <a:avLst>
              <a:gd name="adj1" fmla="val -112727"/>
              <a:gd name="adj2" fmla="val 25515"/>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en-US" altLang="ja-JP" dirty="0" smtClean="0"/>
              <a:t>{ color: String,</a:t>
            </a:r>
            <a:r>
              <a:rPr lang="en-US" altLang="ja-JP" dirty="0" smtClean="0"/>
              <a:t> </a:t>
            </a:r>
          </a:p>
          <a:p>
            <a:r>
              <a:rPr lang="en-US" altLang="ja-JP" dirty="0" smtClean="0"/>
              <a:t>      radius:  </a:t>
            </a:r>
            <a:r>
              <a:rPr lang="en-US" altLang="ja-JP" dirty="0" err="1" smtClean="0"/>
              <a:t>int</a:t>
            </a:r>
            <a:r>
              <a:rPr lang="en-US" altLang="ja-JP" dirty="0" smtClean="0"/>
              <a:t> }</a:t>
            </a:r>
            <a:endParaRPr kumimoji="1" lang="ja-JP" altLang="en-US" dirty="0"/>
          </a:p>
        </p:txBody>
      </p:sp>
      <p:sp>
        <p:nvSpPr>
          <p:cNvPr id="14" name="四角形吹き出し 13"/>
          <p:cNvSpPr/>
          <p:nvPr/>
        </p:nvSpPr>
        <p:spPr>
          <a:xfrm>
            <a:off x="5220072" y="3933056"/>
            <a:ext cx="2232248" cy="648072"/>
          </a:xfrm>
          <a:prstGeom prst="wedgeRectCallout">
            <a:avLst>
              <a:gd name="adj1" fmla="val -102137"/>
              <a:gd name="adj2" fmla="val 14947"/>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en-US" altLang="ja-JP" dirty="0" smtClean="0"/>
              <a:t>{ color :  String,</a:t>
            </a:r>
          </a:p>
          <a:p>
            <a:r>
              <a:rPr lang="en-US" altLang="ja-JP" dirty="0" smtClean="0"/>
              <a:t>    size :  </a:t>
            </a:r>
            <a:r>
              <a:rPr lang="en-US" altLang="ja-JP" dirty="0" err="1" smtClean="0"/>
              <a:t>int</a:t>
            </a:r>
            <a:r>
              <a:rPr lang="en-US" altLang="ja-JP" dirty="0" smtClean="0"/>
              <a:t> }</a:t>
            </a:r>
            <a:endParaRPr kumimoji="1" lang="ja-JP" altLang="en-US" dirty="0"/>
          </a:p>
        </p:txBody>
      </p:sp>
      <p:sp>
        <p:nvSpPr>
          <p:cNvPr id="15" name="正方形/長方形 14"/>
          <p:cNvSpPr/>
          <p:nvPr/>
        </p:nvSpPr>
        <p:spPr>
          <a:xfrm>
            <a:off x="7452320" y="2780928"/>
            <a:ext cx="1285884" cy="2857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ja-JP" dirty="0" smtClean="0"/>
              <a:t>c</a:t>
            </a:r>
            <a:r>
              <a:rPr kumimoji="1" lang="en-US" altLang="ja-JP" dirty="0" smtClean="0"/>
              <a:t>ircle</a:t>
            </a:r>
            <a:r>
              <a:rPr kumimoji="1" lang="ja-JP" altLang="en-US" dirty="0" smtClean="0"/>
              <a:t>の型</a:t>
            </a:r>
            <a:endParaRPr kumimoji="1" lang="ja-JP" altLang="en-US" dirty="0"/>
          </a:p>
        </p:txBody>
      </p:sp>
      <p:sp>
        <p:nvSpPr>
          <p:cNvPr id="16" name="正方形/長方形 15"/>
          <p:cNvSpPr/>
          <p:nvPr/>
        </p:nvSpPr>
        <p:spPr>
          <a:xfrm>
            <a:off x="7452320" y="3933056"/>
            <a:ext cx="1357322" cy="2857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ja-JP" dirty="0" smtClean="0"/>
              <a:t>square</a:t>
            </a:r>
            <a:r>
              <a:rPr lang="ja-JP" altLang="en-US" dirty="0" smtClean="0"/>
              <a:t>の型</a:t>
            </a:r>
            <a:endParaRPr kumimoji="1" lang="ja-JP" altLang="en-US" dirty="0"/>
          </a:p>
        </p:txBody>
      </p:sp>
      <p:sp>
        <p:nvSpPr>
          <p:cNvPr id="17" name="四角形吹き出し 16"/>
          <p:cNvSpPr/>
          <p:nvPr/>
        </p:nvSpPr>
        <p:spPr>
          <a:xfrm>
            <a:off x="5508104" y="6237312"/>
            <a:ext cx="1800200" cy="432048"/>
          </a:xfrm>
          <a:prstGeom prst="wedgeRectCallout">
            <a:avLst>
              <a:gd name="adj1" fmla="val -173530"/>
              <a:gd name="adj2" fmla="val -210571"/>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dirty="0" smtClean="0"/>
              <a:t>{color :  String}</a:t>
            </a:r>
            <a:endParaRPr kumimoji="1" lang="ja-JP" altLang="en-US" dirty="0"/>
          </a:p>
        </p:txBody>
      </p:sp>
      <p:sp>
        <p:nvSpPr>
          <p:cNvPr id="18" name="正方形/長方形 17"/>
          <p:cNvSpPr/>
          <p:nvPr/>
        </p:nvSpPr>
        <p:spPr>
          <a:xfrm>
            <a:off x="1995102" y="5589240"/>
            <a:ext cx="1928826" cy="50006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rot="20951305">
            <a:off x="3929468" y="5636335"/>
            <a:ext cx="1287005" cy="18086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7" name="正方形/長方形 26"/>
          <p:cNvSpPr/>
          <p:nvPr/>
        </p:nvSpPr>
        <p:spPr>
          <a:xfrm>
            <a:off x="7380312" y="6237312"/>
            <a:ext cx="1214446" cy="2857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ja-JP" dirty="0" smtClean="0"/>
              <a:t>shape</a:t>
            </a:r>
            <a:r>
              <a:rPr lang="ja-JP" altLang="en-US" dirty="0" smtClean="0"/>
              <a:t>の型</a:t>
            </a:r>
            <a:endParaRPr lang="en-US" altLang="ja-JP" dirty="0" smtClean="0"/>
          </a:p>
        </p:txBody>
      </p:sp>
      <p:sp>
        <p:nvSpPr>
          <p:cNvPr id="28" name="加算記号 27"/>
          <p:cNvSpPr/>
          <p:nvPr/>
        </p:nvSpPr>
        <p:spPr>
          <a:xfrm>
            <a:off x="6156176" y="3501008"/>
            <a:ext cx="428628" cy="35719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下矢印 28"/>
          <p:cNvSpPr/>
          <p:nvPr/>
        </p:nvSpPr>
        <p:spPr>
          <a:xfrm>
            <a:off x="6156176" y="4725144"/>
            <a:ext cx="50006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雲形吹き出し 19"/>
          <p:cNvSpPr/>
          <p:nvPr/>
        </p:nvSpPr>
        <p:spPr>
          <a:xfrm>
            <a:off x="0" y="3286124"/>
            <a:ext cx="1785918" cy="1000132"/>
          </a:xfrm>
          <a:prstGeom prst="cloudCallout">
            <a:avLst>
              <a:gd name="adj1" fmla="val 52971"/>
              <a:gd name="adj2" fmla="val -51537"/>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altLang="ja-JP" dirty="0" smtClean="0"/>
              <a:t>new()</a:t>
            </a:r>
            <a:r>
              <a:rPr lang="ja-JP" altLang="en-US" dirty="0" smtClean="0"/>
              <a:t>で</a:t>
            </a:r>
            <a:endParaRPr lang="en-US" altLang="ja-JP" dirty="0" smtClean="0"/>
          </a:p>
          <a:p>
            <a:r>
              <a:rPr lang="ja-JP" altLang="en-US" dirty="0" smtClean="0"/>
              <a:t>初期化</a:t>
            </a:r>
            <a:endParaRPr kumimoji="1" lang="ja-JP" altLang="en-US" dirty="0"/>
          </a:p>
        </p:txBody>
      </p:sp>
      <p:sp>
        <p:nvSpPr>
          <p:cNvPr id="22" name="雲形吹き出し 21"/>
          <p:cNvSpPr/>
          <p:nvPr/>
        </p:nvSpPr>
        <p:spPr>
          <a:xfrm>
            <a:off x="0" y="4357694"/>
            <a:ext cx="1785918" cy="1000132"/>
          </a:xfrm>
          <a:prstGeom prst="cloudCallout">
            <a:avLst>
              <a:gd name="adj1" fmla="val 55960"/>
              <a:gd name="adj2" fmla="val -49974"/>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altLang="ja-JP" dirty="0" smtClean="0"/>
              <a:t>n</a:t>
            </a:r>
            <a:r>
              <a:rPr kumimoji="1" lang="en-US" altLang="ja-JP" dirty="0" smtClean="0"/>
              <a:t>ew()</a:t>
            </a:r>
            <a:r>
              <a:rPr kumimoji="1" lang="ja-JP" altLang="en-US" dirty="0" smtClean="0"/>
              <a:t>で</a:t>
            </a:r>
            <a:endParaRPr kumimoji="1" lang="en-US" altLang="ja-JP" dirty="0" smtClean="0"/>
          </a:p>
          <a:p>
            <a:r>
              <a:rPr kumimoji="1" lang="ja-JP" altLang="en-US" dirty="0" smtClean="0"/>
              <a:t>初期化</a:t>
            </a:r>
            <a:endParaRPr kumimoji="1" lang="ja-JP" altLang="en-US" dirty="0"/>
          </a:p>
        </p:txBody>
      </p:sp>
      <p:sp>
        <p:nvSpPr>
          <p:cNvPr id="24" name="雲形吹き出し 23"/>
          <p:cNvSpPr/>
          <p:nvPr/>
        </p:nvSpPr>
        <p:spPr>
          <a:xfrm>
            <a:off x="0" y="5643578"/>
            <a:ext cx="1785918" cy="1000132"/>
          </a:xfrm>
          <a:prstGeom prst="cloudCallout">
            <a:avLst>
              <a:gd name="adj1" fmla="val 53882"/>
              <a:gd name="adj2" fmla="val -26727"/>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dirty="0" smtClean="0"/>
              <a:t>     代入</a:t>
            </a:r>
            <a:endParaRPr kumimoji="1" lang="ja-JP" altLang="en-US" dirty="0"/>
          </a:p>
        </p:txBody>
      </p:sp>
      <p:sp>
        <p:nvSpPr>
          <p:cNvPr id="25" name="スライド番号プレースホルダ 24"/>
          <p:cNvSpPr>
            <a:spLocks noGrp="1"/>
          </p:cNvSpPr>
          <p:nvPr>
            <p:ph type="sldNum" sz="quarter" idx="12"/>
          </p:nvPr>
        </p:nvSpPr>
        <p:spPr/>
        <p:txBody>
          <a:bodyPr/>
          <a:lstStyle/>
          <a:p>
            <a:fld id="{BDB05F50-71DF-4411-9DB8-7630777DF4E8}" type="slidenum">
              <a:rPr kumimoji="1" lang="ja-JP" altLang="en-US" smtClean="0"/>
              <a:pPr/>
              <a:t>12</a:t>
            </a:fld>
            <a:endParaRPr kumimoji="1" lang="ja-JP" altLang="en-US"/>
          </a:p>
        </p:txBody>
      </p:sp>
      <p:sp>
        <p:nvSpPr>
          <p:cNvPr id="21" name="正方形/長方形 20"/>
          <p:cNvSpPr/>
          <p:nvPr/>
        </p:nvSpPr>
        <p:spPr>
          <a:xfrm>
            <a:off x="1907704" y="3068960"/>
            <a:ext cx="2664296" cy="3384376"/>
          </a:xfrm>
          <a:prstGeom prst="rect">
            <a:avLst/>
          </a:prstGeom>
          <a:noFill/>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err="1" smtClean="0"/>
              <a:t>var</a:t>
            </a:r>
            <a:r>
              <a:rPr lang="en-US" altLang="ja-JP" dirty="0" smtClean="0"/>
              <a:t> circle = new();</a:t>
            </a:r>
          </a:p>
          <a:p>
            <a:r>
              <a:rPr lang="en-US" altLang="ja-JP" dirty="0" err="1" smtClean="0"/>
              <a:t>circle.color</a:t>
            </a:r>
            <a:r>
              <a:rPr lang="en-US" altLang="ja-JP" dirty="0" smtClean="0"/>
              <a:t> = “red”;</a:t>
            </a:r>
          </a:p>
          <a:p>
            <a:r>
              <a:rPr lang="en-US" altLang="ja-JP" dirty="0" err="1" smtClean="0"/>
              <a:t>circle.radius</a:t>
            </a:r>
            <a:r>
              <a:rPr lang="en-US" altLang="ja-JP" dirty="0" smtClean="0"/>
              <a:t> = 3;</a:t>
            </a:r>
          </a:p>
          <a:p>
            <a:endParaRPr lang="en-US" altLang="ja-JP" dirty="0" smtClean="0"/>
          </a:p>
          <a:p>
            <a:r>
              <a:rPr lang="en-US" altLang="ja-JP" dirty="0" err="1" smtClean="0"/>
              <a:t>var</a:t>
            </a:r>
            <a:r>
              <a:rPr lang="en-US" altLang="ja-JP" dirty="0" smtClean="0"/>
              <a:t> square = new();</a:t>
            </a:r>
          </a:p>
          <a:p>
            <a:r>
              <a:rPr lang="en-US" altLang="ja-JP" dirty="0" err="1" smtClean="0"/>
              <a:t>square.color</a:t>
            </a:r>
            <a:r>
              <a:rPr lang="en-US" altLang="ja-JP" dirty="0" smtClean="0"/>
              <a:t> = “blue”;</a:t>
            </a:r>
          </a:p>
          <a:p>
            <a:r>
              <a:rPr lang="en-US" altLang="ja-JP" dirty="0" err="1" smtClean="0"/>
              <a:t>square.size</a:t>
            </a:r>
            <a:r>
              <a:rPr lang="en-US" altLang="ja-JP" dirty="0" smtClean="0"/>
              <a:t> = 5;</a:t>
            </a:r>
          </a:p>
          <a:p>
            <a:endParaRPr lang="en-US" altLang="ja-JP" dirty="0" smtClean="0"/>
          </a:p>
          <a:p>
            <a:r>
              <a:rPr lang="en-US" altLang="ja-JP" dirty="0" err="1" smtClean="0"/>
              <a:t>var</a:t>
            </a:r>
            <a:r>
              <a:rPr lang="en-US" altLang="ja-JP" dirty="0" smtClean="0"/>
              <a:t> shape;</a:t>
            </a:r>
          </a:p>
          <a:p>
            <a:r>
              <a:rPr lang="en-US" altLang="ja-JP" dirty="0" smtClean="0"/>
              <a:t>shape = circle;</a:t>
            </a:r>
          </a:p>
          <a:p>
            <a:r>
              <a:rPr lang="en-US" altLang="ja-JP" dirty="0" smtClean="0"/>
              <a:t>shape = square;</a:t>
            </a:r>
          </a:p>
          <a:p>
            <a:pPr algn="ctr"/>
            <a:endParaRPr lang="en-US" altLang="ja-JP" dirty="0" smtClean="0"/>
          </a:p>
        </p:txBody>
      </p:sp>
      <p:sp>
        <p:nvSpPr>
          <p:cNvPr id="30" name="角丸四角形 29"/>
          <p:cNvSpPr/>
          <p:nvPr/>
        </p:nvSpPr>
        <p:spPr>
          <a:xfrm>
            <a:off x="5220072" y="5013176"/>
            <a:ext cx="2736304" cy="72008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smtClean="0">
              <a:solidFill>
                <a:schemeClr val="tx1"/>
              </a:solidFill>
            </a:endParaRPr>
          </a:p>
          <a:p>
            <a:r>
              <a:rPr kumimoji="1" lang="en-US" altLang="ja-JP" dirty="0" smtClean="0">
                <a:solidFill>
                  <a:schemeClr val="tx1"/>
                </a:solidFill>
              </a:rPr>
              <a:t>shape</a:t>
            </a:r>
            <a:r>
              <a:rPr lang="en-US" altLang="ja-JP" dirty="0" smtClean="0">
                <a:solidFill>
                  <a:schemeClr val="tx1"/>
                </a:solidFill>
              </a:rPr>
              <a:t> </a:t>
            </a:r>
            <a:r>
              <a:rPr kumimoji="1" lang="ja-JP" altLang="en-US" dirty="0" smtClean="0">
                <a:solidFill>
                  <a:schemeClr val="tx1"/>
                </a:solidFill>
              </a:rPr>
              <a:t>の型</a:t>
            </a:r>
            <a:r>
              <a:rPr lang="en-US" altLang="ja-JP" dirty="0" smtClean="0">
                <a:solidFill>
                  <a:schemeClr val="tx1"/>
                </a:solidFill>
              </a:rPr>
              <a:t>:&gt; circle</a:t>
            </a:r>
            <a:r>
              <a:rPr lang="ja-JP" altLang="en-US" dirty="0" smtClean="0">
                <a:solidFill>
                  <a:schemeClr val="tx1"/>
                </a:solidFill>
              </a:rPr>
              <a:t>の型</a:t>
            </a:r>
            <a:endParaRPr lang="en-US" altLang="ja-JP" dirty="0" smtClean="0">
              <a:solidFill>
                <a:schemeClr val="tx1"/>
              </a:solidFill>
            </a:endParaRPr>
          </a:p>
          <a:p>
            <a:r>
              <a:rPr lang="en-US" altLang="ja-JP" dirty="0" smtClean="0">
                <a:solidFill>
                  <a:schemeClr val="tx1"/>
                </a:solidFill>
              </a:rPr>
              <a:t>shape </a:t>
            </a:r>
            <a:r>
              <a:rPr lang="ja-JP" altLang="en-US" dirty="0" smtClean="0">
                <a:solidFill>
                  <a:schemeClr val="tx1"/>
                </a:solidFill>
              </a:rPr>
              <a:t>の型</a:t>
            </a:r>
            <a:r>
              <a:rPr lang="en-US" altLang="ja-JP" dirty="0" smtClean="0">
                <a:solidFill>
                  <a:schemeClr val="tx1"/>
                </a:solidFill>
              </a:rPr>
              <a:t>:&gt; square</a:t>
            </a:r>
            <a:r>
              <a:rPr lang="ja-JP" altLang="en-US" dirty="0" smtClean="0">
                <a:solidFill>
                  <a:schemeClr val="tx1"/>
                </a:solidFill>
              </a:rPr>
              <a:t>の型</a:t>
            </a:r>
          </a:p>
          <a:p>
            <a:endParaRPr kumimoji="1" lang="ja-JP" altLang="en-US" dirty="0">
              <a:solidFill>
                <a:schemeClr val="tx1"/>
              </a:solidFill>
            </a:endParaRPr>
          </a:p>
        </p:txBody>
      </p:sp>
      <p:sp>
        <p:nvSpPr>
          <p:cNvPr id="31" name="右矢印 30"/>
          <p:cNvSpPr/>
          <p:nvPr/>
        </p:nvSpPr>
        <p:spPr>
          <a:xfrm rot="5400000">
            <a:off x="6264188" y="5697252"/>
            <a:ext cx="288032" cy="504056"/>
          </a:xfrm>
          <a:prstGeom prst="rightArrow">
            <a:avLst/>
          </a:prstGeom>
          <a:solidFill>
            <a:schemeClr val="accent3">
              <a:lumMod val="60000"/>
              <a:lumOff val="40000"/>
            </a:schemeClr>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6732240" y="5795972"/>
            <a:ext cx="1338828" cy="369332"/>
          </a:xfrm>
          <a:prstGeom prst="rect">
            <a:avLst/>
          </a:prstGeom>
          <a:noFill/>
          <a:ln w="19050">
            <a:solidFill>
              <a:schemeClr val="tx1"/>
            </a:solidFill>
          </a:ln>
        </p:spPr>
        <p:txBody>
          <a:bodyPr wrap="none" rtlCol="0">
            <a:spAutoFit/>
          </a:bodyPr>
          <a:lstStyle/>
          <a:p>
            <a:r>
              <a:rPr kumimoji="1" lang="ja-JP" altLang="en-US" dirty="0" smtClean="0"/>
              <a:t>②型の決定</a:t>
            </a:r>
            <a:endParaRPr kumimoji="1" lang="ja-JP" altLang="en-US" dirty="0"/>
          </a:p>
        </p:txBody>
      </p:sp>
      <p:sp>
        <p:nvSpPr>
          <p:cNvPr id="33" name="テキスト ボックス 32"/>
          <p:cNvSpPr txBox="1"/>
          <p:nvPr/>
        </p:nvSpPr>
        <p:spPr>
          <a:xfrm>
            <a:off x="3275856" y="5219908"/>
            <a:ext cx="1800493" cy="369332"/>
          </a:xfrm>
          <a:prstGeom prst="rect">
            <a:avLst/>
          </a:prstGeom>
          <a:noFill/>
          <a:ln w="19050">
            <a:solidFill>
              <a:schemeClr val="tx1"/>
            </a:solidFill>
          </a:ln>
        </p:spPr>
        <p:txBody>
          <a:bodyPr wrap="none" rtlCol="0">
            <a:spAutoFit/>
          </a:bodyPr>
          <a:lstStyle/>
          <a:p>
            <a:r>
              <a:rPr kumimoji="1" lang="ja-JP" altLang="en-US" dirty="0" smtClean="0"/>
              <a:t>①型制約の収集</a:t>
            </a:r>
            <a:endParaRPr kumimoji="1" lang="ja-JP" altLang="en-US" dirty="0"/>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548680"/>
            <a:ext cx="8229600" cy="1066800"/>
          </a:xfrm>
        </p:spPr>
        <p:txBody>
          <a:bodyPr>
            <a:normAutofit/>
          </a:bodyPr>
          <a:lstStyle/>
          <a:p>
            <a:r>
              <a:rPr kumimoji="1" lang="ja-JP" altLang="en-US" dirty="0" smtClean="0"/>
              <a:t>メソッドの</a:t>
            </a:r>
            <a:r>
              <a:rPr lang="ja-JP" altLang="en-US" dirty="0" smtClean="0"/>
              <a:t>引数</a:t>
            </a:r>
            <a:r>
              <a:rPr kumimoji="1" lang="ja-JP" altLang="en-US" dirty="0" smtClean="0"/>
              <a:t>としてのレコード </a:t>
            </a:r>
            <a:r>
              <a:rPr kumimoji="1" lang="en-US" altLang="ja-JP" dirty="0" smtClean="0"/>
              <a:t>(1)</a:t>
            </a:r>
            <a:endParaRPr kumimoji="1" lang="ja-JP" altLang="en-US" dirty="0"/>
          </a:p>
        </p:txBody>
      </p:sp>
      <p:sp>
        <p:nvSpPr>
          <p:cNvPr id="3" name="コンテンツ プレースホルダ 2"/>
          <p:cNvSpPr>
            <a:spLocks noGrp="1"/>
          </p:cNvSpPr>
          <p:nvPr>
            <p:ph idx="1"/>
          </p:nvPr>
        </p:nvSpPr>
        <p:spPr>
          <a:xfrm>
            <a:off x="395536" y="1628800"/>
            <a:ext cx="8229600" cy="4325112"/>
          </a:xfrm>
        </p:spPr>
        <p:txBody>
          <a:bodyPr/>
          <a:lstStyle/>
          <a:p>
            <a:pPr marL="365760" lvl="1" indent="-256032">
              <a:buClr>
                <a:schemeClr val="accent3"/>
              </a:buClr>
              <a:buFont typeface="Georgia"/>
              <a:buChar char="•"/>
            </a:pPr>
            <a:r>
              <a:rPr lang="ja-JP" altLang="en-US" dirty="0" smtClean="0"/>
              <a:t>ストラクトオブジェクトをメソッドに渡すことが可能</a:t>
            </a:r>
            <a:endParaRPr lang="en-US" altLang="ja-JP" dirty="0" smtClean="0"/>
          </a:p>
          <a:p>
            <a:pPr lvl="1"/>
            <a:r>
              <a:rPr lang="ja-JP" altLang="en-US" dirty="0" smtClean="0"/>
              <a:t>メソッドの仮引数に</a:t>
            </a:r>
            <a:r>
              <a:rPr lang="en-US" altLang="ja-JP" dirty="0" err="1" smtClean="0"/>
              <a:t>var</a:t>
            </a:r>
            <a:r>
              <a:rPr lang="ja-JP" altLang="en-US" dirty="0" smtClean="0"/>
              <a:t>を指定</a:t>
            </a:r>
            <a:endParaRPr lang="en-US" altLang="ja-JP" dirty="0" smtClean="0"/>
          </a:p>
          <a:p>
            <a:pPr lvl="1"/>
            <a:r>
              <a:rPr lang="ja-JP" altLang="en-US" dirty="0" smtClean="0"/>
              <a:t>仮引数の型 </a:t>
            </a:r>
            <a:r>
              <a:rPr lang="en-US" altLang="ja-JP" dirty="0" smtClean="0"/>
              <a:t>= {</a:t>
            </a:r>
            <a:r>
              <a:rPr lang="ja-JP" altLang="en-US" dirty="0" smtClean="0"/>
              <a:t>仮引数が持っているべきメンバ</a:t>
            </a:r>
            <a:r>
              <a:rPr lang="en-US" altLang="ja-JP" dirty="0" smtClean="0"/>
              <a:t>}</a:t>
            </a:r>
          </a:p>
          <a:p>
            <a:pPr lvl="1">
              <a:buNone/>
            </a:pPr>
            <a:r>
              <a:rPr lang="ja-JP" altLang="en-US" dirty="0" smtClean="0"/>
              <a:t>　　　　　　　　　　＋</a:t>
            </a:r>
            <a:r>
              <a:rPr lang="en-US" altLang="ja-JP" dirty="0" smtClean="0"/>
              <a:t>(</a:t>
            </a:r>
            <a:r>
              <a:rPr lang="ja-JP" altLang="en-US" dirty="0" smtClean="0"/>
              <a:t>代入され得るメンバ</a:t>
            </a:r>
            <a:r>
              <a:rPr lang="en-US" altLang="ja-JP" dirty="0" smtClean="0"/>
              <a:t>)</a:t>
            </a:r>
          </a:p>
          <a:p>
            <a:pPr lvl="1"/>
            <a:endParaRPr lang="en-US" altLang="ja-JP" dirty="0" smtClean="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13</a:t>
            </a:fld>
            <a:endParaRPr kumimoji="1" lang="ja-JP" altLang="en-US"/>
          </a:p>
        </p:txBody>
      </p:sp>
      <p:sp>
        <p:nvSpPr>
          <p:cNvPr id="8" name="正方形/長方形 7"/>
          <p:cNvSpPr/>
          <p:nvPr/>
        </p:nvSpPr>
        <p:spPr>
          <a:xfrm>
            <a:off x="7452320" y="4149080"/>
            <a:ext cx="1512168" cy="43204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t>仮引数</a:t>
            </a:r>
            <a:r>
              <a:rPr lang="en-US" altLang="ja-JP" dirty="0" smtClean="0"/>
              <a:t>x</a:t>
            </a:r>
            <a:r>
              <a:rPr kumimoji="1" lang="ja-JP" altLang="en-US" dirty="0" smtClean="0"/>
              <a:t>の型</a:t>
            </a:r>
            <a:endParaRPr kumimoji="1" lang="ja-JP" altLang="en-US" dirty="0"/>
          </a:p>
        </p:txBody>
      </p:sp>
      <p:sp>
        <p:nvSpPr>
          <p:cNvPr id="12" name="テキスト ボックス 11"/>
          <p:cNvSpPr txBox="1"/>
          <p:nvPr/>
        </p:nvSpPr>
        <p:spPr>
          <a:xfrm>
            <a:off x="755576" y="4077072"/>
            <a:ext cx="2160240" cy="1200329"/>
          </a:xfrm>
          <a:prstGeom prst="rect">
            <a:avLst/>
          </a:prstGeom>
          <a:noFill/>
          <a:ln w="28575">
            <a:solidFill>
              <a:schemeClr val="tx1"/>
            </a:solidFill>
          </a:ln>
        </p:spPr>
        <p:txBody>
          <a:bodyPr wrap="square" rtlCol="0">
            <a:spAutoFit/>
          </a:bodyPr>
          <a:lstStyle/>
          <a:p>
            <a:r>
              <a:rPr lang="en-US" altLang="ja-JP" dirty="0" smtClean="0"/>
              <a:t>void f(</a:t>
            </a:r>
            <a:r>
              <a:rPr lang="en-US" altLang="ja-JP" dirty="0" err="1" smtClean="0"/>
              <a:t>var</a:t>
            </a:r>
            <a:r>
              <a:rPr lang="en-US" altLang="ja-JP" dirty="0" smtClean="0"/>
              <a:t> x){</a:t>
            </a:r>
          </a:p>
          <a:p>
            <a:r>
              <a:rPr lang="en-US" altLang="ja-JP" dirty="0" smtClean="0"/>
              <a:t>   String s = x.name;</a:t>
            </a:r>
          </a:p>
          <a:p>
            <a:r>
              <a:rPr lang="en-US" altLang="ja-JP" dirty="0" smtClean="0"/>
              <a:t>    </a:t>
            </a:r>
            <a:r>
              <a:rPr lang="en-US" altLang="ja-JP" dirty="0" err="1" smtClean="0"/>
              <a:t>x.age</a:t>
            </a:r>
            <a:r>
              <a:rPr lang="en-US" altLang="ja-JP" dirty="0" smtClean="0"/>
              <a:t> = 20;</a:t>
            </a:r>
          </a:p>
          <a:p>
            <a:r>
              <a:rPr lang="en-US" altLang="ja-JP" dirty="0" smtClean="0"/>
              <a:t>}</a:t>
            </a:r>
            <a:endParaRPr kumimoji="1" lang="ja-JP" altLang="en-US" dirty="0"/>
          </a:p>
        </p:txBody>
      </p:sp>
      <p:sp>
        <p:nvSpPr>
          <p:cNvPr id="13" name="角丸四角形吹き出し 12"/>
          <p:cNvSpPr/>
          <p:nvPr/>
        </p:nvSpPr>
        <p:spPr>
          <a:xfrm>
            <a:off x="3275856" y="4005064"/>
            <a:ext cx="2160240" cy="1080120"/>
          </a:xfrm>
          <a:prstGeom prst="wedgeRoundRectCallout">
            <a:avLst>
              <a:gd name="adj1" fmla="val -76739"/>
              <a:gd name="adj2" fmla="val -1392"/>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smtClean="0"/>
              <a:t>x</a:t>
            </a:r>
            <a:r>
              <a:rPr lang="ja-JP" altLang="en-US" dirty="0" smtClean="0"/>
              <a:t>は</a:t>
            </a:r>
            <a:r>
              <a:rPr lang="en-US" altLang="ja-JP" dirty="0" smtClean="0"/>
              <a:t>{name: String}</a:t>
            </a:r>
            <a:r>
              <a:rPr lang="ja-JP" altLang="en-US" dirty="0" smtClean="0"/>
              <a:t>をもっているべき</a:t>
            </a:r>
            <a:endParaRPr kumimoji="1" lang="ja-JP" altLang="en-US" dirty="0"/>
          </a:p>
        </p:txBody>
      </p:sp>
      <p:sp>
        <p:nvSpPr>
          <p:cNvPr id="14" name="角丸四角形吹き出し 13"/>
          <p:cNvSpPr/>
          <p:nvPr/>
        </p:nvSpPr>
        <p:spPr>
          <a:xfrm>
            <a:off x="3347864" y="5229200"/>
            <a:ext cx="2160240" cy="1080120"/>
          </a:xfrm>
          <a:prstGeom prst="wedgeRoundRectCallout">
            <a:avLst>
              <a:gd name="adj1" fmla="val -104692"/>
              <a:gd name="adj2" fmla="val -79660"/>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smtClean="0"/>
              <a:t>x</a:t>
            </a:r>
            <a:r>
              <a:rPr lang="ja-JP" altLang="en-US" dirty="0" smtClean="0"/>
              <a:t>は</a:t>
            </a:r>
            <a:r>
              <a:rPr lang="en-US" altLang="ja-JP" dirty="0" smtClean="0"/>
              <a:t>{age: </a:t>
            </a:r>
            <a:r>
              <a:rPr lang="en-US" altLang="ja-JP" dirty="0" err="1" smtClean="0"/>
              <a:t>int</a:t>
            </a:r>
            <a:r>
              <a:rPr lang="en-US" altLang="ja-JP" dirty="0" smtClean="0"/>
              <a:t>}</a:t>
            </a:r>
            <a:r>
              <a:rPr lang="ja-JP" altLang="en-US" dirty="0" smtClean="0"/>
              <a:t>が代入</a:t>
            </a:r>
            <a:r>
              <a:rPr lang="en-US" altLang="ja-JP" dirty="0" smtClean="0"/>
              <a:t>(</a:t>
            </a:r>
            <a:r>
              <a:rPr lang="ja-JP" altLang="en-US" dirty="0" smtClean="0"/>
              <a:t>追加</a:t>
            </a:r>
            <a:r>
              <a:rPr lang="en-US" altLang="ja-JP" dirty="0" smtClean="0"/>
              <a:t>)</a:t>
            </a:r>
            <a:r>
              <a:rPr lang="ja-JP" altLang="en-US" dirty="0" smtClean="0"/>
              <a:t>される</a:t>
            </a:r>
            <a:endParaRPr lang="en-US" altLang="ja-JP" dirty="0" smtClean="0"/>
          </a:p>
        </p:txBody>
      </p:sp>
      <p:sp>
        <p:nvSpPr>
          <p:cNvPr id="15" name="テキスト ボックス 14"/>
          <p:cNvSpPr txBox="1"/>
          <p:nvPr/>
        </p:nvSpPr>
        <p:spPr>
          <a:xfrm>
            <a:off x="5940152" y="4725144"/>
            <a:ext cx="3096344" cy="400110"/>
          </a:xfrm>
          <a:prstGeom prst="rect">
            <a:avLst/>
          </a:prstGeom>
          <a:noFill/>
          <a:ln w="38100">
            <a:solidFill>
              <a:srgbClr val="00B050"/>
            </a:solidFill>
          </a:ln>
        </p:spPr>
        <p:txBody>
          <a:bodyPr wrap="square" rtlCol="0">
            <a:spAutoFit/>
          </a:bodyPr>
          <a:lstStyle/>
          <a:p>
            <a:r>
              <a:rPr lang="en-US" altLang="ja-JP" sz="2000" dirty="0" smtClean="0"/>
              <a:t>x : {name : String}(age: </a:t>
            </a:r>
            <a:r>
              <a:rPr lang="en-US" altLang="ja-JP" sz="2000" dirty="0" err="1" smtClean="0"/>
              <a:t>int</a:t>
            </a:r>
            <a:r>
              <a:rPr lang="en-US" altLang="ja-JP" sz="2000" dirty="0" smtClean="0"/>
              <a:t>)</a:t>
            </a:r>
            <a:endParaRPr kumimoji="1" lang="ja-JP" altLang="en-US" sz="2000" dirty="0"/>
          </a:p>
        </p:txBody>
      </p:sp>
      <p:sp>
        <p:nvSpPr>
          <p:cNvPr id="18" name="下矢印 17"/>
          <p:cNvSpPr/>
          <p:nvPr/>
        </p:nvSpPr>
        <p:spPr>
          <a:xfrm rot="17806605">
            <a:off x="5613683" y="4267079"/>
            <a:ext cx="500066" cy="382988"/>
          </a:xfrm>
          <a:prstGeom prst="down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rot="14303946">
            <a:off x="5613682" y="5347199"/>
            <a:ext cx="500066" cy="382988"/>
          </a:xfrm>
          <a:prstGeom prst="down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64704"/>
            <a:ext cx="8229600" cy="1066800"/>
          </a:xfrm>
        </p:spPr>
        <p:txBody>
          <a:bodyPr>
            <a:normAutofit/>
          </a:bodyPr>
          <a:lstStyle/>
          <a:p>
            <a:r>
              <a:rPr lang="ja-JP" altLang="en-US" dirty="0" smtClean="0"/>
              <a:t>メソッドの引数としてのレコード </a:t>
            </a:r>
            <a:r>
              <a:rPr lang="en-US" altLang="ja-JP" dirty="0" smtClean="0"/>
              <a:t>(</a:t>
            </a:r>
            <a:r>
              <a:rPr lang="ja-JP" altLang="en-US" dirty="0" smtClean="0"/>
              <a:t>２</a:t>
            </a:r>
            <a:r>
              <a:rPr lang="en-US" altLang="ja-JP" dirty="0" smtClean="0"/>
              <a:t>)</a:t>
            </a:r>
            <a:endParaRPr kumimoji="1" lang="ja-JP" altLang="en-US" dirty="0"/>
          </a:p>
        </p:txBody>
      </p:sp>
      <p:sp>
        <p:nvSpPr>
          <p:cNvPr id="3" name="コンテンツ プレースホルダ 2"/>
          <p:cNvSpPr>
            <a:spLocks noGrp="1"/>
          </p:cNvSpPr>
          <p:nvPr>
            <p:ph idx="1"/>
          </p:nvPr>
        </p:nvSpPr>
        <p:spPr>
          <a:xfrm>
            <a:off x="467544" y="1700808"/>
            <a:ext cx="8229600" cy="4325112"/>
          </a:xfrm>
        </p:spPr>
        <p:txBody>
          <a:bodyPr/>
          <a:lstStyle/>
          <a:p>
            <a:r>
              <a:rPr lang="ja-JP" altLang="en-US" dirty="0" smtClean="0"/>
              <a:t>仮引数が持っているべきメンバを表す型</a:t>
            </a:r>
            <a:endParaRPr lang="en-US" altLang="ja-JP" dirty="0" smtClean="0"/>
          </a:p>
          <a:p>
            <a:pPr lvl="1"/>
            <a:r>
              <a:rPr lang="ja-JP" altLang="en-US" dirty="0" smtClean="0"/>
              <a:t>メソッド呼び出し時に持っているかチェック</a:t>
            </a:r>
            <a:endParaRPr lang="en-US" altLang="ja-JP" dirty="0" smtClean="0"/>
          </a:p>
          <a:p>
            <a:r>
              <a:rPr lang="ja-JP" altLang="en-US" dirty="0" smtClean="0"/>
              <a:t>代入されるメンバを表す型</a:t>
            </a:r>
            <a:endParaRPr lang="en-US" altLang="ja-JP" dirty="0" smtClean="0"/>
          </a:p>
          <a:p>
            <a:pPr lvl="1"/>
            <a:r>
              <a:rPr lang="ja-JP" altLang="en-US" dirty="0" smtClean="0"/>
              <a:t>実引数の型推論に利用</a:t>
            </a:r>
            <a:endParaRPr lang="en-US" altLang="ja-JP" dirty="0" smtClean="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14</a:t>
            </a:fld>
            <a:endParaRPr kumimoji="1" lang="ja-JP" altLang="en-US"/>
          </a:p>
        </p:txBody>
      </p:sp>
      <p:sp>
        <p:nvSpPr>
          <p:cNvPr id="6" name="四角形吹き出し 5"/>
          <p:cNvSpPr/>
          <p:nvPr/>
        </p:nvSpPr>
        <p:spPr>
          <a:xfrm>
            <a:off x="3851920" y="5949280"/>
            <a:ext cx="3672408" cy="720080"/>
          </a:xfrm>
          <a:prstGeom prst="wedgeRectCallout">
            <a:avLst>
              <a:gd name="adj1" fmla="val -115536"/>
              <a:gd name="adj2" fmla="val 13982"/>
            </a:avLst>
          </a:prstGeom>
          <a:ln w="28575">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t>④</a:t>
            </a:r>
            <a:r>
              <a:rPr kumimoji="1" lang="ja-JP" altLang="en-US" dirty="0" smtClean="0"/>
              <a:t>型検査</a:t>
            </a:r>
            <a:endParaRPr kumimoji="1" lang="en-US" altLang="ja-JP" dirty="0" smtClean="0"/>
          </a:p>
          <a:p>
            <a:r>
              <a:rPr kumimoji="1" lang="en-US" altLang="ja-JP" dirty="0" smtClean="0"/>
              <a:t>p</a:t>
            </a:r>
            <a:r>
              <a:rPr kumimoji="1" lang="ja-JP" altLang="en-US" dirty="0" smtClean="0"/>
              <a:t>が</a:t>
            </a:r>
            <a:r>
              <a:rPr lang="en-US" altLang="ja-JP" dirty="0" smtClean="0"/>
              <a:t>{name : String} </a:t>
            </a:r>
            <a:r>
              <a:rPr lang="ja-JP" altLang="en-US" dirty="0" smtClean="0"/>
              <a:t>を持っているか</a:t>
            </a:r>
            <a:endParaRPr kumimoji="1" lang="ja-JP" altLang="en-US" dirty="0"/>
          </a:p>
        </p:txBody>
      </p:sp>
      <p:sp>
        <p:nvSpPr>
          <p:cNvPr id="7" name="正方形/長方形 6"/>
          <p:cNvSpPr/>
          <p:nvPr/>
        </p:nvSpPr>
        <p:spPr>
          <a:xfrm>
            <a:off x="5076056" y="3356992"/>
            <a:ext cx="1512168" cy="43204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t>仮引数</a:t>
            </a:r>
            <a:r>
              <a:rPr lang="en-US" altLang="ja-JP" dirty="0" smtClean="0"/>
              <a:t>x</a:t>
            </a:r>
            <a:r>
              <a:rPr kumimoji="1" lang="ja-JP" altLang="en-US" dirty="0" smtClean="0"/>
              <a:t>の型</a:t>
            </a:r>
            <a:endParaRPr kumimoji="1" lang="ja-JP" altLang="en-US" dirty="0"/>
          </a:p>
        </p:txBody>
      </p:sp>
      <p:sp>
        <p:nvSpPr>
          <p:cNvPr id="8" name="テキスト ボックス 7"/>
          <p:cNvSpPr txBox="1"/>
          <p:nvPr/>
        </p:nvSpPr>
        <p:spPr>
          <a:xfrm>
            <a:off x="3563888" y="3933056"/>
            <a:ext cx="3096344" cy="400110"/>
          </a:xfrm>
          <a:prstGeom prst="rect">
            <a:avLst/>
          </a:prstGeom>
          <a:noFill/>
          <a:ln w="38100">
            <a:solidFill>
              <a:srgbClr val="00B050"/>
            </a:solidFill>
          </a:ln>
        </p:spPr>
        <p:txBody>
          <a:bodyPr wrap="square" rtlCol="0">
            <a:spAutoFit/>
          </a:bodyPr>
          <a:lstStyle/>
          <a:p>
            <a:r>
              <a:rPr lang="en-US" altLang="ja-JP" sz="2000" dirty="0" smtClean="0"/>
              <a:t>x : {name : String}(age: </a:t>
            </a:r>
            <a:r>
              <a:rPr lang="en-US" altLang="ja-JP" sz="2000" dirty="0" err="1" smtClean="0"/>
              <a:t>int</a:t>
            </a:r>
            <a:r>
              <a:rPr lang="en-US" altLang="ja-JP" sz="2000" dirty="0" smtClean="0"/>
              <a:t>)</a:t>
            </a:r>
            <a:endParaRPr kumimoji="1" lang="ja-JP" altLang="en-US" sz="2000" dirty="0"/>
          </a:p>
        </p:txBody>
      </p:sp>
      <p:sp>
        <p:nvSpPr>
          <p:cNvPr id="10" name="テキスト ボックス 9"/>
          <p:cNvSpPr txBox="1"/>
          <p:nvPr/>
        </p:nvSpPr>
        <p:spPr>
          <a:xfrm>
            <a:off x="467544" y="3861048"/>
            <a:ext cx="2160240" cy="1200329"/>
          </a:xfrm>
          <a:prstGeom prst="rect">
            <a:avLst/>
          </a:prstGeom>
          <a:noFill/>
          <a:ln w="28575">
            <a:solidFill>
              <a:schemeClr val="tx1"/>
            </a:solidFill>
          </a:ln>
        </p:spPr>
        <p:txBody>
          <a:bodyPr wrap="square" rtlCol="0">
            <a:spAutoFit/>
          </a:bodyPr>
          <a:lstStyle/>
          <a:p>
            <a:r>
              <a:rPr lang="en-US" altLang="ja-JP" dirty="0" smtClean="0"/>
              <a:t>void f(</a:t>
            </a:r>
            <a:r>
              <a:rPr lang="en-US" altLang="ja-JP" dirty="0" err="1" smtClean="0"/>
              <a:t>var</a:t>
            </a:r>
            <a:r>
              <a:rPr lang="en-US" altLang="ja-JP" dirty="0" smtClean="0"/>
              <a:t> x){</a:t>
            </a:r>
          </a:p>
          <a:p>
            <a:r>
              <a:rPr lang="en-US" altLang="ja-JP" dirty="0" smtClean="0"/>
              <a:t>   String s = x.name;</a:t>
            </a:r>
          </a:p>
          <a:p>
            <a:r>
              <a:rPr lang="en-US" altLang="ja-JP" dirty="0" smtClean="0"/>
              <a:t>    </a:t>
            </a:r>
            <a:r>
              <a:rPr lang="en-US" altLang="ja-JP" dirty="0" err="1" smtClean="0"/>
              <a:t>x.age</a:t>
            </a:r>
            <a:r>
              <a:rPr lang="en-US" altLang="ja-JP" dirty="0" smtClean="0"/>
              <a:t> = 20;</a:t>
            </a:r>
          </a:p>
          <a:p>
            <a:r>
              <a:rPr lang="en-US" altLang="ja-JP" dirty="0" smtClean="0"/>
              <a:t>}</a:t>
            </a:r>
            <a:endParaRPr kumimoji="1" lang="ja-JP" altLang="en-US" dirty="0"/>
          </a:p>
        </p:txBody>
      </p:sp>
      <p:sp>
        <p:nvSpPr>
          <p:cNvPr id="11" name="テキスト ボックス 10"/>
          <p:cNvSpPr txBox="1"/>
          <p:nvPr/>
        </p:nvSpPr>
        <p:spPr>
          <a:xfrm>
            <a:off x="827584" y="5661248"/>
            <a:ext cx="1838645" cy="923330"/>
          </a:xfrm>
          <a:prstGeom prst="rect">
            <a:avLst/>
          </a:prstGeom>
          <a:noFill/>
          <a:ln w="28575">
            <a:solidFill>
              <a:schemeClr val="tx1"/>
            </a:solidFill>
          </a:ln>
        </p:spPr>
        <p:txBody>
          <a:bodyPr wrap="square" rtlCol="0">
            <a:spAutoFit/>
          </a:bodyPr>
          <a:lstStyle/>
          <a:p>
            <a:r>
              <a:rPr lang="en-US" altLang="ja-JP" dirty="0" err="1" smtClean="0"/>
              <a:t>var</a:t>
            </a:r>
            <a:r>
              <a:rPr lang="en-US" altLang="ja-JP" dirty="0" smtClean="0"/>
              <a:t> p = new();</a:t>
            </a:r>
          </a:p>
          <a:p>
            <a:r>
              <a:rPr lang="en-US" altLang="ja-JP" dirty="0" smtClean="0"/>
              <a:t>p.name = “</a:t>
            </a:r>
            <a:r>
              <a:rPr lang="en-US" altLang="ja-JP" dirty="0" err="1" smtClean="0"/>
              <a:t>hoge</a:t>
            </a:r>
            <a:r>
              <a:rPr lang="en-US" altLang="ja-JP" dirty="0" smtClean="0"/>
              <a:t>”;</a:t>
            </a:r>
          </a:p>
          <a:p>
            <a:r>
              <a:rPr lang="en-US" altLang="ja-JP" dirty="0" smtClean="0"/>
              <a:t>f(p);</a:t>
            </a:r>
            <a:endParaRPr lang="ja-JP" altLang="en-US" dirty="0" smtClean="0"/>
          </a:p>
        </p:txBody>
      </p:sp>
      <p:sp>
        <p:nvSpPr>
          <p:cNvPr id="12" name="テキスト ボックス 11"/>
          <p:cNvSpPr txBox="1"/>
          <p:nvPr/>
        </p:nvSpPr>
        <p:spPr>
          <a:xfrm>
            <a:off x="3563888" y="4941168"/>
            <a:ext cx="3024336" cy="646331"/>
          </a:xfrm>
          <a:prstGeom prst="rect">
            <a:avLst/>
          </a:prstGeom>
          <a:noFill/>
          <a:ln w="28575">
            <a:solidFill>
              <a:srgbClr val="FF0000"/>
            </a:solidFill>
          </a:ln>
        </p:spPr>
        <p:txBody>
          <a:bodyPr wrap="square" rtlCol="0">
            <a:spAutoFit/>
          </a:bodyPr>
          <a:lstStyle/>
          <a:p>
            <a:r>
              <a:rPr lang="ja-JP" altLang="en-US" dirty="0" smtClean="0"/>
              <a:t>②</a:t>
            </a:r>
            <a:r>
              <a:rPr kumimoji="1" lang="en-US" altLang="ja-JP" dirty="0" smtClean="0"/>
              <a:t>p</a:t>
            </a:r>
            <a:r>
              <a:rPr kumimoji="1" lang="ja-JP" altLang="en-US" dirty="0" smtClean="0"/>
              <a:t>の型推論</a:t>
            </a:r>
            <a:endParaRPr kumimoji="1" lang="en-US" altLang="ja-JP" dirty="0" smtClean="0"/>
          </a:p>
          <a:p>
            <a:r>
              <a:rPr lang="en-US" altLang="ja-JP" dirty="0" smtClean="0"/>
              <a:t>p </a:t>
            </a:r>
            <a:r>
              <a:rPr kumimoji="1" lang="en-US" altLang="ja-JP" dirty="0" smtClean="0"/>
              <a:t>: { name : String ,</a:t>
            </a:r>
            <a:r>
              <a:rPr lang="en-US" altLang="ja-JP" dirty="0" smtClean="0">
                <a:solidFill>
                  <a:srgbClr val="FF0000"/>
                </a:solidFill>
              </a:rPr>
              <a:t> age : </a:t>
            </a:r>
            <a:r>
              <a:rPr lang="en-US" altLang="ja-JP" dirty="0" err="1" smtClean="0">
                <a:solidFill>
                  <a:srgbClr val="FF0000"/>
                </a:solidFill>
              </a:rPr>
              <a:t>int</a:t>
            </a:r>
            <a:r>
              <a:rPr lang="en-US" altLang="ja-JP" dirty="0" smtClean="0"/>
              <a:t>}</a:t>
            </a:r>
            <a:endParaRPr kumimoji="1" lang="ja-JP" altLang="en-US" dirty="0"/>
          </a:p>
        </p:txBody>
      </p:sp>
      <p:sp>
        <p:nvSpPr>
          <p:cNvPr id="13" name="下矢印 12"/>
          <p:cNvSpPr/>
          <p:nvPr/>
        </p:nvSpPr>
        <p:spPr>
          <a:xfrm rot="14303946" flipH="1">
            <a:off x="3047409" y="5601138"/>
            <a:ext cx="266374" cy="102139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下矢印 13"/>
          <p:cNvSpPr/>
          <p:nvPr/>
        </p:nvSpPr>
        <p:spPr>
          <a:xfrm flipH="1">
            <a:off x="4788024" y="4509120"/>
            <a:ext cx="591312" cy="34255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rot="3974673" flipH="1">
            <a:off x="2777739" y="4767123"/>
            <a:ext cx="234621" cy="1424836"/>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835696" y="5157192"/>
            <a:ext cx="1095172" cy="369332"/>
          </a:xfrm>
          <a:prstGeom prst="rect">
            <a:avLst/>
          </a:prstGeom>
          <a:noFill/>
        </p:spPr>
        <p:txBody>
          <a:bodyPr wrap="none" rtlCol="0">
            <a:spAutoFit/>
          </a:bodyPr>
          <a:lstStyle/>
          <a:p>
            <a:r>
              <a:rPr lang="ja-JP" altLang="en-US" dirty="0" smtClean="0"/>
              <a:t>③</a:t>
            </a:r>
            <a:r>
              <a:rPr kumimoji="1" lang="ja-JP" altLang="en-US" dirty="0" smtClean="0"/>
              <a:t>型付け</a:t>
            </a:r>
            <a:endParaRPr kumimoji="1" lang="ja-JP" altLang="en-US" dirty="0"/>
          </a:p>
        </p:txBody>
      </p:sp>
      <p:sp>
        <p:nvSpPr>
          <p:cNvPr id="18" name="曲折矢印 17"/>
          <p:cNvSpPr/>
          <p:nvPr/>
        </p:nvSpPr>
        <p:spPr>
          <a:xfrm rot="5400000">
            <a:off x="6444208" y="5301208"/>
            <a:ext cx="720080" cy="432048"/>
          </a:xfrm>
          <a:prstGeom prst="ben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曲折矢印 19"/>
          <p:cNvSpPr/>
          <p:nvPr/>
        </p:nvSpPr>
        <p:spPr>
          <a:xfrm rot="5400000">
            <a:off x="6156176" y="4653136"/>
            <a:ext cx="1800200" cy="648072"/>
          </a:xfrm>
          <a:prstGeom prst="ben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右矢印 20"/>
          <p:cNvSpPr/>
          <p:nvPr/>
        </p:nvSpPr>
        <p:spPr>
          <a:xfrm>
            <a:off x="2915816" y="4005064"/>
            <a:ext cx="504056" cy="216024"/>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2555776" y="4293096"/>
            <a:ext cx="1338828" cy="646331"/>
          </a:xfrm>
          <a:prstGeom prst="rect">
            <a:avLst/>
          </a:prstGeom>
          <a:noFill/>
        </p:spPr>
        <p:txBody>
          <a:bodyPr wrap="none" rtlCol="0">
            <a:spAutoFit/>
          </a:bodyPr>
          <a:lstStyle/>
          <a:p>
            <a:r>
              <a:rPr kumimoji="1" lang="ja-JP" altLang="en-US" dirty="0" smtClean="0"/>
              <a:t>①仮引数の</a:t>
            </a:r>
            <a:endParaRPr kumimoji="1" lang="en-US" altLang="ja-JP" dirty="0" smtClean="0"/>
          </a:p>
          <a:p>
            <a:r>
              <a:rPr lang="ja-JP" altLang="en-US" dirty="0" smtClean="0"/>
              <a:t>　</a:t>
            </a:r>
            <a:r>
              <a:rPr kumimoji="1" lang="ja-JP" altLang="en-US" dirty="0" smtClean="0"/>
              <a:t>型付け</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836712"/>
            <a:ext cx="8229600" cy="1066800"/>
          </a:xfrm>
        </p:spPr>
        <p:txBody>
          <a:bodyPr>
            <a:normAutofit/>
          </a:bodyPr>
          <a:lstStyle/>
          <a:p>
            <a:r>
              <a:rPr lang="ja-JP" altLang="en-US" dirty="0" smtClean="0"/>
              <a:t>メソッドへの返り値としてのレコード </a:t>
            </a:r>
            <a:endParaRPr kumimoji="1" lang="ja-JP" altLang="en-US" dirty="0"/>
          </a:p>
        </p:txBody>
      </p:sp>
      <p:sp>
        <p:nvSpPr>
          <p:cNvPr id="3" name="コンテンツ プレースホルダ 2"/>
          <p:cNvSpPr>
            <a:spLocks noGrp="1"/>
          </p:cNvSpPr>
          <p:nvPr>
            <p:ph idx="1"/>
          </p:nvPr>
        </p:nvSpPr>
        <p:spPr>
          <a:xfrm>
            <a:off x="395536" y="1916832"/>
            <a:ext cx="8229600" cy="4325112"/>
          </a:xfrm>
        </p:spPr>
        <p:txBody>
          <a:bodyPr/>
          <a:lstStyle/>
          <a:p>
            <a:r>
              <a:rPr lang="ja-JP" altLang="en-US" dirty="0" smtClean="0"/>
              <a:t>ストラクトオブジェクトをメソッドの返り値とすることが可能</a:t>
            </a:r>
            <a:endParaRPr lang="en-US" altLang="ja-JP" dirty="0" smtClean="0"/>
          </a:p>
          <a:p>
            <a:pPr lvl="1"/>
            <a:r>
              <a:rPr kumimoji="1" lang="ja-JP" altLang="en-US" dirty="0" smtClean="0"/>
              <a:t>メソッドの返り値の型として</a:t>
            </a:r>
            <a:r>
              <a:rPr kumimoji="1" lang="en-US" altLang="ja-JP" dirty="0" err="1" smtClean="0"/>
              <a:t>var</a:t>
            </a:r>
            <a:r>
              <a:rPr kumimoji="1" lang="ja-JP" altLang="en-US" dirty="0" smtClean="0"/>
              <a:t>を指定</a:t>
            </a:r>
            <a:endParaRPr kumimoji="1" lang="en-US" altLang="ja-JP" dirty="0" smtClean="0"/>
          </a:p>
          <a:p>
            <a:pPr lvl="1"/>
            <a:endParaRPr kumimoji="1" lang="ja-JP" altLang="en-US" dirty="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15</a:t>
            </a:fld>
            <a:endParaRPr kumimoji="1" lang="ja-JP" altLang="en-US"/>
          </a:p>
        </p:txBody>
      </p:sp>
      <p:sp>
        <p:nvSpPr>
          <p:cNvPr id="7" name="正方形/長方形 6"/>
          <p:cNvSpPr/>
          <p:nvPr/>
        </p:nvSpPr>
        <p:spPr>
          <a:xfrm>
            <a:off x="5796136" y="3861048"/>
            <a:ext cx="2808312" cy="2636912"/>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err="1" smtClean="0"/>
              <a:t>var</a:t>
            </a:r>
            <a:r>
              <a:rPr lang="en-US" altLang="ja-JP" dirty="0" smtClean="0"/>
              <a:t> </a:t>
            </a:r>
            <a:r>
              <a:rPr lang="en-US" altLang="ja-JP" dirty="0" err="1" smtClean="0"/>
              <a:t>makePerson</a:t>
            </a:r>
            <a:r>
              <a:rPr lang="en-US" altLang="ja-JP" dirty="0" smtClean="0"/>
              <a:t>(){</a:t>
            </a:r>
          </a:p>
          <a:p>
            <a:r>
              <a:rPr lang="en-US" altLang="ja-JP" dirty="0" smtClean="0"/>
              <a:t>     </a:t>
            </a:r>
            <a:r>
              <a:rPr lang="en-US" altLang="ja-JP" dirty="0" err="1" smtClean="0"/>
              <a:t>var</a:t>
            </a:r>
            <a:r>
              <a:rPr lang="en-US" altLang="ja-JP" dirty="0" smtClean="0"/>
              <a:t> p = new();</a:t>
            </a:r>
          </a:p>
          <a:p>
            <a:r>
              <a:rPr lang="en-US" altLang="ja-JP" dirty="0" smtClean="0"/>
              <a:t>     p.name = “</a:t>
            </a:r>
            <a:r>
              <a:rPr lang="en-US" altLang="ja-JP" dirty="0" err="1" smtClean="0"/>
              <a:t>hoge</a:t>
            </a:r>
            <a:r>
              <a:rPr lang="en-US" altLang="ja-JP" dirty="0" smtClean="0"/>
              <a:t>”;</a:t>
            </a:r>
          </a:p>
          <a:p>
            <a:r>
              <a:rPr lang="en-US" altLang="ja-JP" dirty="0" smtClean="0"/>
              <a:t>     </a:t>
            </a:r>
            <a:r>
              <a:rPr lang="en-US" altLang="ja-JP" dirty="0" err="1" smtClean="0"/>
              <a:t>p.age</a:t>
            </a:r>
            <a:r>
              <a:rPr lang="en-US" altLang="ja-JP" dirty="0" smtClean="0"/>
              <a:t> = 20;</a:t>
            </a:r>
          </a:p>
          <a:p>
            <a:r>
              <a:rPr lang="en-US" altLang="ja-JP" dirty="0" smtClean="0"/>
              <a:t>     return p;</a:t>
            </a:r>
          </a:p>
          <a:p>
            <a:r>
              <a:rPr lang="en-US" altLang="ja-JP" dirty="0" smtClean="0"/>
              <a:t>}</a:t>
            </a:r>
          </a:p>
          <a:p>
            <a:endParaRPr lang="en-US" altLang="ja-JP" dirty="0" smtClean="0"/>
          </a:p>
          <a:p>
            <a:r>
              <a:rPr lang="en-US" altLang="ja-JP" dirty="0" err="1" smtClean="0"/>
              <a:t>var</a:t>
            </a:r>
            <a:r>
              <a:rPr lang="en-US" altLang="ja-JP" dirty="0" smtClean="0"/>
              <a:t> person = </a:t>
            </a:r>
            <a:r>
              <a:rPr lang="en-US" altLang="ja-JP" dirty="0" err="1" smtClean="0"/>
              <a:t>makePerson</a:t>
            </a:r>
            <a:r>
              <a:rPr lang="en-US" altLang="ja-JP" dirty="0" smtClean="0"/>
              <a:t>();</a:t>
            </a:r>
            <a:endParaRPr lang="ja-JP" altLang="en-US" dirty="0" smtClean="0"/>
          </a:p>
          <a:p>
            <a:endParaRPr kumimoji="1" lang="ja-JP" altLang="en-US" dirty="0"/>
          </a:p>
        </p:txBody>
      </p:sp>
      <p:sp>
        <p:nvSpPr>
          <p:cNvPr id="8" name="正方形/長方形 7"/>
          <p:cNvSpPr/>
          <p:nvPr/>
        </p:nvSpPr>
        <p:spPr>
          <a:xfrm>
            <a:off x="0" y="3501008"/>
            <a:ext cx="1428760" cy="2857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t>変数 </a:t>
            </a:r>
            <a:r>
              <a:rPr lang="en-US" altLang="ja-JP" dirty="0" smtClean="0"/>
              <a:t>p </a:t>
            </a:r>
            <a:r>
              <a:rPr kumimoji="1" lang="ja-JP" altLang="en-US" dirty="0" smtClean="0"/>
              <a:t>の型</a:t>
            </a:r>
            <a:endParaRPr kumimoji="1" lang="ja-JP" altLang="en-US" dirty="0"/>
          </a:p>
        </p:txBody>
      </p:sp>
      <p:sp>
        <p:nvSpPr>
          <p:cNvPr id="9" name="角丸四角形 8"/>
          <p:cNvSpPr/>
          <p:nvPr/>
        </p:nvSpPr>
        <p:spPr>
          <a:xfrm>
            <a:off x="1043608" y="3861048"/>
            <a:ext cx="3456384" cy="72008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dirty="0" smtClean="0">
                <a:solidFill>
                  <a:schemeClr val="tx1"/>
                </a:solidFill>
              </a:rPr>
              <a:t>{name : String,  age : </a:t>
            </a:r>
            <a:r>
              <a:rPr lang="en-US" altLang="ja-JP" sz="2400" dirty="0" err="1" smtClean="0">
                <a:solidFill>
                  <a:schemeClr val="tx1"/>
                </a:solidFill>
              </a:rPr>
              <a:t>int</a:t>
            </a:r>
            <a:r>
              <a:rPr lang="en-US" altLang="ja-JP" sz="2400" dirty="0" smtClean="0">
                <a:solidFill>
                  <a:schemeClr val="tx1"/>
                </a:solidFill>
              </a:rPr>
              <a:t>}</a:t>
            </a:r>
          </a:p>
        </p:txBody>
      </p:sp>
      <p:sp>
        <p:nvSpPr>
          <p:cNvPr id="10" name="角丸四角形 9"/>
          <p:cNvSpPr/>
          <p:nvPr/>
        </p:nvSpPr>
        <p:spPr>
          <a:xfrm>
            <a:off x="1115616" y="5445224"/>
            <a:ext cx="2736304" cy="864096"/>
          </a:xfrm>
          <a:prstGeom prst="roundRect">
            <a:avLst>
              <a:gd name="adj" fmla="val 24506"/>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返り値 </a:t>
            </a:r>
            <a:r>
              <a:rPr lang="en-US" altLang="ja-JP" dirty="0" smtClean="0">
                <a:solidFill>
                  <a:schemeClr val="tx1"/>
                </a:solidFill>
              </a:rPr>
              <a:t>= p </a:t>
            </a:r>
          </a:p>
          <a:p>
            <a:r>
              <a:rPr lang="en-US" altLang="ja-JP" dirty="0" smtClean="0">
                <a:solidFill>
                  <a:schemeClr val="tx1"/>
                </a:solidFill>
              </a:rPr>
              <a:t>→  </a:t>
            </a:r>
            <a:r>
              <a:rPr lang="ja-JP" altLang="en-US" dirty="0" smtClean="0">
                <a:solidFill>
                  <a:schemeClr val="tx1"/>
                </a:solidFill>
              </a:rPr>
              <a:t>返り値の型 </a:t>
            </a:r>
            <a:r>
              <a:rPr lang="en-US" altLang="ja-JP" dirty="0" smtClean="0">
                <a:solidFill>
                  <a:schemeClr val="tx1"/>
                </a:solidFill>
              </a:rPr>
              <a:t>= p </a:t>
            </a:r>
            <a:r>
              <a:rPr lang="ja-JP" altLang="en-US" dirty="0" smtClean="0">
                <a:solidFill>
                  <a:schemeClr val="tx1"/>
                </a:solidFill>
              </a:rPr>
              <a:t>の型</a:t>
            </a:r>
            <a:endParaRPr lang="en-US" altLang="ja-JP" dirty="0" smtClean="0">
              <a:solidFill>
                <a:schemeClr val="tx1"/>
              </a:solidFill>
            </a:endParaRPr>
          </a:p>
        </p:txBody>
      </p:sp>
      <p:sp>
        <p:nvSpPr>
          <p:cNvPr id="11" name="右矢印 10"/>
          <p:cNvSpPr/>
          <p:nvPr/>
        </p:nvSpPr>
        <p:spPr>
          <a:xfrm rot="9828825">
            <a:off x="3774386" y="5397699"/>
            <a:ext cx="2282696" cy="284947"/>
          </a:xfrm>
          <a:prstGeom prst="rightArrow">
            <a:avLst/>
          </a:prstGeom>
          <a:solidFill>
            <a:schemeClr val="accent3">
              <a:lumMod val="60000"/>
              <a:lumOff val="40000"/>
            </a:schemeClr>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12" name="右矢印 11"/>
          <p:cNvSpPr/>
          <p:nvPr/>
        </p:nvSpPr>
        <p:spPr>
          <a:xfrm rot="11944334">
            <a:off x="4580338" y="4451833"/>
            <a:ext cx="1008625" cy="220475"/>
          </a:xfrm>
          <a:prstGeom prst="rightArrow">
            <a:avLst>
              <a:gd name="adj1" fmla="val 50000"/>
              <a:gd name="adj2" fmla="val 50000"/>
            </a:avLst>
          </a:prstGeom>
          <a:solidFill>
            <a:schemeClr val="accent3">
              <a:lumMod val="60000"/>
              <a:lumOff val="40000"/>
            </a:schemeClr>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3923928" y="5949280"/>
            <a:ext cx="1675459" cy="369332"/>
          </a:xfrm>
          <a:prstGeom prst="rect">
            <a:avLst/>
          </a:prstGeom>
          <a:noFill/>
          <a:ln w="19050">
            <a:solidFill>
              <a:schemeClr val="tx1"/>
            </a:solidFill>
          </a:ln>
        </p:spPr>
        <p:txBody>
          <a:bodyPr wrap="none" rtlCol="0">
            <a:spAutoFit/>
          </a:bodyPr>
          <a:lstStyle/>
          <a:p>
            <a:r>
              <a:rPr lang="ja-JP" altLang="en-US" dirty="0" smtClean="0"/>
              <a:t>①返り値を見る</a:t>
            </a:r>
            <a:endParaRPr kumimoji="1" lang="ja-JP" altLang="en-US" dirty="0"/>
          </a:p>
        </p:txBody>
      </p:sp>
      <p:sp>
        <p:nvSpPr>
          <p:cNvPr id="16" name="テキスト ボックス 15"/>
          <p:cNvSpPr txBox="1"/>
          <p:nvPr/>
        </p:nvSpPr>
        <p:spPr>
          <a:xfrm>
            <a:off x="4427984" y="3429000"/>
            <a:ext cx="2012089" cy="369332"/>
          </a:xfrm>
          <a:prstGeom prst="rect">
            <a:avLst/>
          </a:prstGeom>
          <a:noFill/>
          <a:ln w="19050">
            <a:solidFill>
              <a:schemeClr val="tx1"/>
            </a:solidFill>
          </a:ln>
        </p:spPr>
        <p:txBody>
          <a:bodyPr wrap="none" rtlCol="0">
            <a:spAutoFit/>
          </a:bodyPr>
          <a:lstStyle/>
          <a:p>
            <a:r>
              <a:rPr kumimoji="1" lang="ja-JP" altLang="en-US" dirty="0" smtClean="0"/>
              <a:t>③</a:t>
            </a:r>
            <a:r>
              <a:rPr lang="ja-JP" altLang="en-US" dirty="0" smtClean="0"/>
              <a:t>メソッドの</a:t>
            </a:r>
            <a:r>
              <a:rPr kumimoji="1" lang="ja-JP" altLang="en-US" dirty="0" smtClean="0"/>
              <a:t>型付け</a:t>
            </a:r>
            <a:endParaRPr kumimoji="1" lang="ja-JP" altLang="en-US" dirty="0"/>
          </a:p>
        </p:txBody>
      </p:sp>
      <p:sp>
        <p:nvSpPr>
          <p:cNvPr id="17" name="右矢印 16"/>
          <p:cNvSpPr/>
          <p:nvPr/>
        </p:nvSpPr>
        <p:spPr>
          <a:xfrm>
            <a:off x="4644008" y="3933056"/>
            <a:ext cx="934687" cy="288032"/>
          </a:xfrm>
          <a:prstGeom prst="rightArrow">
            <a:avLst>
              <a:gd name="adj1" fmla="val 50000"/>
              <a:gd name="adj2" fmla="val 50000"/>
            </a:avLst>
          </a:prstGeom>
          <a:solidFill>
            <a:schemeClr val="accent3">
              <a:lumMod val="60000"/>
              <a:lumOff val="40000"/>
            </a:schemeClr>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19" name="正方形/長方形 18"/>
          <p:cNvSpPr/>
          <p:nvPr/>
        </p:nvSpPr>
        <p:spPr>
          <a:xfrm>
            <a:off x="3923928" y="4725144"/>
            <a:ext cx="1513556" cy="369332"/>
          </a:xfrm>
          <a:prstGeom prst="rect">
            <a:avLst/>
          </a:prstGeom>
          <a:ln>
            <a:solidFill>
              <a:schemeClr val="tx1"/>
            </a:solidFill>
          </a:ln>
        </p:spPr>
        <p:txBody>
          <a:bodyPr wrap="none">
            <a:spAutoFit/>
          </a:bodyPr>
          <a:lstStyle/>
          <a:p>
            <a:r>
              <a:rPr lang="ja-JP" altLang="en-US" dirty="0" smtClean="0"/>
              <a:t>② </a:t>
            </a:r>
            <a:r>
              <a:rPr lang="en-US" altLang="ja-JP" dirty="0" smtClean="0"/>
              <a:t>p</a:t>
            </a:r>
            <a:r>
              <a:rPr lang="ja-JP" altLang="en-US" dirty="0" smtClean="0"/>
              <a:t>の型推論</a:t>
            </a:r>
            <a:endParaRPr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908720"/>
            <a:ext cx="8229600" cy="1066800"/>
          </a:xfrm>
        </p:spPr>
        <p:txBody>
          <a:bodyPr>
            <a:normAutofit/>
          </a:bodyPr>
          <a:lstStyle/>
          <a:p>
            <a:r>
              <a:rPr kumimoji="1" lang="ja-JP" altLang="en-US" dirty="0" smtClean="0"/>
              <a:t>複雑な参照関係</a:t>
            </a:r>
            <a:endParaRPr kumimoji="1" lang="ja-JP" altLang="en-US" dirty="0"/>
          </a:p>
        </p:txBody>
      </p:sp>
      <p:sp>
        <p:nvSpPr>
          <p:cNvPr id="3" name="コンテンツ プレースホルダ 2"/>
          <p:cNvSpPr>
            <a:spLocks noGrp="1"/>
          </p:cNvSpPr>
          <p:nvPr>
            <p:ph idx="1"/>
          </p:nvPr>
        </p:nvSpPr>
        <p:spPr>
          <a:xfrm>
            <a:off x="395536" y="1988840"/>
            <a:ext cx="8229600" cy="4325112"/>
          </a:xfrm>
        </p:spPr>
        <p:txBody>
          <a:bodyPr/>
          <a:lstStyle/>
          <a:p>
            <a:r>
              <a:rPr kumimoji="1" lang="ja-JP" altLang="en-US" dirty="0" smtClean="0"/>
              <a:t>他のレコードを代入に用いる例</a:t>
            </a:r>
            <a:endParaRPr kumimoji="1" lang="en-US" altLang="ja-JP" dirty="0" smtClean="0"/>
          </a:p>
          <a:p>
            <a:pPr lvl="1"/>
            <a:r>
              <a:rPr kumimoji="1" lang="ja-JP" altLang="en-US" dirty="0" smtClean="0"/>
              <a:t>メンバに</a:t>
            </a:r>
            <a:r>
              <a:rPr lang="ja-JP" altLang="en-US" dirty="0" smtClean="0"/>
              <a:t>レコードを代入</a:t>
            </a:r>
            <a:endParaRPr lang="en-US" altLang="ja-JP" dirty="0" smtClean="0"/>
          </a:p>
          <a:p>
            <a:pPr lvl="1"/>
            <a:r>
              <a:rPr kumimoji="1" lang="ja-JP" altLang="en-US" dirty="0" smtClean="0"/>
              <a:t>他のレコードのメンバを代入</a:t>
            </a:r>
            <a:endParaRPr kumimoji="1" lang="en-US" altLang="ja-JP" dirty="0" smtClean="0"/>
          </a:p>
          <a:p>
            <a:r>
              <a:rPr lang="ja-JP" altLang="en-US" dirty="0" smtClean="0"/>
              <a:t>型推論</a:t>
            </a:r>
            <a:endParaRPr lang="en-US" altLang="ja-JP" dirty="0" smtClean="0"/>
          </a:p>
          <a:p>
            <a:pPr lvl="1"/>
            <a:r>
              <a:rPr lang="ja-JP" altLang="en-US" dirty="0" smtClean="0"/>
              <a:t>型の制約式を生成</a:t>
            </a:r>
            <a:endParaRPr lang="en-US" altLang="ja-JP" dirty="0" smtClean="0"/>
          </a:p>
          <a:p>
            <a:pPr lvl="1"/>
            <a:r>
              <a:rPr kumimoji="1" lang="ja-JP" altLang="en-US" dirty="0" smtClean="0"/>
              <a:t>制約式を解けるものから解く</a:t>
            </a:r>
            <a:endParaRPr kumimoji="1" lang="en-US" altLang="ja-JP" dirty="0" smtClean="0"/>
          </a:p>
          <a:p>
            <a:pPr lvl="1"/>
            <a:r>
              <a:rPr kumimoji="1" lang="ja-JP" altLang="en-US" dirty="0" smtClean="0"/>
              <a:t>必ずしも型付けできない</a:t>
            </a:r>
            <a:endParaRPr kumimoji="1" lang="en-US" altLang="ja-JP" dirty="0" smtClean="0"/>
          </a:p>
          <a:p>
            <a:pPr lvl="2"/>
            <a:r>
              <a:rPr lang="ja-JP" altLang="en-US" dirty="0" smtClean="0"/>
              <a:t>その場合はエラー</a:t>
            </a:r>
            <a:endParaRPr kumimoji="1" lang="ja-JP" altLang="en-US" dirty="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16</a:t>
            </a:fld>
            <a:endParaRPr kumimoji="1" lang="ja-JP" altLang="en-US"/>
          </a:p>
        </p:txBody>
      </p:sp>
      <p:sp>
        <p:nvSpPr>
          <p:cNvPr id="5" name="正方形/長方形 4"/>
          <p:cNvSpPr/>
          <p:nvPr/>
        </p:nvSpPr>
        <p:spPr>
          <a:xfrm>
            <a:off x="5652120" y="1268760"/>
            <a:ext cx="2376264" cy="2160240"/>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err="1" smtClean="0">
                <a:solidFill>
                  <a:schemeClr val="tx1"/>
                </a:solidFill>
              </a:rPr>
              <a:t>v</a:t>
            </a:r>
            <a:r>
              <a:rPr kumimoji="1" lang="en-US" altLang="ja-JP" dirty="0" err="1" smtClean="0">
                <a:solidFill>
                  <a:schemeClr val="tx1"/>
                </a:solidFill>
              </a:rPr>
              <a:t>ar</a:t>
            </a:r>
            <a:r>
              <a:rPr kumimoji="1" lang="en-US" altLang="ja-JP" dirty="0" smtClean="0">
                <a:solidFill>
                  <a:schemeClr val="tx1"/>
                </a:solidFill>
              </a:rPr>
              <a:t> r1 = new();</a:t>
            </a:r>
          </a:p>
          <a:p>
            <a:r>
              <a:rPr lang="en-US" altLang="ja-JP" dirty="0" err="1" smtClean="0">
                <a:solidFill>
                  <a:schemeClr val="tx1"/>
                </a:solidFill>
              </a:rPr>
              <a:t>var</a:t>
            </a:r>
            <a:r>
              <a:rPr lang="en-US" altLang="ja-JP" dirty="0" smtClean="0">
                <a:solidFill>
                  <a:schemeClr val="tx1"/>
                </a:solidFill>
              </a:rPr>
              <a:t> r2 = new();</a:t>
            </a:r>
            <a:endParaRPr kumimoji="1" lang="en-US" altLang="ja-JP" dirty="0" smtClean="0">
              <a:solidFill>
                <a:schemeClr val="tx1"/>
              </a:solidFill>
            </a:endParaRPr>
          </a:p>
          <a:p>
            <a:r>
              <a:rPr lang="en-US" altLang="ja-JP" dirty="0" smtClean="0">
                <a:solidFill>
                  <a:schemeClr val="tx1"/>
                </a:solidFill>
              </a:rPr>
              <a:t>r1.a = “</a:t>
            </a:r>
            <a:r>
              <a:rPr lang="en-US" altLang="ja-JP" dirty="0" err="1" smtClean="0">
                <a:solidFill>
                  <a:schemeClr val="tx1"/>
                </a:solidFill>
              </a:rPr>
              <a:t>hoge</a:t>
            </a:r>
            <a:r>
              <a:rPr lang="en-US" altLang="ja-JP" dirty="0" smtClean="0">
                <a:solidFill>
                  <a:schemeClr val="tx1"/>
                </a:solidFill>
              </a:rPr>
              <a:t>”;</a:t>
            </a:r>
          </a:p>
          <a:p>
            <a:r>
              <a:rPr kumimoji="1" lang="en-US" altLang="ja-JP" dirty="0" smtClean="0">
                <a:solidFill>
                  <a:schemeClr val="tx1"/>
                </a:solidFill>
              </a:rPr>
              <a:t>r2.a = r1.a;</a:t>
            </a:r>
          </a:p>
          <a:p>
            <a:r>
              <a:rPr lang="en-US" altLang="ja-JP" dirty="0" smtClean="0">
                <a:solidFill>
                  <a:schemeClr val="tx1"/>
                </a:solidFill>
              </a:rPr>
              <a:t>r1.b = r2.a;</a:t>
            </a:r>
            <a:endParaRPr kumimoji="1" lang="en-US" altLang="ja-JP" dirty="0" smtClean="0">
              <a:solidFill>
                <a:schemeClr val="tx1"/>
              </a:solidFill>
            </a:endParaRPr>
          </a:p>
          <a:p>
            <a:r>
              <a:rPr lang="en-US" altLang="ja-JP" dirty="0" smtClean="0">
                <a:solidFill>
                  <a:schemeClr val="tx1"/>
                </a:solidFill>
              </a:rPr>
              <a:t>r1.c = r2;</a:t>
            </a:r>
          </a:p>
          <a:p>
            <a:r>
              <a:rPr lang="en-US" altLang="ja-JP" dirty="0" smtClean="0">
                <a:solidFill>
                  <a:schemeClr val="tx1"/>
                </a:solidFill>
              </a:rPr>
              <a:t>r1.d= r1;</a:t>
            </a:r>
          </a:p>
        </p:txBody>
      </p:sp>
      <p:sp>
        <p:nvSpPr>
          <p:cNvPr id="7" name="テキスト ボックス 6"/>
          <p:cNvSpPr txBox="1"/>
          <p:nvPr/>
        </p:nvSpPr>
        <p:spPr>
          <a:xfrm>
            <a:off x="5436096" y="4221088"/>
            <a:ext cx="3096344" cy="923330"/>
          </a:xfrm>
          <a:prstGeom prst="rect">
            <a:avLst/>
          </a:prstGeom>
          <a:noFill/>
          <a:ln w="28575">
            <a:solidFill>
              <a:schemeClr val="tx1"/>
            </a:solidFill>
          </a:ln>
        </p:spPr>
        <p:txBody>
          <a:bodyPr wrap="square" rtlCol="0">
            <a:spAutoFit/>
          </a:bodyPr>
          <a:lstStyle/>
          <a:p>
            <a:r>
              <a:rPr lang="en-US" altLang="ja-JP" dirty="0" smtClean="0"/>
              <a:t>r1 :  {a : String, b : type(r2.a),</a:t>
            </a:r>
          </a:p>
          <a:p>
            <a:r>
              <a:rPr lang="en-US" altLang="ja-JP" dirty="0" smtClean="0"/>
              <a:t>          c :  type(r2) , d : type(r1)}</a:t>
            </a:r>
          </a:p>
          <a:p>
            <a:r>
              <a:rPr lang="en-US" altLang="ja-JP" dirty="0" smtClean="0"/>
              <a:t>r2 :  {a : type(r1.a)}</a:t>
            </a:r>
            <a:endParaRPr kumimoji="1" lang="ja-JP" altLang="en-US" dirty="0"/>
          </a:p>
        </p:txBody>
      </p:sp>
      <p:sp>
        <p:nvSpPr>
          <p:cNvPr id="8" name="右矢印 7"/>
          <p:cNvSpPr/>
          <p:nvPr/>
        </p:nvSpPr>
        <p:spPr>
          <a:xfrm rot="5400000">
            <a:off x="6383493" y="3633731"/>
            <a:ext cx="626608" cy="361163"/>
          </a:xfrm>
          <a:prstGeom prst="rightArrow">
            <a:avLst/>
          </a:prstGeom>
          <a:solidFill>
            <a:schemeClr val="accent3">
              <a:lumMod val="60000"/>
              <a:lumOff val="40000"/>
            </a:schemeClr>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6948264" y="3717032"/>
            <a:ext cx="1800493" cy="369332"/>
          </a:xfrm>
          <a:prstGeom prst="rect">
            <a:avLst/>
          </a:prstGeom>
          <a:noFill/>
          <a:ln w="19050">
            <a:solidFill>
              <a:schemeClr val="tx1"/>
            </a:solidFill>
          </a:ln>
        </p:spPr>
        <p:txBody>
          <a:bodyPr wrap="none" rtlCol="0">
            <a:spAutoFit/>
          </a:bodyPr>
          <a:lstStyle/>
          <a:p>
            <a:r>
              <a:rPr kumimoji="1" lang="ja-JP" altLang="en-US" dirty="0" smtClean="0"/>
              <a:t>①型制約の収集</a:t>
            </a:r>
            <a:endParaRPr kumimoji="1" lang="ja-JP" altLang="en-US" dirty="0"/>
          </a:p>
        </p:txBody>
      </p:sp>
      <p:sp>
        <p:nvSpPr>
          <p:cNvPr id="10" name="右矢印 9"/>
          <p:cNvSpPr/>
          <p:nvPr/>
        </p:nvSpPr>
        <p:spPr>
          <a:xfrm rot="5400000">
            <a:off x="6336197" y="5337211"/>
            <a:ext cx="482592" cy="266570"/>
          </a:xfrm>
          <a:prstGeom prst="rightArrow">
            <a:avLst/>
          </a:prstGeom>
          <a:solidFill>
            <a:schemeClr val="accent3">
              <a:lumMod val="60000"/>
              <a:lumOff val="40000"/>
            </a:schemeClr>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6876256" y="5301208"/>
            <a:ext cx="1672253" cy="369332"/>
          </a:xfrm>
          <a:prstGeom prst="rect">
            <a:avLst/>
          </a:prstGeom>
          <a:noFill/>
          <a:ln w="19050">
            <a:solidFill>
              <a:schemeClr val="tx1"/>
            </a:solidFill>
          </a:ln>
        </p:spPr>
        <p:txBody>
          <a:bodyPr wrap="none" rtlCol="0">
            <a:spAutoFit/>
          </a:bodyPr>
          <a:lstStyle/>
          <a:p>
            <a:r>
              <a:rPr lang="ja-JP" altLang="en-US" dirty="0" smtClean="0"/>
              <a:t>②</a:t>
            </a:r>
            <a:r>
              <a:rPr kumimoji="1" lang="ja-JP" altLang="en-US" dirty="0" smtClean="0"/>
              <a:t>制約</a:t>
            </a:r>
            <a:r>
              <a:rPr lang="ja-JP" altLang="en-US" dirty="0" smtClean="0"/>
              <a:t>式を解く</a:t>
            </a:r>
            <a:endParaRPr kumimoji="1" lang="ja-JP" altLang="en-US" dirty="0"/>
          </a:p>
        </p:txBody>
      </p:sp>
      <p:sp>
        <p:nvSpPr>
          <p:cNvPr id="12" name="テキスト ボックス 11"/>
          <p:cNvSpPr txBox="1"/>
          <p:nvPr/>
        </p:nvSpPr>
        <p:spPr>
          <a:xfrm>
            <a:off x="5076056" y="5733256"/>
            <a:ext cx="3384376" cy="923330"/>
          </a:xfrm>
          <a:prstGeom prst="rect">
            <a:avLst/>
          </a:prstGeom>
          <a:noFill/>
          <a:ln w="28575">
            <a:solidFill>
              <a:schemeClr val="tx1"/>
            </a:solidFill>
          </a:ln>
        </p:spPr>
        <p:txBody>
          <a:bodyPr wrap="square" rtlCol="0">
            <a:spAutoFit/>
          </a:bodyPr>
          <a:lstStyle/>
          <a:p>
            <a:r>
              <a:rPr lang="en-US" altLang="ja-JP" dirty="0" smtClean="0"/>
              <a:t>r1 :  {a : String ,  b : String,</a:t>
            </a:r>
          </a:p>
          <a:p>
            <a:r>
              <a:rPr lang="en-US" altLang="ja-JP" dirty="0" smtClean="0"/>
              <a:t>          c :  {a : String} ,  d : type(r1)}</a:t>
            </a:r>
          </a:p>
          <a:p>
            <a:r>
              <a:rPr lang="en-US" altLang="ja-JP" dirty="0" smtClean="0"/>
              <a:t>r2 :  {a : String}</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typeof</a:t>
            </a:r>
            <a:r>
              <a:rPr lang="en-US" altLang="ja-JP" dirty="0" smtClean="0"/>
              <a:t> </a:t>
            </a:r>
            <a:r>
              <a:rPr lang="ja-JP" altLang="en-US" dirty="0" smtClean="0"/>
              <a:t>の提供</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型を取得するための演算子</a:t>
            </a:r>
            <a:endParaRPr lang="en-US" altLang="ja-JP" dirty="0" smtClean="0"/>
          </a:p>
          <a:p>
            <a:pPr lvl="1"/>
            <a:r>
              <a:rPr kumimoji="1" lang="ja-JP" altLang="en-US" dirty="0" smtClean="0"/>
              <a:t>本システムでは構造体の型の名前を明示的に指定できないため必要</a:t>
            </a:r>
            <a:endParaRPr lang="en-US" altLang="ja-JP" dirty="0" smtClean="0"/>
          </a:p>
        </p:txBody>
      </p:sp>
      <p:sp>
        <p:nvSpPr>
          <p:cNvPr id="6" name="四角形吹き出し 5"/>
          <p:cNvSpPr/>
          <p:nvPr/>
        </p:nvSpPr>
        <p:spPr>
          <a:xfrm>
            <a:off x="4932040" y="5517232"/>
            <a:ext cx="1857388" cy="1143008"/>
          </a:xfrm>
          <a:prstGeom prst="wedgeRectCallout">
            <a:avLst>
              <a:gd name="adj1" fmla="val -112553"/>
              <a:gd name="adj2" fmla="val -28049"/>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altLang="ja-JP" dirty="0" smtClean="0"/>
              <a:t>{ name :  String ,</a:t>
            </a:r>
          </a:p>
          <a:p>
            <a:r>
              <a:rPr lang="en-US" altLang="ja-JP" dirty="0" smtClean="0"/>
              <a:t>  </a:t>
            </a:r>
            <a:r>
              <a:rPr kumimoji="1" lang="en-US" altLang="ja-JP" dirty="0" smtClean="0"/>
              <a:t> age : </a:t>
            </a:r>
            <a:r>
              <a:rPr kumimoji="1" lang="en-US" altLang="ja-JP" dirty="0" err="1" smtClean="0"/>
              <a:t>int</a:t>
            </a:r>
            <a:r>
              <a:rPr kumimoji="1" lang="en-US" altLang="ja-JP" dirty="0" smtClean="0"/>
              <a:t>  </a:t>
            </a:r>
            <a:r>
              <a:rPr lang="en-US" altLang="ja-JP" dirty="0" smtClean="0"/>
              <a:t>}</a:t>
            </a:r>
            <a:endParaRPr kumimoji="1" lang="ja-JP" altLang="en-US" dirty="0"/>
          </a:p>
        </p:txBody>
      </p:sp>
      <p:sp>
        <p:nvSpPr>
          <p:cNvPr id="7" name="右カーブ矢印 6"/>
          <p:cNvSpPr/>
          <p:nvPr/>
        </p:nvSpPr>
        <p:spPr>
          <a:xfrm rot="7027931">
            <a:off x="4666345" y="2646113"/>
            <a:ext cx="498704" cy="3429662"/>
          </a:xfrm>
          <a:prstGeom prst="curved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正方形/長方形 10"/>
          <p:cNvSpPr/>
          <p:nvPr/>
        </p:nvSpPr>
        <p:spPr>
          <a:xfrm>
            <a:off x="6444208" y="5373216"/>
            <a:ext cx="864096" cy="42862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ja-JP" dirty="0" smtClean="0"/>
              <a:t>p </a:t>
            </a:r>
            <a:r>
              <a:rPr kumimoji="1" lang="ja-JP" altLang="en-US" dirty="0" smtClean="0"/>
              <a:t>の型</a:t>
            </a:r>
            <a:endParaRPr kumimoji="1" lang="ja-JP" altLang="en-US" dirty="0"/>
          </a:p>
        </p:txBody>
      </p:sp>
      <p:sp>
        <p:nvSpPr>
          <p:cNvPr id="13" name="雲形吹き出し 12"/>
          <p:cNvSpPr/>
          <p:nvPr/>
        </p:nvSpPr>
        <p:spPr>
          <a:xfrm>
            <a:off x="5940152" y="3573016"/>
            <a:ext cx="3000396" cy="1428760"/>
          </a:xfrm>
          <a:prstGeom prst="cloudCallout">
            <a:avLst>
              <a:gd name="adj1" fmla="val -108943"/>
              <a:gd name="adj2" fmla="val -3564"/>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p </a:t>
            </a:r>
            <a:r>
              <a:rPr kumimoji="1" lang="ja-JP" altLang="en-US" dirty="0" smtClean="0"/>
              <a:t>と同じ型レコードオブジェクトのみ格納可能</a:t>
            </a:r>
            <a:endParaRPr kumimoji="1" lang="ja-JP" altLang="en-US" dirty="0"/>
          </a:p>
        </p:txBody>
      </p:sp>
      <p:sp>
        <p:nvSpPr>
          <p:cNvPr id="10" name="スライド番号プレースホルダ 9"/>
          <p:cNvSpPr>
            <a:spLocks noGrp="1"/>
          </p:cNvSpPr>
          <p:nvPr>
            <p:ph type="sldNum" sz="quarter" idx="12"/>
          </p:nvPr>
        </p:nvSpPr>
        <p:spPr/>
        <p:txBody>
          <a:bodyPr/>
          <a:lstStyle/>
          <a:p>
            <a:fld id="{BDB05F50-71DF-4411-9DB8-7630777DF4E8}" type="slidenum">
              <a:rPr kumimoji="1" lang="ja-JP" altLang="en-US" smtClean="0"/>
              <a:pPr/>
              <a:t>17</a:t>
            </a:fld>
            <a:endParaRPr kumimoji="1" lang="ja-JP" altLang="en-US"/>
          </a:p>
        </p:txBody>
      </p:sp>
      <p:sp>
        <p:nvSpPr>
          <p:cNvPr id="12" name="テキスト ボックス 11"/>
          <p:cNvSpPr txBox="1"/>
          <p:nvPr/>
        </p:nvSpPr>
        <p:spPr>
          <a:xfrm>
            <a:off x="1285334" y="3602047"/>
            <a:ext cx="3502690" cy="3139321"/>
          </a:xfrm>
          <a:prstGeom prst="rect">
            <a:avLst/>
          </a:prstGeom>
          <a:noFill/>
          <a:ln w="38100">
            <a:solidFill>
              <a:schemeClr val="tx1"/>
            </a:solidFill>
          </a:ln>
        </p:spPr>
        <p:txBody>
          <a:bodyPr wrap="none" rtlCol="0">
            <a:spAutoFit/>
          </a:bodyPr>
          <a:lstStyle/>
          <a:p>
            <a:r>
              <a:rPr lang="en-US" altLang="ja-JP" dirty="0" err="1" smtClean="0"/>
              <a:t>var</a:t>
            </a:r>
            <a:r>
              <a:rPr lang="en-US" altLang="ja-JP" dirty="0" smtClean="0"/>
              <a:t> p ;</a:t>
            </a:r>
          </a:p>
          <a:p>
            <a:r>
              <a:rPr lang="en-US" altLang="ja-JP" dirty="0" smtClean="0"/>
              <a:t>Map&lt;String, </a:t>
            </a:r>
            <a:r>
              <a:rPr lang="en-US" altLang="ja-JP" dirty="0" err="1" smtClean="0">
                <a:solidFill>
                  <a:srgbClr val="FF0000"/>
                </a:solidFill>
              </a:rPr>
              <a:t>typeof</a:t>
            </a:r>
            <a:r>
              <a:rPr lang="en-US" altLang="ja-JP" dirty="0" smtClean="0">
                <a:solidFill>
                  <a:srgbClr val="FF0000"/>
                </a:solidFill>
              </a:rPr>
              <a:t>(p)</a:t>
            </a:r>
            <a:r>
              <a:rPr lang="en-US" altLang="ja-JP" dirty="0" smtClean="0"/>
              <a:t>&gt; map = </a:t>
            </a:r>
          </a:p>
          <a:p>
            <a:r>
              <a:rPr lang="en-US" altLang="ja-JP" dirty="0" smtClean="0"/>
              <a:t>new </a:t>
            </a:r>
            <a:r>
              <a:rPr lang="en-US" altLang="ja-JP" dirty="0" err="1" smtClean="0"/>
              <a:t>HashMap</a:t>
            </a:r>
            <a:r>
              <a:rPr lang="en-US" altLang="ja-JP" dirty="0" smtClean="0"/>
              <a:t>&lt;String, </a:t>
            </a:r>
            <a:r>
              <a:rPr lang="en-US" altLang="ja-JP" dirty="0" err="1" smtClean="0">
                <a:solidFill>
                  <a:srgbClr val="FF0000"/>
                </a:solidFill>
              </a:rPr>
              <a:t>typeof</a:t>
            </a:r>
            <a:r>
              <a:rPr lang="en-US" altLang="ja-JP" dirty="0" smtClean="0">
                <a:solidFill>
                  <a:srgbClr val="FF0000"/>
                </a:solidFill>
              </a:rPr>
              <a:t>(p)</a:t>
            </a:r>
            <a:r>
              <a:rPr lang="en-US" altLang="ja-JP" dirty="0" smtClean="0"/>
              <a:t>&gt;();</a:t>
            </a:r>
          </a:p>
          <a:p>
            <a:endParaRPr lang="en-US" altLang="ja-JP" dirty="0" smtClean="0"/>
          </a:p>
          <a:p>
            <a:r>
              <a:rPr lang="en-US" altLang="ja-JP" dirty="0" smtClean="0"/>
              <a:t>for(</a:t>
            </a:r>
            <a:r>
              <a:rPr lang="en-US" altLang="ja-JP" dirty="0" err="1" smtClean="0"/>
              <a:t>int</a:t>
            </a:r>
            <a:r>
              <a:rPr lang="en-US" altLang="ja-JP" dirty="0" smtClean="0"/>
              <a:t> </a:t>
            </a:r>
            <a:r>
              <a:rPr lang="en-US" altLang="ja-JP" dirty="0" err="1" smtClean="0"/>
              <a:t>i</a:t>
            </a:r>
            <a:r>
              <a:rPr lang="en-US" altLang="ja-JP" dirty="0" smtClean="0"/>
              <a:t> = 0; </a:t>
            </a:r>
            <a:r>
              <a:rPr lang="en-US" altLang="ja-JP" dirty="0" err="1" smtClean="0"/>
              <a:t>i</a:t>
            </a:r>
            <a:r>
              <a:rPr lang="en-US" altLang="ja-JP" dirty="0" smtClean="0"/>
              <a:t> &lt; 5; </a:t>
            </a:r>
            <a:r>
              <a:rPr lang="en-US" altLang="ja-JP" dirty="0" err="1" smtClean="0"/>
              <a:t>i</a:t>
            </a:r>
            <a:r>
              <a:rPr lang="en-US" altLang="ja-JP" dirty="0" smtClean="0"/>
              <a:t> ++){</a:t>
            </a:r>
          </a:p>
          <a:p>
            <a:r>
              <a:rPr lang="en-US" altLang="ja-JP" dirty="0" smtClean="0"/>
              <a:t>  p = new();</a:t>
            </a:r>
          </a:p>
          <a:p>
            <a:r>
              <a:rPr lang="en-US" altLang="ja-JP" dirty="0" smtClean="0"/>
              <a:t>  p.name = “</a:t>
            </a:r>
            <a:r>
              <a:rPr lang="en-US" altLang="ja-JP" dirty="0" err="1" smtClean="0"/>
              <a:t>hoge</a:t>
            </a:r>
            <a:r>
              <a:rPr lang="en-US" altLang="ja-JP" dirty="0" smtClean="0"/>
              <a:t>” + </a:t>
            </a:r>
            <a:r>
              <a:rPr lang="en-US" altLang="ja-JP" dirty="0" err="1" smtClean="0"/>
              <a:t>i</a:t>
            </a:r>
            <a:r>
              <a:rPr lang="en-US" altLang="ja-JP" dirty="0" smtClean="0"/>
              <a:t>;</a:t>
            </a:r>
          </a:p>
          <a:p>
            <a:r>
              <a:rPr lang="en-US" altLang="ja-JP" dirty="0" smtClean="0"/>
              <a:t>  </a:t>
            </a:r>
            <a:r>
              <a:rPr lang="en-US" altLang="ja-JP" dirty="0" err="1" smtClean="0"/>
              <a:t>p.age</a:t>
            </a:r>
            <a:r>
              <a:rPr lang="en-US" altLang="ja-JP" dirty="0" smtClean="0"/>
              <a:t> = 10;</a:t>
            </a:r>
          </a:p>
          <a:p>
            <a:r>
              <a:rPr lang="en-US" altLang="ja-JP" dirty="0" smtClean="0"/>
              <a:t>  </a:t>
            </a:r>
            <a:r>
              <a:rPr lang="en-US" altLang="ja-JP" dirty="0" err="1" smtClean="0"/>
              <a:t>map.put</a:t>
            </a:r>
            <a:r>
              <a:rPr lang="en-US" altLang="ja-JP" dirty="0" smtClean="0"/>
              <a:t>(“p” + </a:t>
            </a:r>
            <a:r>
              <a:rPr lang="en-US" altLang="ja-JP" dirty="0" err="1" smtClean="0"/>
              <a:t>i</a:t>
            </a:r>
            <a:r>
              <a:rPr lang="en-US" altLang="ja-JP" dirty="0" smtClean="0"/>
              <a:t>, p);</a:t>
            </a:r>
          </a:p>
          <a:p>
            <a:r>
              <a:rPr lang="en-US" altLang="ja-JP" dirty="0" smtClean="0"/>
              <a:t>}</a:t>
            </a:r>
          </a:p>
          <a:p>
            <a:endParaRPr kumimoji="1" lang="ja-JP" altLang="en-US" dirty="0"/>
          </a:p>
        </p:txBody>
      </p:sp>
      <p:sp>
        <p:nvSpPr>
          <p:cNvPr id="5" name="正方形/長方形 4"/>
          <p:cNvSpPr/>
          <p:nvPr/>
        </p:nvSpPr>
        <p:spPr>
          <a:xfrm>
            <a:off x="1428728" y="5286388"/>
            <a:ext cx="2207168" cy="8789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形式化</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FeatherweightJava</a:t>
            </a:r>
            <a:r>
              <a:rPr kumimoji="1" lang="en-US" altLang="ja-JP" dirty="0" smtClean="0"/>
              <a:t>[‘99 Igarashi</a:t>
            </a:r>
            <a:r>
              <a:rPr kumimoji="1" lang="ja-JP" altLang="en-US" dirty="0" smtClean="0"/>
              <a:t>等</a:t>
            </a:r>
            <a:r>
              <a:rPr kumimoji="1" lang="en-US" altLang="ja-JP" dirty="0" smtClean="0"/>
              <a:t>]</a:t>
            </a:r>
            <a:r>
              <a:rPr lang="ja-JP" altLang="en-US" dirty="0" smtClean="0"/>
              <a:t>を基に形式化</a:t>
            </a:r>
            <a:endParaRPr lang="en-US" altLang="ja-JP" dirty="0" smtClean="0"/>
          </a:p>
          <a:p>
            <a:pPr lvl="1"/>
            <a:r>
              <a:rPr lang="ja-JP" altLang="en-US" dirty="0" smtClean="0"/>
              <a:t>細かい型システムを明確にするため</a:t>
            </a:r>
            <a:endParaRPr lang="en-US" altLang="ja-JP" dirty="0" smtClean="0"/>
          </a:p>
          <a:p>
            <a:pPr lvl="1"/>
            <a:r>
              <a:rPr lang="en-US" altLang="ja-JP" dirty="0" smtClean="0"/>
              <a:t>Java</a:t>
            </a:r>
            <a:r>
              <a:rPr lang="ja-JP" altLang="en-US" dirty="0" smtClean="0"/>
              <a:t>のままモデル化するのは煩雑</a:t>
            </a:r>
            <a:endParaRPr lang="en-US" altLang="ja-JP" dirty="0" smtClean="0"/>
          </a:p>
          <a:p>
            <a:pPr lvl="1"/>
            <a:r>
              <a:rPr kumimoji="1" lang="ja-JP" altLang="en-US" dirty="0" smtClean="0"/>
              <a:t>メソッドボディはレコードに関する代入と</a:t>
            </a:r>
            <a:r>
              <a:rPr kumimoji="1" lang="en-US" altLang="ja-JP" dirty="0" smtClean="0"/>
              <a:t>return </a:t>
            </a:r>
            <a:r>
              <a:rPr kumimoji="1" lang="ja-JP" altLang="en-US" dirty="0" smtClean="0"/>
              <a:t>式のみ</a:t>
            </a:r>
            <a:endParaRPr kumimoji="1" lang="en-US" altLang="ja-JP" dirty="0" smtClean="0"/>
          </a:p>
          <a:p>
            <a:pPr lvl="1"/>
            <a:endParaRPr kumimoji="1" lang="en-US" altLang="ja-JP" dirty="0" smtClean="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18</a:t>
            </a:fld>
            <a:endParaRPr kumimoji="1" lang="ja-JP" altLang="en-US"/>
          </a:p>
        </p:txBody>
      </p:sp>
      <p:sp>
        <p:nvSpPr>
          <p:cNvPr id="5" name="テキスト ボックス 4"/>
          <p:cNvSpPr txBox="1"/>
          <p:nvPr/>
        </p:nvSpPr>
        <p:spPr>
          <a:xfrm>
            <a:off x="1259632" y="4797152"/>
            <a:ext cx="5184576" cy="461665"/>
          </a:xfrm>
          <a:prstGeom prst="rect">
            <a:avLst/>
          </a:prstGeom>
          <a:noFill/>
        </p:spPr>
        <p:txBody>
          <a:bodyPr wrap="square" rtlCol="0">
            <a:spAutoFit/>
          </a:bodyPr>
          <a:lstStyle/>
          <a:p>
            <a:r>
              <a:rPr kumimoji="1" lang="ja-JP" altLang="en-US" sz="2400" dirty="0" smtClean="0"/>
              <a:t>メソッド　</a:t>
            </a:r>
            <a:r>
              <a:rPr kumimoji="1" lang="en-US" altLang="ja-JP" sz="2400" dirty="0" smtClean="0"/>
              <a:t>M ::= C m</a:t>
            </a:r>
            <a:r>
              <a:rPr lang="en-US" altLang="ja-JP" sz="2400" dirty="0" smtClean="0"/>
              <a:t>(</a:t>
            </a:r>
            <a:r>
              <a:rPr kumimoji="1" lang="ja-JP" altLang="en-US" sz="2400" dirty="0" smtClean="0"/>
              <a:t>　　 　</a:t>
            </a:r>
            <a:r>
              <a:rPr kumimoji="1" lang="en-US" altLang="ja-JP" sz="2400" dirty="0" smtClean="0"/>
              <a:t>){</a:t>
            </a:r>
            <a:r>
              <a:rPr kumimoji="1" lang="en-US" altLang="ja-JP" sz="2400" dirty="0" smtClean="0">
                <a:solidFill>
                  <a:srgbClr val="FF0000"/>
                </a:solidFill>
              </a:rPr>
              <a:t>S</a:t>
            </a:r>
            <a:r>
              <a:rPr kumimoji="1" lang="ja-JP" altLang="en-US" sz="2400" dirty="0" smtClean="0">
                <a:solidFill>
                  <a:srgbClr val="FF0000"/>
                </a:solidFill>
              </a:rPr>
              <a:t>　</a:t>
            </a:r>
            <a:r>
              <a:rPr lang="en-US" altLang="ja-JP" sz="2400" dirty="0" smtClean="0"/>
              <a:t>return  e;</a:t>
            </a:r>
            <a:r>
              <a:rPr kumimoji="1" lang="en-US" altLang="ja-JP" sz="2400" dirty="0" smtClean="0"/>
              <a:t>}</a:t>
            </a:r>
            <a:r>
              <a:rPr kumimoji="1" lang="ja-JP" altLang="en-US" sz="2400" dirty="0" smtClean="0"/>
              <a:t>　　　</a:t>
            </a:r>
            <a:r>
              <a:rPr kumimoji="1" lang="en-US" altLang="ja-JP" sz="2400" dirty="0" smtClean="0"/>
              <a:t> </a:t>
            </a:r>
            <a:endParaRPr kumimoji="1" lang="ja-JP" altLang="en-US" sz="2400" dirty="0"/>
          </a:p>
        </p:txBody>
      </p:sp>
      <p:sp>
        <p:nvSpPr>
          <p:cNvPr id="6" name="テキスト ボックス 5"/>
          <p:cNvSpPr txBox="1"/>
          <p:nvPr/>
        </p:nvSpPr>
        <p:spPr>
          <a:xfrm>
            <a:off x="971600" y="5271591"/>
            <a:ext cx="7704856" cy="830997"/>
          </a:xfrm>
          <a:prstGeom prst="rect">
            <a:avLst/>
          </a:prstGeom>
          <a:noFill/>
        </p:spPr>
        <p:txBody>
          <a:bodyPr wrap="square" rtlCol="0">
            <a:spAutoFit/>
          </a:bodyPr>
          <a:lstStyle/>
          <a:p>
            <a:r>
              <a:rPr lang="en-US" altLang="ja-JP" sz="2400" dirty="0" smtClean="0"/>
              <a:t>Statement   </a:t>
            </a:r>
            <a:r>
              <a:rPr lang="en-US" altLang="ja-JP" sz="2400" dirty="0" smtClean="0">
                <a:solidFill>
                  <a:srgbClr val="FF0000"/>
                </a:solidFill>
              </a:rPr>
              <a:t>S</a:t>
            </a:r>
            <a:r>
              <a:rPr lang="en-US" altLang="ja-JP" sz="2400" dirty="0" smtClean="0"/>
              <a:t>  </a:t>
            </a:r>
            <a:r>
              <a:rPr kumimoji="1" lang="en-US" altLang="ja-JP" sz="2400" dirty="0" smtClean="0"/>
              <a:t>::=  </a:t>
            </a:r>
            <a:r>
              <a:rPr kumimoji="1" lang="en-US" altLang="ja-JP" sz="2400" dirty="0" err="1" smtClean="0"/>
              <a:t>var</a:t>
            </a:r>
            <a:r>
              <a:rPr kumimoji="1" lang="en-US" altLang="ja-JP" sz="2400" dirty="0" smtClean="0"/>
              <a:t>  r = new(); | </a:t>
            </a:r>
            <a:r>
              <a:rPr kumimoji="1" lang="en-US" altLang="ja-JP" sz="2400" dirty="0" err="1" smtClean="0"/>
              <a:t>var</a:t>
            </a:r>
            <a:r>
              <a:rPr kumimoji="1" lang="en-US" altLang="ja-JP" sz="2400" dirty="0" smtClean="0"/>
              <a:t> r = e  | r = e </a:t>
            </a:r>
          </a:p>
          <a:p>
            <a:r>
              <a:rPr lang="en-US" altLang="ja-JP" sz="2400" dirty="0" smtClean="0"/>
              <a:t>                                  </a:t>
            </a:r>
            <a:r>
              <a:rPr kumimoji="1" lang="en-US" altLang="ja-JP" sz="2400" dirty="0" smtClean="0"/>
              <a:t>|</a:t>
            </a:r>
            <a:r>
              <a:rPr lang="en-US" altLang="ja-JP" sz="2400" dirty="0" err="1" smtClean="0"/>
              <a:t>r</a:t>
            </a:r>
            <a:r>
              <a:rPr kumimoji="1" lang="en-US" altLang="ja-JP" sz="2400" dirty="0" err="1" smtClean="0"/>
              <a:t>.n</a:t>
            </a:r>
            <a:r>
              <a:rPr kumimoji="1" lang="en-US" altLang="ja-JP" sz="2400" dirty="0" smtClean="0"/>
              <a:t> = e; |SS </a:t>
            </a:r>
            <a:endParaRPr kumimoji="1" lang="ja-JP" altLang="en-US" sz="2400" dirty="0"/>
          </a:p>
        </p:txBody>
      </p:sp>
      <p:sp>
        <p:nvSpPr>
          <p:cNvPr id="7" name="テキスト ボックス 6"/>
          <p:cNvSpPr txBox="1"/>
          <p:nvPr/>
        </p:nvSpPr>
        <p:spPr>
          <a:xfrm>
            <a:off x="251520" y="4221088"/>
            <a:ext cx="1558056" cy="369332"/>
          </a:xfrm>
          <a:prstGeom prst="rect">
            <a:avLst/>
          </a:prstGeom>
          <a:noFill/>
          <a:ln w="28575">
            <a:solidFill>
              <a:srgbClr val="00B050"/>
            </a:solidFill>
          </a:ln>
        </p:spPr>
        <p:txBody>
          <a:bodyPr wrap="square" rtlCol="0">
            <a:spAutoFit/>
          </a:bodyPr>
          <a:lstStyle/>
          <a:p>
            <a:r>
              <a:rPr kumimoji="1" lang="en-US" altLang="ja-JP" dirty="0" smtClean="0"/>
              <a:t>Syntax</a:t>
            </a:r>
            <a:r>
              <a:rPr kumimoji="1" lang="ja-JP" altLang="en-US" dirty="0" smtClean="0"/>
              <a:t>の一部</a:t>
            </a:r>
            <a:endParaRPr kumimoji="1" lang="ja-JP" altLang="en-US" dirty="0"/>
          </a:p>
        </p:txBody>
      </p:sp>
      <p:graphicFrame>
        <p:nvGraphicFramePr>
          <p:cNvPr id="64513" name="Object 1"/>
          <p:cNvGraphicFramePr>
            <a:graphicFrameLocks noChangeAspect="1"/>
          </p:cNvGraphicFramePr>
          <p:nvPr/>
        </p:nvGraphicFramePr>
        <p:xfrm>
          <a:off x="3995936" y="4797152"/>
          <a:ext cx="292100" cy="450850"/>
        </p:xfrm>
        <a:graphic>
          <a:graphicData uri="http://schemas.openxmlformats.org/presentationml/2006/ole">
            <p:oleObj spid="_x0000_s64513" name="数式" r:id="rId4" imgW="139680" imgH="215640" progId="Equation.3">
              <p:embed/>
            </p:oleObj>
          </a:graphicData>
        </a:graphic>
      </p:graphicFrame>
      <p:graphicFrame>
        <p:nvGraphicFramePr>
          <p:cNvPr id="9" name="オブジェクト 8"/>
          <p:cNvGraphicFramePr>
            <a:graphicFrameLocks noChangeAspect="1"/>
          </p:cNvGraphicFramePr>
          <p:nvPr/>
        </p:nvGraphicFramePr>
        <p:xfrm>
          <a:off x="3707904" y="4797152"/>
          <a:ext cx="360040" cy="432048"/>
        </p:xfrm>
        <a:graphic>
          <a:graphicData uri="http://schemas.openxmlformats.org/presentationml/2006/ole">
            <p:oleObj spid="_x0000_s64514" name="数式" r:id="rId5" imgW="152280" imgH="215640" progId="Equation.3">
              <p:embed/>
            </p:oleObj>
          </a:graphicData>
        </a:graphic>
      </p:graphicFrame>
      <p:sp>
        <p:nvSpPr>
          <p:cNvPr id="10" name="正方形/長方形 9"/>
          <p:cNvSpPr/>
          <p:nvPr/>
        </p:nvSpPr>
        <p:spPr>
          <a:xfrm>
            <a:off x="539552" y="4725144"/>
            <a:ext cx="7344816" cy="165618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19</a:t>
            </a:fld>
            <a:endParaRPr kumimoji="1" lang="ja-JP" altLang="en-US"/>
          </a:p>
        </p:txBody>
      </p:sp>
      <p:pic>
        <p:nvPicPr>
          <p:cNvPr id="114690" name="Picture 2" descr="C:\Users\ookubo\Desktop\fig\fig1.jpg"/>
          <p:cNvPicPr>
            <a:picLocks noGrp="1" noChangeAspect="1" noChangeArrowheads="1"/>
          </p:cNvPicPr>
          <p:nvPr>
            <p:ph idx="1"/>
          </p:nvPr>
        </p:nvPicPr>
        <p:blipFill>
          <a:blip r:embed="rId2" cstate="print"/>
          <a:srcRect/>
          <a:stretch>
            <a:fillRect/>
          </a:stretch>
        </p:blipFill>
        <p:spPr bwMode="auto">
          <a:xfrm>
            <a:off x="0" y="1124744"/>
            <a:ext cx="4780532" cy="4002013"/>
          </a:xfrm>
          <a:prstGeom prst="rect">
            <a:avLst/>
          </a:prstGeom>
          <a:noFill/>
        </p:spPr>
      </p:pic>
      <p:pic>
        <p:nvPicPr>
          <p:cNvPr id="114691" name="Picture 3" descr="C:\Users\ookubo\Desktop\fig\fig2.jpg"/>
          <p:cNvPicPr>
            <a:picLocks noChangeAspect="1" noChangeArrowheads="1"/>
          </p:cNvPicPr>
          <p:nvPr/>
        </p:nvPicPr>
        <p:blipFill>
          <a:blip r:embed="rId3" cstate="print"/>
          <a:srcRect/>
          <a:stretch>
            <a:fillRect/>
          </a:stretch>
        </p:blipFill>
        <p:spPr bwMode="auto">
          <a:xfrm>
            <a:off x="4644008" y="751649"/>
            <a:ext cx="4499992" cy="2381729"/>
          </a:xfrm>
          <a:prstGeom prst="rect">
            <a:avLst/>
          </a:prstGeom>
          <a:noFill/>
        </p:spPr>
      </p:pic>
      <p:pic>
        <p:nvPicPr>
          <p:cNvPr id="114692" name="Picture 4" descr="C:\Users\ookubo\Desktop\fig\fig3.jpg"/>
          <p:cNvPicPr>
            <a:picLocks noChangeAspect="1" noChangeArrowheads="1"/>
          </p:cNvPicPr>
          <p:nvPr/>
        </p:nvPicPr>
        <p:blipFill>
          <a:blip r:embed="rId4" cstate="print"/>
          <a:srcRect/>
          <a:stretch>
            <a:fillRect/>
          </a:stretch>
        </p:blipFill>
        <p:spPr bwMode="auto">
          <a:xfrm>
            <a:off x="4621016" y="3429000"/>
            <a:ext cx="4415480" cy="323659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5868144" y="2060848"/>
            <a:ext cx="2808312" cy="42484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23528" y="692696"/>
            <a:ext cx="8229600" cy="1066800"/>
          </a:xfrm>
        </p:spPr>
        <p:txBody>
          <a:bodyPr>
            <a:normAutofit/>
          </a:bodyPr>
          <a:lstStyle/>
          <a:p>
            <a:r>
              <a:rPr lang="ja-JP" altLang="en-US" dirty="0" smtClean="0"/>
              <a:t>レコードの利用の煩雑さ</a:t>
            </a:r>
            <a:endParaRPr kumimoji="1" lang="ja-JP" altLang="en-US" dirty="0"/>
          </a:p>
        </p:txBody>
      </p:sp>
      <p:sp>
        <p:nvSpPr>
          <p:cNvPr id="3" name="コンテンツ プレースホルダ 2"/>
          <p:cNvSpPr>
            <a:spLocks noGrp="1"/>
          </p:cNvSpPr>
          <p:nvPr>
            <p:ph idx="1"/>
          </p:nvPr>
        </p:nvSpPr>
        <p:spPr>
          <a:xfrm>
            <a:off x="251520" y="1916832"/>
            <a:ext cx="8229600" cy="4325112"/>
          </a:xfrm>
        </p:spPr>
        <p:txBody>
          <a:bodyPr>
            <a:normAutofit/>
          </a:bodyPr>
          <a:lstStyle/>
          <a:p>
            <a:r>
              <a:rPr lang="ja-JP" altLang="en-US" dirty="0" smtClean="0"/>
              <a:t>レコード</a:t>
            </a:r>
            <a:endParaRPr lang="en-US" altLang="ja-JP" dirty="0" smtClean="0"/>
          </a:p>
          <a:p>
            <a:pPr lvl="1"/>
            <a:r>
              <a:rPr lang="ja-JP" altLang="en-US" dirty="0" smtClean="0"/>
              <a:t>複数の異なる型のデータを</a:t>
            </a:r>
            <a:endParaRPr lang="en-US" altLang="ja-JP" dirty="0" smtClean="0"/>
          </a:p>
          <a:p>
            <a:pPr lvl="1">
              <a:buNone/>
            </a:pPr>
            <a:r>
              <a:rPr lang="ja-JP" altLang="en-US" dirty="0" smtClean="0"/>
              <a:t>　まとめるために利用</a:t>
            </a:r>
            <a:endParaRPr lang="en-US" altLang="ja-JP" dirty="0" smtClean="0"/>
          </a:p>
          <a:p>
            <a:pPr lvl="1"/>
            <a:r>
              <a:rPr lang="ja-JP" altLang="en-US" dirty="0" smtClean="0"/>
              <a:t>定義が別途必要</a:t>
            </a:r>
            <a:endParaRPr lang="en-US" altLang="ja-JP" dirty="0" smtClean="0"/>
          </a:p>
          <a:p>
            <a:pPr lvl="2"/>
            <a:r>
              <a:rPr lang="ja-JP" altLang="en-US" dirty="0" smtClean="0"/>
              <a:t>クラス定義等</a:t>
            </a:r>
            <a:endParaRPr lang="en-US" altLang="ja-JP" dirty="0" smtClean="0"/>
          </a:p>
          <a:p>
            <a:pPr lvl="1"/>
            <a:r>
              <a:rPr lang="ja-JP" altLang="en-US" dirty="0" smtClean="0"/>
              <a:t>単純なデータ構造</a:t>
            </a:r>
            <a:endParaRPr lang="en-US" altLang="ja-JP" dirty="0" smtClean="0"/>
          </a:p>
          <a:p>
            <a:pPr lvl="2"/>
            <a:r>
              <a:rPr lang="ja-JP" altLang="en-US" dirty="0" smtClean="0"/>
              <a:t>値の出し入れさえできれば良い</a:t>
            </a:r>
            <a:endParaRPr lang="en-US" altLang="ja-JP" dirty="0" smtClean="0"/>
          </a:p>
          <a:p>
            <a:pPr lvl="2"/>
            <a:r>
              <a:rPr lang="ja-JP" altLang="en-US" dirty="0" smtClean="0"/>
              <a:t>メソッドや関数は必要ない</a:t>
            </a:r>
            <a:endParaRPr lang="en-US" altLang="ja-JP" dirty="0" smtClean="0"/>
          </a:p>
          <a:p>
            <a:r>
              <a:rPr lang="ja-JP" altLang="en-US" dirty="0" smtClean="0"/>
              <a:t>型定義を省略できないか</a:t>
            </a:r>
            <a:endParaRPr lang="en-US" altLang="ja-JP" dirty="0" smtClean="0"/>
          </a:p>
        </p:txBody>
      </p:sp>
      <p:sp>
        <p:nvSpPr>
          <p:cNvPr id="5" name="正方形/長方形 4"/>
          <p:cNvSpPr/>
          <p:nvPr/>
        </p:nvSpPr>
        <p:spPr>
          <a:xfrm>
            <a:off x="6091578" y="3779920"/>
            <a:ext cx="2143140" cy="12858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dirty="0" smtClean="0">
              <a:solidFill>
                <a:schemeClr val="tx1"/>
              </a:solidFill>
            </a:endParaRPr>
          </a:p>
          <a:p>
            <a:r>
              <a:rPr lang="en-US" altLang="ja-JP" dirty="0" smtClean="0">
                <a:solidFill>
                  <a:schemeClr val="tx1"/>
                </a:solidFill>
              </a:rPr>
              <a:t>class Person{</a:t>
            </a:r>
          </a:p>
          <a:p>
            <a:r>
              <a:rPr lang="en-US" altLang="ja-JP" dirty="0" smtClean="0">
                <a:solidFill>
                  <a:schemeClr val="tx1"/>
                </a:solidFill>
              </a:rPr>
              <a:t>  String  name;</a:t>
            </a: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age;</a:t>
            </a:r>
          </a:p>
          <a:p>
            <a:r>
              <a:rPr lang="en-US" altLang="ja-JP" dirty="0" smtClean="0">
                <a:solidFill>
                  <a:schemeClr val="tx1"/>
                </a:solidFill>
              </a:rPr>
              <a:t>}</a:t>
            </a:r>
          </a:p>
          <a:p>
            <a:pPr algn="ctr"/>
            <a:endParaRPr kumimoji="1" lang="ja-JP" altLang="en-US" dirty="0"/>
          </a:p>
        </p:txBody>
      </p:sp>
      <p:sp>
        <p:nvSpPr>
          <p:cNvPr id="11" name="雲 10"/>
          <p:cNvSpPr/>
          <p:nvPr/>
        </p:nvSpPr>
        <p:spPr>
          <a:xfrm>
            <a:off x="5580112" y="2348880"/>
            <a:ext cx="3088934" cy="1000132"/>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人を表す</a:t>
            </a:r>
            <a:r>
              <a:rPr lang="ja-JP" altLang="en-US" dirty="0" smtClean="0"/>
              <a:t>レコード</a:t>
            </a:r>
            <a:r>
              <a:rPr kumimoji="1" lang="ja-JP" altLang="en-US" dirty="0" smtClean="0"/>
              <a:t>を</a:t>
            </a:r>
            <a:endParaRPr lang="en-US" altLang="ja-JP" dirty="0" smtClean="0"/>
          </a:p>
          <a:p>
            <a:pPr algn="ctr"/>
            <a:r>
              <a:rPr kumimoji="1" lang="ja-JP" altLang="en-US" dirty="0" smtClean="0"/>
              <a:t>利用したい</a:t>
            </a:r>
            <a:endParaRPr kumimoji="1" lang="ja-JP" altLang="en-US" dirty="0"/>
          </a:p>
        </p:txBody>
      </p:sp>
      <p:sp>
        <p:nvSpPr>
          <p:cNvPr id="9" name="スライド番号プレースホルダ 8"/>
          <p:cNvSpPr>
            <a:spLocks noGrp="1"/>
          </p:cNvSpPr>
          <p:nvPr>
            <p:ph type="sldNum" sz="quarter" idx="12"/>
          </p:nvPr>
        </p:nvSpPr>
        <p:spPr/>
        <p:txBody>
          <a:bodyPr/>
          <a:lstStyle/>
          <a:p>
            <a:fld id="{BDB05F50-71DF-4411-9DB8-7630777DF4E8}" type="slidenum">
              <a:rPr kumimoji="1" lang="ja-JP" altLang="en-US" smtClean="0"/>
              <a:pPr/>
              <a:t>2</a:t>
            </a:fld>
            <a:endParaRPr kumimoji="1" lang="ja-JP" altLang="en-US"/>
          </a:p>
        </p:txBody>
      </p:sp>
      <p:sp>
        <p:nvSpPr>
          <p:cNvPr id="13" name="テキスト ボックス 12"/>
          <p:cNvSpPr txBox="1"/>
          <p:nvPr/>
        </p:nvSpPr>
        <p:spPr>
          <a:xfrm>
            <a:off x="6091578" y="5148072"/>
            <a:ext cx="2808312" cy="1200329"/>
          </a:xfrm>
          <a:prstGeom prst="rect">
            <a:avLst/>
          </a:prstGeom>
          <a:noFill/>
        </p:spPr>
        <p:txBody>
          <a:bodyPr wrap="square" rtlCol="0">
            <a:spAutoFit/>
          </a:bodyPr>
          <a:lstStyle/>
          <a:p>
            <a:r>
              <a:rPr lang="en-US" altLang="ja-JP" dirty="0" smtClean="0"/>
              <a:t>Person p = new Person();</a:t>
            </a:r>
          </a:p>
          <a:p>
            <a:r>
              <a:rPr lang="en-US" altLang="ja-JP" dirty="0" smtClean="0"/>
              <a:t>p.name = “</a:t>
            </a:r>
            <a:r>
              <a:rPr lang="en-US" altLang="ja-JP" dirty="0" err="1" smtClean="0"/>
              <a:t>hoge</a:t>
            </a:r>
            <a:r>
              <a:rPr lang="en-US" altLang="ja-JP" dirty="0" smtClean="0"/>
              <a:t>”;</a:t>
            </a:r>
          </a:p>
          <a:p>
            <a:r>
              <a:rPr lang="en-US" altLang="ja-JP" dirty="0" err="1" smtClean="0"/>
              <a:t>p.age</a:t>
            </a:r>
            <a:r>
              <a:rPr lang="en-US" altLang="ja-JP" dirty="0" smtClean="0"/>
              <a:t> = 20;</a:t>
            </a:r>
          </a:p>
          <a:p>
            <a:endParaRPr kumimoji="1" lang="ja-JP" altLang="en-US" dirty="0"/>
          </a:p>
        </p:txBody>
      </p:sp>
      <p:sp>
        <p:nvSpPr>
          <p:cNvPr id="15" name="正方形/長方形 14"/>
          <p:cNvSpPr/>
          <p:nvPr/>
        </p:nvSpPr>
        <p:spPr>
          <a:xfrm>
            <a:off x="5508104" y="1916832"/>
            <a:ext cx="1008112" cy="36004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e</a:t>
            </a:r>
            <a:r>
              <a:rPr kumimoji="1" lang="en-US" altLang="ja-JP" dirty="0" smtClean="0">
                <a:solidFill>
                  <a:schemeClr val="tx1"/>
                </a:solidFill>
              </a:rPr>
              <a:t>x. Java</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20</a:t>
            </a:fld>
            <a:endParaRPr kumimoji="1" lang="ja-JP" altLang="en-US"/>
          </a:p>
        </p:txBody>
      </p:sp>
      <p:pic>
        <p:nvPicPr>
          <p:cNvPr id="115714" name="Picture 2" descr="C:\Users\ookubo\Desktop\fig\fig4.jpg"/>
          <p:cNvPicPr>
            <a:picLocks noChangeAspect="1" noChangeArrowheads="1"/>
          </p:cNvPicPr>
          <p:nvPr/>
        </p:nvPicPr>
        <p:blipFill>
          <a:blip r:embed="rId2" cstate="print"/>
          <a:srcRect/>
          <a:stretch>
            <a:fillRect/>
          </a:stretch>
        </p:blipFill>
        <p:spPr bwMode="auto">
          <a:xfrm>
            <a:off x="0" y="1052736"/>
            <a:ext cx="4431160" cy="4553322"/>
          </a:xfrm>
          <a:prstGeom prst="rect">
            <a:avLst/>
          </a:prstGeom>
          <a:noFill/>
        </p:spPr>
      </p:pic>
      <p:pic>
        <p:nvPicPr>
          <p:cNvPr id="115715" name="Picture 3" descr="C:\Users\ookubo\Desktop\fig\fig5.jpg"/>
          <p:cNvPicPr>
            <a:picLocks noChangeAspect="1" noChangeArrowheads="1"/>
          </p:cNvPicPr>
          <p:nvPr/>
        </p:nvPicPr>
        <p:blipFill>
          <a:blip r:embed="rId3" cstate="print"/>
          <a:srcRect/>
          <a:stretch>
            <a:fillRect/>
          </a:stretch>
        </p:blipFill>
        <p:spPr bwMode="auto">
          <a:xfrm>
            <a:off x="4499992" y="700392"/>
            <a:ext cx="4320480" cy="3880736"/>
          </a:xfrm>
          <a:prstGeom prst="rect">
            <a:avLst/>
          </a:prstGeom>
          <a:noFill/>
        </p:spPr>
      </p:pic>
      <p:pic>
        <p:nvPicPr>
          <p:cNvPr id="115716" name="Picture 4" descr="C:\Users\ookubo\Desktop\fig\fig6.jpg"/>
          <p:cNvPicPr>
            <a:picLocks noGrp="1" noChangeAspect="1" noChangeArrowheads="1"/>
          </p:cNvPicPr>
          <p:nvPr>
            <p:ph idx="1"/>
          </p:nvPr>
        </p:nvPicPr>
        <p:blipFill>
          <a:blip r:embed="rId4" cstate="print"/>
          <a:srcRect/>
          <a:stretch>
            <a:fillRect/>
          </a:stretch>
        </p:blipFill>
        <p:spPr bwMode="auto">
          <a:xfrm>
            <a:off x="4355976" y="4506813"/>
            <a:ext cx="4688794" cy="1946523"/>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err="1" smtClean="0"/>
              <a:t>Whiteoak</a:t>
            </a:r>
            <a:r>
              <a:rPr kumimoji="1" lang="en-US" altLang="ja-JP" dirty="0" smtClean="0"/>
              <a:t> [Gil </a:t>
            </a:r>
            <a:r>
              <a:rPr lang="ja-JP" altLang="en-US" dirty="0" smtClean="0"/>
              <a:t>ら </a:t>
            </a:r>
            <a:r>
              <a:rPr lang="en-US" altLang="ja-JP" dirty="0" smtClean="0"/>
              <a:t>‘08</a:t>
            </a:r>
            <a:r>
              <a:rPr kumimoji="1" lang="en-US" altLang="ja-JP" dirty="0" smtClean="0"/>
              <a:t>]</a:t>
            </a:r>
          </a:p>
          <a:p>
            <a:pPr lvl="1"/>
            <a:r>
              <a:rPr lang="en-US" altLang="ja-JP" dirty="0" smtClean="0"/>
              <a:t>Java</a:t>
            </a:r>
            <a:r>
              <a:rPr lang="ja-JP" altLang="en-US" dirty="0" smtClean="0"/>
              <a:t>において</a:t>
            </a:r>
            <a:r>
              <a:rPr lang="en-US" altLang="ja-JP" dirty="0" smtClean="0"/>
              <a:t> structural type</a:t>
            </a:r>
            <a:r>
              <a:rPr lang="ja-JP" altLang="en-US" dirty="0" smtClean="0"/>
              <a:t> を宣言できる</a:t>
            </a:r>
            <a:endParaRPr lang="en-US" altLang="ja-JP" dirty="0" smtClean="0"/>
          </a:p>
          <a:p>
            <a:pPr lvl="2"/>
            <a:r>
              <a:rPr kumimoji="1" lang="ja-JP" altLang="en-US" dirty="0" smtClean="0"/>
              <a:t>インスタンスは生成できない</a:t>
            </a:r>
            <a:endParaRPr kumimoji="1" lang="en-US" altLang="ja-JP" dirty="0" smtClean="0"/>
          </a:p>
          <a:p>
            <a:pPr lvl="1"/>
            <a:r>
              <a:rPr lang="ja-JP" altLang="en-US" dirty="0" smtClean="0"/>
              <a:t>型を明示的に定義する必要はある</a:t>
            </a:r>
            <a:endParaRPr lang="en-US" altLang="ja-JP" dirty="0" smtClean="0"/>
          </a:p>
          <a:p>
            <a:r>
              <a:rPr lang="en-US" altLang="ja-JP" dirty="0" err="1" smtClean="0"/>
              <a:t>Whiley</a:t>
            </a:r>
            <a:r>
              <a:rPr lang="en-US" altLang="ja-JP" dirty="0" smtClean="0"/>
              <a:t>[David </a:t>
            </a:r>
            <a:r>
              <a:rPr lang="ja-JP" altLang="en-US" dirty="0" smtClean="0"/>
              <a:t>ら</a:t>
            </a:r>
            <a:r>
              <a:rPr lang="en-US" altLang="ja-JP" dirty="0" smtClean="0"/>
              <a:t>10-11]</a:t>
            </a:r>
          </a:p>
          <a:p>
            <a:pPr lvl="1"/>
            <a:r>
              <a:rPr kumimoji="1" lang="en-US" altLang="ja-JP" dirty="0" smtClean="0"/>
              <a:t>Flow-sensitive-typing</a:t>
            </a:r>
          </a:p>
          <a:p>
            <a:pPr lvl="2"/>
            <a:r>
              <a:rPr kumimoji="1" lang="ja-JP" altLang="en-US" dirty="0" smtClean="0"/>
              <a:t>静的型付けを保ちつつ動的型付けのように見せる</a:t>
            </a:r>
            <a:endParaRPr kumimoji="1" lang="en-US" altLang="ja-JP" dirty="0" smtClean="0"/>
          </a:p>
          <a:p>
            <a:pPr lvl="2"/>
            <a:r>
              <a:rPr lang="ja-JP" altLang="en-US" dirty="0" smtClean="0"/>
              <a:t>変数の型がコードの場所によって変化</a:t>
            </a:r>
            <a:endParaRPr lang="en-US" altLang="ja-JP" dirty="0" smtClean="0"/>
          </a:p>
          <a:p>
            <a:pPr lvl="1"/>
            <a:r>
              <a:rPr lang="ja-JP" altLang="en-US" dirty="0" smtClean="0"/>
              <a:t>メソッド間での受け渡しには型定義が必要</a:t>
            </a:r>
            <a:endParaRPr lang="en-US" altLang="ja-JP" dirty="0" smtClean="0"/>
          </a:p>
          <a:p>
            <a:pPr lvl="1"/>
            <a:r>
              <a:rPr kumimoji="1" lang="ja-JP" altLang="en-US" dirty="0" smtClean="0"/>
              <a:t>特殊な型システムなため既存言語に適用できない</a:t>
            </a:r>
            <a:endParaRPr kumimoji="1" lang="en-US" altLang="ja-JP" dirty="0" smtClean="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21</a:t>
            </a:fld>
            <a:endParaRPr kumimoji="1"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764704"/>
            <a:ext cx="8229600" cy="1066800"/>
          </a:xfrm>
        </p:spPr>
        <p:txBody>
          <a:bodyPr/>
          <a:lstStyle/>
          <a:p>
            <a:r>
              <a:rPr lang="ja-JP" altLang="en-US" dirty="0" smtClean="0"/>
              <a:t>まとめ</a:t>
            </a:r>
            <a:endParaRPr kumimoji="1" lang="ja-JP" altLang="en-US" dirty="0"/>
          </a:p>
        </p:txBody>
      </p:sp>
      <p:sp>
        <p:nvSpPr>
          <p:cNvPr id="3" name="コンテンツ プレースホルダ 2"/>
          <p:cNvSpPr>
            <a:spLocks noGrp="1"/>
          </p:cNvSpPr>
          <p:nvPr>
            <p:ph idx="1"/>
          </p:nvPr>
        </p:nvSpPr>
        <p:spPr>
          <a:xfrm>
            <a:off x="467544" y="1916832"/>
            <a:ext cx="8229600" cy="4325112"/>
          </a:xfrm>
        </p:spPr>
        <p:txBody>
          <a:bodyPr>
            <a:normAutofit lnSpcReduction="10000"/>
          </a:bodyPr>
          <a:lstStyle/>
          <a:p>
            <a:r>
              <a:rPr lang="ja-JP" altLang="en-US" dirty="0" smtClean="0"/>
              <a:t>暗黙的に型が定義・付けられるレコードを実現</a:t>
            </a:r>
            <a:endParaRPr lang="en-US" altLang="ja-JP" dirty="0" smtClean="0"/>
          </a:p>
          <a:p>
            <a:pPr lvl="1"/>
            <a:r>
              <a:rPr lang="en-US" altLang="ja-JP" dirty="0" smtClean="0"/>
              <a:t>structural type</a:t>
            </a:r>
            <a:r>
              <a:rPr lang="ja-JP" altLang="en-US" dirty="0" smtClean="0"/>
              <a:t>を用いて型を表現し、型推論によって型を決定する</a:t>
            </a:r>
            <a:endParaRPr lang="en-US" altLang="ja-JP" dirty="0" smtClean="0"/>
          </a:p>
          <a:p>
            <a:pPr lvl="1"/>
            <a:r>
              <a:rPr lang="ja-JP" altLang="en-US" dirty="0" smtClean="0"/>
              <a:t>動的型付き言語の記述法を静的型付き言語である</a:t>
            </a:r>
            <a:r>
              <a:rPr lang="en-US" altLang="ja-JP" dirty="0" smtClean="0"/>
              <a:t>Java</a:t>
            </a:r>
            <a:r>
              <a:rPr lang="ja-JP" altLang="en-US" dirty="0" smtClean="0"/>
              <a:t>で実現</a:t>
            </a:r>
            <a:endParaRPr lang="en-US" altLang="ja-JP" dirty="0" smtClean="0"/>
          </a:p>
          <a:p>
            <a:pPr lvl="2"/>
            <a:r>
              <a:rPr lang="ja-JP" altLang="en-US" dirty="0" smtClean="0"/>
              <a:t>既存言語に導入可能である</a:t>
            </a:r>
            <a:endParaRPr lang="en-US" altLang="ja-JP" dirty="0" smtClean="0"/>
          </a:p>
          <a:p>
            <a:pPr lvl="1"/>
            <a:r>
              <a:rPr lang="ja-JP" altLang="en-US" smtClean="0"/>
              <a:t>メソッド間</a:t>
            </a:r>
            <a:r>
              <a:rPr lang="ja-JP" altLang="en-US" smtClean="0"/>
              <a:t>の</a:t>
            </a:r>
            <a:r>
              <a:rPr lang="ja-JP" altLang="en-US" smtClean="0"/>
              <a:t>レコード</a:t>
            </a:r>
            <a:r>
              <a:rPr lang="ja-JP" altLang="en-US" smtClean="0"/>
              <a:t>オブジェクト</a:t>
            </a:r>
            <a:r>
              <a:rPr lang="ja-JP" altLang="en-US" dirty="0" smtClean="0"/>
              <a:t>の受け渡しを実現</a:t>
            </a:r>
            <a:endParaRPr lang="en-US" altLang="ja-JP" dirty="0" smtClean="0"/>
          </a:p>
          <a:p>
            <a:pPr lvl="1"/>
            <a:r>
              <a:rPr lang="ja-JP" altLang="en-US" dirty="0" smtClean="0"/>
              <a:t>型システムを形式化</a:t>
            </a:r>
            <a:endParaRPr lang="en-US" altLang="ja-JP" dirty="0" smtClean="0"/>
          </a:p>
          <a:p>
            <a:r>
              <a:rPr lang="ja-JP" altLang="en-US" dirty="0" smtClean="0"/>
              <a:t>評価</a:t>
            </a:r>
            <a:endParaRPr lang="en-US" altLang="ja-JP" dirty="0" smtClean="0"/>
          </a:p>
          <a:p>
            <a:pPr lvl="1"/>
            <a:r>
              <a:rPr lang="ja-JP" altLang="en-US" dirty="0" smtClean="0"/>
              <a:t>省略でき得るクラスの計測</a:t>
            </a:r>
            <a:endParaRPr lang="en-US" altLang="ja-JP" dirty="0" smtClean="0"/>
          </a:p>
          <a:p>
            <a:endParaRPr lang="en-US" altLang="ja-JP" dirty="0" smtClean="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22</a:t>
            </a:fld>
            <a:endParaRPr kumimoji="1" lang="ja-JP" alt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 name="正方形/長方形 17"/>
          <p:cNvSpPr/>
          <p:nvPr/>
        </p:nvSpPr>
        <p:spPr>
          <a:xfrm>
            <a:off x="2123728" y="2708920"/>
            <a:ext cx="288032"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67544" y="1124744"/>
            <a:ext cx="8229600" cy="1066800"/>
          </a:xfrm>
        </p:spPr>
        <p:txBody>
          <a:bodyPr/>
          <a:lstStyle/>
          <a:p>
            <a:r>
              <a:rPr kumimoji="1" lang="en-US" altLang="ja-JP" dirty="0" smtClean="0"/>
              <a:t>Syntax(FJ</a:t>
            </a:r>
            <a:r>
              <a:rPr kumimoji="1" lang="ja-JP" altLang="en-US" dirty="0" smtClean="0"/>
              <a:t>ベース</a:t>
            </a:r>
            <a:r>
              <a:rPr kumimoji="1" lang="en-US" altLang="ja-JP" dirty="0" smtClean="0"/>
              <a:t>)</a:t>
            </a:r>
            <a:endParaRPr kumimoji="1" lang="ja-JP" altLang="en-US" dirty="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23</a:t>
            </a:fld>
            <a:endParaRPr kumimoji="1" lang="ja-JP" altLang="en-US"/>
          </a:p>
        </p:txBody>
      </p:sp>
      <p:sp>
        <p:nvSpPr>
          <p:cNvPr id="5" name="コンテンツ プレースホルダ 4"/>
          <p:cNvSpPr txBox="1">
            <a:spLocks noGrp="1"/>
          </p:cNvSpPr>
          <p:nvPr>
            <p:ph idx="1"/>
          </p:nvPr>
        </p:nvSpPr>
        <p:spPr>
          <a:xfrm>
            <a:off x="683568" y="4509120"/>
            <a:ext cx="6347048" cy="1931298"/>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buNone/>
            </a:pPr>
            <a:r>
              <a:rPr lang="en-US" altLang="ja-JP" dirty="0" err="1" smtClean="0"/>
              <a:t>int</a:t>
            </a:r>
            <a:r>
              <a:rPr lang="en-US" altLang="ja-JP" dirty="0" smtClean="0"/>
              <a:t>  </a:t>
            </a:r>
            <a:r>
              <a:rPr lang="en-US" altLang="ja-JP" dirty="0" err="1" smtClean="0"/>
              <a:t>foo</a:t>
            </a:r>
            <a:r>
              <a:rPr lang="en-US" altLang="ja-JP" dirty="0" smtClean="0"/>
              <a:t> (</a:t>
            </a:r>
            <a:r>
              <a:rPr lang="en-US" altLang="ja-JP" dirty="0" err="1" smtClean="0"/>
              <a:t>int</a:t>
            </a:r>
            <a:r>
              <a:rPr lang="en-US" altLang="ja-JP" dirty="0" smtClean="0"/>
              <a:t> x, </a:t>
            </a:r>
            <a:r>
              <a:rPr lang="en-US" altLang="ja-JP" dirty="0" smtClean="0">
                <a:solidFill>
                  <a:srgbClr val="FF0000"/>
                </a:solidFill>
              </a:rPr>
              <a:t>v</a:t>
            </a:r>
            <a:r>
              <a:rPr lang="en-US" altLang="ja-JP" dirty="0" smtClean="0"/>
              <a:t>){</a:t>
            </a:r>
          </a:p>
          <a:p>
            <a:pPr>
              <a:buNone/>
            </a:pPr>
            <a:r>
              <a:rPr lang="en-US" altLang="ja-JP" dirty="0" smtClean="0"/>
              <a:t>     return  (</a:t>
            </a:r>
            <a:r>
              <a:rPr lang="en-US" altLang="ja-JP" dirty="0" smtClean="0">
                <a:solidFill>
                  <a:srgbClr val="FF0000"/>
                </a:solidFill>
              </a:rPr>
              <a:t>(</a:t>
            </a:r>
            <a:r>
              <a:rPr lang="en-US" altLang="ja-JP" dirty="0" err="1" smtClean="0">
                <a:solidFill>
                  <a:srgbClr val="FF0000"/>
                </a:solidFill>
              </a:rPr>
              <a:t>v.age</a:t>
            </a:r>
            <a:r>
              <a:rPr lang="en-US" altLang="ja-JP" dirty="0" smtClean="0">
                <a:solidFill>
                  <a:srgbClr val="FF0000"/>
                </a:solidFill>
              </a:rPr>
              <a:t> = x)</a:t>
            </a:r>
            <a:r>
              <a:rPr lang="en-US" altLang="ja-JP" dirty="0" smtClean="0"/>
              <a:t>.name = “s”).age +</a:t>
            </a:r>
          </a:p>
          <a:p>
            <a:pPr>
              <a:buNone/>
            </a:pPr>
            <a:r>
              <a:rPr lang="en-US" altLang="ja-JP" dirty="0" smtClean="0"/>
              <a:t>        </a:t>
            </a:r>
            <a:r>
              <a:rPr lang="en-US" altLang="ja-JP" dirty="0" err="1" smtClean="0">
                <a:solidFill>
                  <a:srgbClr val="FF0000"/>
                </a:solidFill>
              </a:rPr>
              <a:t>v</a:t>
            </a:r>
            <a:r>
              <a:rPr lang="en-US" altLang="ja-JP" dirty="0" err="1" smtClean="0"/>
              <a:t>.age</a:t>
            </a:r>
            <a:r>
              <a:rPr lang="en-US" altLang="ja-JP" dirty="0" smtClean="0"/>
              <a:t>;</a:t>
            </a:r>
          </a:p>
          <a:p>
            <a:pPr>
              <a:buNone/>
            </a:pPr>
            <a:r>
              <a:rPr lang="en-US" altLang="ja-JP" dirty="0" smtClean="0"/>
              <a:t>}</a:t>
            </a:r>
          </a:p>
        </p:txBody>
      </p:sp>
      <p:sp>
        <p:nvSpPr>
          <p:cNvPr id="6" name="テキスト ボックス 5"/>
          <p:cNvSpPr txBox="1"/>
          <p:nvPr/>
        </p:nvSpPr>
        <p:spPr>
          <a:xfrm>
            <a:off x="539552" y="2060848"/>
            <a:ext cx="5184576" cy="461665"/>
          </a:xfrm>
          <a:prstGeom prst="rect">
            <a:avLst/>
          </a:prstGeom>
          <a:noFill/>
        </p:spPr>
        <p:txBody>
          <a:bodyPr wrap="square" rtlCol="0">
            <a:spAutoFit/>
          </a:bodyPr>
          <a:lstStyle/>
          <a:p>
            <a:r>
              <a:rPr kumimoji="1" lang="ja-JP" altLang="en-US" sz="2400" dirty="0" smtClean="0"/>
              <a:t>メソッド　</a:t>
            </a:r>
            <a:r>
              <a:rPr kumimoji="1" lang="en-US" altLang="ja-JP" sz="2400" dirty="0" smtClean="0"/>
              <a:t>M ::= C m</a:t>
            </a:r>
            <a:r>
              <a:rPr kumimoji="1" lang="ja-JP" altLang="en-US" sz="2400" dirty="0" smtClean="0"/>
              <a:t>　　　　　　</a:t>
            </a:r>
            <a:r>
              <a:rPr kumimoji="1" lang="en-US" altLang="ja-JP" sz="2400" dirty="0" smtClean="0"/>
              <a:t>{return </a:t>
            </a:r>
            <a:r>
              <a:rPr kumimoji="1" lang="en-US" altLang="ja-JP" sz="2400" dirty="0" smtClean="0">
                <a:solidFill>
                  <a:srgbClr val="FF0000"/>
                </a:solidFill>
              </a:rPr>
              <a:t>t</a:t>
            </a:r>
            <a:r>
              <a:rPr kumimoji="1" lang="en-US" altLang="ja-JP" sz="2400" dirty="0" smtClean="0"/>
              <a:t>;} </a:t>
            </a:r>
            <a:endParaRPr kumimoji="1" lang="ja-JP" altLang="en-US" sz="2400" dirty="0"/>
          </a:p>
        </p:txBody>
      </p:sp>
      <p:graphicFrame>
        <p:nvGraphicFramePr>
          <p:cNvPr id="1032" name="Object 8"/>
          <p:cNvGraphicFramePr>
            <a:graphicFrameLocks noChangeAspect="1"/>
          </p:cNvGraphicFramePr>
          <p:nvPr/>
        </p:nvGraphicFramePr>
        <p:xfrm>
          <a:off x="2915816" y="2060848"/>
          <a:ext cx="415060" cy="492883"/>
        </p:xfrm>
        <a:graphic>
          <a:graphicData uri="http://schemas.openxmlformats.org/presentationml/2006/ole">
            <p:oleObj spid="_x0000_s1032" name="数式" r:id="rId4" imgW="203040" imgH="241200" progId="Equation.3">
              <p:embed/>
            </p:oleObj>
          </a:graphicData>
        </a:graphic>
      </p:graphicFrame>
      <p:graphicFrame>
        <p:nvGraphicFramePr>
          <p:cNvPr id="1033" name="Object 9"/>
          <p:cNvGraphicFramePr>
            <a:graphicFrameLocks noChangeAspect="1"/>
          </p:cNvGraphicFramePr>
          <p:nvPr/>
        </p:nvGraphicFramePr>
        <p:xfrm>
          <a:off x="3419873" y="2037482"/>
          <a:ext cx="689760" cy="504056"/>
        </p:xfrm>
        <a:graphic>
          <a:graphicData uri="http://schemas.openxmlformats.org/presentationml/2006/ole">
            <p:oleObj spid="_x0000_s1033" name="数式" r:id="rId5" imgW="330120" imgH="241200" progId="Equation.3">
              <p:embed/>
            </p:oleObj>
          </a:graphicData>
        </a:graphic>
      </p:graphicFrame>
      <p:sp>
        <p:nvSpPr>
          <p:cNvPr id="15" name="テキスト ボックス 14"/>
          <p:cNvSpPr txBox="1"/>
          <p:nvPr/>
        </p:nvSpPr>
        <p:spPr>
          <a:xfrm>
            <a:off x="611560" y="3140968"/>
            <a:ext cx="6048672" cy="461665"/>
          </a:xfrm>
          <a:prstGeom prst="rect">
            <a:avLst/>
          </a:prstGeom>
          <a:noFill/>
        </p:spPr>
        <p:txBody>
          <a:bodyPr wrap="square" rtlCol="0">
            <a:spAutoFit/>
          </a:bodyPr>
          <a:lstStyle/>
          <a:p>
            <a:r>
              <a:rPr lang="ja-JP" altLang="en-US" sz="2400" dirty="0" smtClean="0"/>
              <a:t>一般項の表現 </a:t>
            </a:r>
            <a:r>
              <a:rPr lang="en-US" altLang="ja-JP" sz="2400" dirty="0" smtClean="0"/>
              <a:t>t</a:t>
            </a:r>
            <a:r>
              <a:rPr kumimoji="1" lang="en-US" altLang="ja-JP" sz="2400" dirty="0" smtClean="0"/>
              <a:t> ::= …|</a:t>
            </a:r>
            <a:r>
              <a:rPr lang="ja-JP" altLang="en-US" sz="2400" dirty="0" smtClean="0"/>
              <a:t> </a:t>
            </a:r>
            <a:r>
              <a:rPr lang="en-US" altLang="ja-JP" sz="2400" dirty="0" err="1" smtClean="0"/>
              <a:t>s.f</a:t>
            </a:r>
            <a:r>
              <a:rPr lang="en-US" altLang="ja-JP" sz="2400" dirty="0" smtClean="0"/>
              <a:t> |</a:t>
            </a:r>
            <a:r>
              <a:rPr lang="en-US" altLang="ja-JP" sz="2400" dirty="0" err="1" smtClean="0"/>
              <a:t>t.m</a:t>
            </a:r>
            <a:r>
              <a:rPr lang="en-US" altLang="ja-JP" sz="2400" dirty="0" smtClean="0"/>
              <a:t> (   ,                )</a:t>
            </a:r>
            <a:endParaRPr kumimoji="1" lang="en-US" altLang="ja-JP" sz="2400" dirty="0" smtClean="0"/>
          </a:p>
        </p:txBody>
      </p:sp>
      <p:sp>
        <p:nvSpPr>
          <p:cNvPr id="17" name="角丸四角形吹き出し 16"/>
          <p:cNvSpPr/>
          <p:nvPr/>
        </p:nvSpPr>
        <p:spPr>
          <a:xfrm>
            <a:off x="6516216" y="2564904"/>
            <a:ext cx="1584176" cy="1080120"/>
          </a:xfrm>
          <a:prstGeom prst="wedgeRoundRectCallout">
            <a:avLst>
              <a:gd name="adj1" fmla="val -212201"/>
              <a:gd name="adj2" fmla="val -13964"/>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endParaRPr kumimoji="1" lang="en-US" altLang="ja-JP" sz="2000" dirty="0" smtClean="0"/>
          </a:p>
          <a:p>
            <a:r>
              <a:rPr kumimoji="1" lang="ja-JP" altLang="en-US" sz="2000" dirty="0" smtClean="0"/>
              <a:t>ストラクト</a:t>
            </a:r>
            <a:endParaRPr kumimoji="1" lang="en-US" altLang="ja-JP" sz="2000" dirty="0" smtClean="0"/>
          </a:p>
          <a:p>
            <a:r>
              <a:rPr kumimoji="1" lang="ja-JP" altLang="en-US" sz="2000" dirty="0" smtClean="0"/>
              <a:t>オブジェクト</a:t>
            </a:r>
            <a:endParaRPr kumimoji="1" lang="en-US" altLang="ja-JP" sz="2000" dirty="0" smtClean="0"/>
          </a:p>
          <a:p>
            <a:r>
              <a:rPr kumimoji="1" lang="ja-JP" altLang="en-US" sz="2000" dirty="0" smtClean="0"/>
              <a:t>を表す項</a:t>
            </a:r>
            <a:endParaRPr kumimoji="1" lang="en-US" altLang="ja-JP" sz="2000" dirty="0" smtClean="0"/>
          </a:p>
          <a:p>
            <a:endParaRPr kumimoji="1" lang="ja-JP" altLang="en-US" sz="2000" dirty="0"/>
          </a:p>
        </p:txBody>
      </p:sp>
      <p:sp>
        <p:nvSpPr>
          <p:cNvPr id="19" name="正方形/長方形 18"/>
          <p:cNvSpPr/>
          <p:nvPr/>
        </p:nvSpPr>
        <p:spPr>
          <a:xfrm>
            <a:off x="2555776" y="2708920"/>
            <a:ext cx="936104"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吹き出し 19"/>
          <p:cNvSpPr/>
          <p:nvPr/>
        </p:nvSpPr>
        <p:spPr>
          <a:xfrm>
            <a:off x="4067944" y="3789040"/>
            <a:ext cx="4824536" cy="648072"/>
          </a:xfrm>
          <a:prstGeom prst="wedgeRoundRectCallout">
            <a:avLst>
              <a:gd name="adj1" fmla="val -70217"/>
              <a:gd name="adj2" fmla="val 146006"/>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r>
              <a:rPr lang="ja-JP" altLang="en-US" sz="2400" dirty="0" smtClean="0"/>
              <a:t>代入式は代入された</a:t>
            </a:r>
            <a:r>
              <a:rPr lang="en-US" altLang="ja-JP" sz="2400" dirty="0" smtClean="0"/>
              <a:t>SO</a:t>
            </a:r>
            <a:r>
              <a:rPr lang="ja-JP" altLang="en-US" sz="2400" dirty="0" smtClean="0"/>
              <a:t>の項を表す</a:t>
            </a:r>
            <a:endParaRPr kumimoji="1" lang="ja-JP" altLang="en-US" sz="2400" dirty="0"/>
          </a:p>
        </p:txBody>
      </p:sp>
      <p:sp>
        <p:nvSpPr>
          <p:cNvPr id="13" name="テキスト ボックス 12"/>
          <p:cNvSpPr txBox="1"/>
          <p:nvPr/>
        </p:nvSpPr>
        <p:spPr>
          <a:xfrm>
            <a:off x="683568" y="2636912"/>
            <a:ext cx="3528392" cy="461665"/>
          </a:xfrm>
          <a:prstGeom prst="rect">
            <a:avLst/>
          </a:prstGeom>
          <a:noFill/>
        </p:spPr>
        <p:txBody>
          <a:bodyPr wrap="square" rtlCol="0">
            <a:spAutoFit/>
          </a:bodyPr>
          <a:lstStyle/>
          <a:p>
            <a:r>
              <a:rPr kumimoji="1" lang="en-US" altLang="ja-JP" sz="2400" dirty="0" smtClean="0"/>
              <a:t>SO</a:t>
            </a:r>
            <a:r>
              <a:rPr kumimoji="1" lang="ja-JP" altLang="en-US" sz="2400" dirty="0" smtClean="0"/>
              <a:t>項　</a:t>
            </a:r>
            <a:r>
              <a:rPr lang="en-US" altLang="ja-JP" sz="2400" dirty="0" smtClean="0"/>
              <a:t>s</a:t>
            </a:r>
            <a:r>
              <a:rPr kumimoji="1" lang="en-US" altLang="ja-JP" sz="2400" dirty="0" smtClean="0"/>
              <a:t>::=  v | </a:t>
            </a:r>
            <a:r>
              <a:rPr kumimoji="1" lang="en-US" altLang="ja-JP" sz="2400" dirty="0" err="1" smtClean="0"/>
              <a:t>s.f</a:t>
            </a:r>
            <a:r>
              <a:rPr kumimoji="1" lang="en-US" altLang="ja-JP" sz="2400" dirty="0" smtClean="0"/>
              <a:t> = t </a:t>
            </a:r>
            <a:endParaRPr kumimoji="1" lang="ja-JP" altLang="en-US" sz="2400" dirty="0"/>
          </a:p>
        </p:txBody>
      </p:sp>
      <p:graphicFrame>
        <p:nvGraphicFramePr>
          <p:cNvPr id="1037" name="Object 13"/>
          <p:cNvGraphicFramePr>
            <a:graphicFrameLocks noChangeAspect="1"/>
          </p:cNvGraphicFramePr>
          <p:nvPr/>
        </p:nvGraphicFramePr>
        <p:xfrm>
          <a:off x="4572000" y="3212976"/>
          <a:ext cx="360040" cy="323974"/>
        </p:xfrm>
        <a:graphic>
          <a:graphicData uri="http://schemas.openxmlformats.org/presentationml/2006/ole">
            <p:oleObj spid="_x0000_s1037" name="数式" r:id="rId6" imgW="88560" imgH="215640" progId="Equation.3">
              <p:embed/>
            </p:oleObj>
          </a:graphicData>
        </a:graphic>
      </p:graphicFrame>
      <p:graphicFrame>
        <p:nvGraphicFramePr>
          <p:cNvPr id="1038" name="Object 14"/>
          <p:cNvGraphicFramePr>
            <a:graphicFrameLocks noChangeAspect="1"/>
          </p:cNvGraphicFramePr>
          <p:nvPr/>
        </p:nvGraphicFramePr>
        <p:xfrm>
          <a:off x="5004047" y="3186364"/>
          <a:ext cx="936105" cy="386652"/>
        </p:xfrm>
        <a:graphic>
          <a:graphicData uri="http://schemas.openxmlformats.org/presentationml/2006/ole">
            <p:oleObj spid="_x0000_s1038" name="数式" r:id="rId7" imgW="583920" imgH="241200" progId="Equation.3">
              <p:embed/>
            </p:oleObj>
          </a:graphicData>
        </a:graphic>
      </p:graphicFrame>
      <p:sp>
        <p:nvSpPr>
          <p:cNvPr id="21" name="四角形吹き出し 20"/>
          <p:cNvSpPr/>
          <p:nvPr/>
        </p:nvSpPr>
        <p:spPr>
          <a:xfrm>
            <a:off x="6156176" y="1124744"/>
            <a:ext cx="2088232" cy="1080120"/>
          </a:xfrm>
          <a:prstGeom prst="wedgeRectCallout">
            <a:avLst>
              <a:gd name="adj1" fmla="val -90249"/>
              <a:gd name="adj2" fmla="val 53607"/>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メソッドボディ</a:t>
            </a:r>
            <a:endParaRPr kumimoji="1" lang="en-US" altLang="ja-JP" sz="2400" dirty="0" smtClean="0">
              <a:solidFill>
                <a:schemeClr val="tx1"/>
              </a:solidFill>
            </a:endParaRPr>
          </a:p>
          <a:p>
            <a:r>
              <a:rPr lang="ja-JP" altLang="en-US" sz="2400" dirty="0" smtClean="0">
                <a:solidFill>
                  <a:schemeClr val="tx1"/>
                </a:solidFill>
              </a:rPr>
              <a:t>＝ </a:t>
            </a:r>
            <a:r>
              <a:rPr kumimoji="1" lang="en-US" altLang="ja-JP" sz="2400" dirty="0" smtClean="0">
                <a:solidFill>
                  <a:schemeClr val="tx1"/>
                </a:solidFill>
              </a:rPr>
              <a:t>return </a:t>
            </a:r>
            <a:r>
              <a:rPr kumimoji="1" lang="ja-JP" altLang="en-US" sz="2400" dirty="0" smtClean="0">
                <a:solidFill>
                  <a:schemeClr val="tx1"/>
                </a:solidFill>
              </a:rPr>
              <a:t>式</a:t>
            </a:r>
            <a:endParaRPr kumimoji="1" lang="ja-JP" altLang="en-US" sz="2400" dirty="0">
              <a:solidFill>
                <a:schemeClr val="tx1"/>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24744"/>
            <a:ext cx="8229600" cy="1066800"/>
          </a:xfrm>
        </p:spPr>
        <p:txBody>
          <a:bodyPr/>
          <a:lstStyle/>
          <a:p>
            <a:r>
              <a:rPr kumimoji="1" lang="en-US" altLang="ja-JP" dirty="0" smtClean="0"/>
              <a:t>Syntax(</a:t>
            </a:r>
            <a:r>
              <a:rPr kumimoji="1" lang="ja-JP" altLang="en-US" dirty="0" smtClean="0"/>
              <a:t>現在</a:t>
            </a:r>
            <a:r>
              <a:rPr kumimoji="1" lang="en-US" altLang="ja-JP" dirty="0" smtClean="0"/>
              <a:t>)</a:t>
            </a:r>
            <a:endParaRPr kumimoji="1" lang="ja-JP" altLang="en-US" dirty="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24</a:t>
            </a:fld>
            <a:endParaRPr kumimoji="1" lang="ja-JP" altLang="en-US"/>
          </a:p>
        </p:txBody>
      </p:sp>
      <p:sp>
        <p:nvSpPr>
          <p:cNvPr id="5" name="コンテンツ プレースホルダ 4"/>
          <p:cNvSpPr txBox="1">
            <a:spLocks noGrp="1"/>
          </p:cNvSpPr>
          <p:nvPr>
            <p:ph idx="1"/>
          </p:nvPr>
        </p:nvSpPr>
        <p:spPr>
          <a:xfrm>
            <a:off x="611560" y="4149080"/>
            <a:ext cx="2736304" cy="2092881"/>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buNone/>
            </a:pPr>
            <a:r>
              <a:rPr lang="en-US" altLang="ja-JP" sz="2400" dirty="0" err="1" smtClean="0"/>
              <a:t>int</a:t>
            </a:r>
            <a:r>
              <a:rPr lang="en-US" altLang="ja-JP" sz="2400" dirty="0" smtClean="0"/>
              <a:t>  </a:t>
            </a:r>
            <a:r>
              <a:rPr lang="en-US" altLang="ja-JP" sz="2400" dirty="0" err="1" smtClean="0"/>
              <a:t>foo</a:t>
            </a:r>
            <a:r>
              <a:rPr lang="en-US" altLang="ja-JP" sz="2400" dirty="0" smtClean="0"/>
              <a:t> (</a:t>
            </a:r>
            <a:r>
              <a:rPr lang="en-US" altLang="ja-JP" sz="2400" dirty="0" err="1" smtClean="0"/>
              <a:t>int</a:t>
            </a:r>
            <a:r>
              <a:rPr lang="en-US" altLang="ja-JP" sz="2400" dirty="0" smtClean="0"/>
              <a:t> x ){</a:t>
            </a:r>
          </a:p>
          <a:p>
            <a:pPr>
              <a:buNone/>
            </a:pPr>
            <a:r>
              <a:rPr lang="en-US" altLang="ja-JP" sz="2400" dirty="0" smtClean="0"/>
              <a:t>      r = new();</a:t>
            </a:r>
          </a:p>
          <a:p>
            <a:pPr>
              <a:buNone/>
            </a:pPr>
            <a:r>
              <a:rPr lang="en-US" altLang="ja-JP" sz="2400" dirty="0" smtClean="0"/>
              <a:t>      </a:t>
            </a:r>
            <a:r>
              <a:rPr lang="en-US" altLang="ja-JP" sz="2400" dirty="0" err="1" smtClean="0"/>
              <a:t>r.age</a:t>
            </a:r>
            <a:r>
              <a:rPr lang="en-US" altLang="ja-JP" sz="2400" dirty="0" smtClean="0"/>
              <a:t>  = x;</a:t>
            </a:r>
          </a:p>
          <a:p>
            <a:pPr>
              <a:buNone/>
            </a:pPr>
            <a:r>
              <a:rPr lang="en-US" altLang="ja-JP" sz="2400" dirty="0" smtClean="0"/>
              <a:t>     return  </a:t>
            </a:r>
            <a:r>
              <a:rPr lang="en-US" altLang="ja-JP" sz="2400" dirty="0" err="1" smtClean="0"/>
              <a:t>r.age</a:t>
            </a:r>
            <a:r>
              <a:rPr lang="en-US" altLang="ja-JP" sz="2400" dirty="0" smtClean="0"/>
              <a:t>;</a:t>
            </a:r>
          </a:p>
          <a:p>
            <a:pPr>
              <a:buNone/>
            </a:pPr>
            <a:r>
              <a:rPr lang="en-US" altLang="ja-JP" sz="2400" dirty="0" smtClean="0"/>
              <a:t>}</a:t>
            </a:r>
          </a:p>
        </p:txBody>
      </p:sp>
      <p:sp>
        <p:nvSpPr>
          <p:cNvPr id="6" name="テキスト ボックス 5"/>
          <p:cNvSpPr txBox="1"/>
          <p:nvPr/>
        </p:nvSpPr>
        <p:spPr>
          <a:xfrm>
            <a:off x="539552" y="2060848"/>
            <a:ext cx="5184576" cy="461665"/>
          </a:xfrm>
          <a:prstGeom prst="rect">
            <a:avLst/>
          </a:prstGeom>
          <a:noFill/>
        </p:spPr>
        <p:txBody>
          <a:bodyPr wrap="square" rtlCol="0">
            <a:spAutoFit/>
          </a:bodyPr>
          <a:lstStyle/>
          <a:p>
            <a:r>
              <a:rPr kumimoji="1" lang="ja-JP" altLang="en-US" sz="2400" dirty="0" smtClean="0"/>
              <a:t>メソッド　</a:t>
            </a:r>
            <a:r>
              <a:rPr kumimoji="1" lang="en-US" altLang="ja-JP" sz="2400" dirty="0" smtClean="0"/>
              <a:t>M ::= C m</a:t>
            </a:r>
            <a:r>
              <a:rPr kumimoji="1" lang="ja-JP" altLang="en-US" sz="2400" dirty="0" smtClean="0"/>
              <a:t>　　　 </a:t>
            </a:r>
            <a:r>
              <a:rPr kumimoji="1" lang="en-US" altLang="ja-JP" sz="2400" dirty="0" smtClean="0"/>
              <a:t>,</a:t>
            </a:r>
            <a:r>
              <a:rPr kumimoji="1" lang="ja-JP" altLang="en-US" sz="2400" dirty="0" smtClean="0"/>
              <a:t>　　　　</a:t>
            </a:r>
            <a:r>
              <a:rPr kumimoji="1" lang="en-US" altLang="ja-JP" sz="2400" dirty="0" smtClean="0"/>
              <a:t>){</a:t>
            </a:r>
            <a:r>
              <a:rPr kumimoji="1" lang="en-US" altLang="ja-JP" sz="2400" dirty="0" smtClean="0">
                <a:solidFill>
                  <a:srgbClr val="FF0000"/>
                </a:solidFill>
              </a:rPr>
              <a:t>S</a:t>
            </a:r>
            <a:r>
              <a:rPr kumimoji="1" lang="en-US" altLang="ja-JP" sz="2400" dirty="0" smtClean="0"/>
              <a:t>}</a:t>
            </a:r>
            <a:r>
              <a:rPr kumimoji="1" lang="ja-JP" altLang="en-US" sz="2400" dirty="0" smtClean="0"/>
              <a:t>　　　</a:t>
            </a:r>
            <a:r>
              <a:rPr kumimoji="1" lang="en-US" altLang="ja-JP" sz="2400" dirty="0" smtClean="0"/>
              <a:t> </a:t>
            </a:r>
            <a:endParaRPr kumimoji="1" lang="ja-JP" altLang="en-US" sz="2400" dirty="0"/>
          </a:p>
        </p:txBody>
      </p:sp>
      <p:graphicFrame>
        <p:nvGraphicFramePr>
          <p:cNvPr id="1032" name="Object 8"/>
          <p:cNvGraphicFramePr>
            <a:graphicFrameLocks noChangeAspect="1"/>
          </p:cNvGraphicFramePr>
          <p:nvPr/>
        </p:nvGraphicFramePr>
        <p:xfrm>
          <a:off x="2915816" y="2060848"/>
          <a:ext cx="415060" cy="492883"/>
        </p:xfrm>
        <a:graphic>
          <a:graphicData uri="http://schemas.openxmlformats.org/presentationml/2006/ole">
            <p:oleObj spid="_x0000_s57346" name="数式" r:id="rId4" imgW="203040" imgH="241200" progId="Equation.3">
              <p:embed/>
            </p:oleObj>
          </a:graphicData>
        </a:graphic>
      </p:graphicFrame>
      <p:sp>
        <p:nvSpPr>
          <p:cNvPr id="15" name="テキスト ボックス 14"/>
          <p:cNvSpPr txBox="1"/>
          <p:nvPr/>
        </p:nvSpPr>
        <p:spPr>
          <a:xfrm>
            <a:off x="323528" y="3140968"/>
            <a:ext cx="6048672" cy="461665"/>
          </a:xfrm>
          <a:prstGeom prst="rect">
            <a:avLst/>
          </a:prstGeom>
          <a:noFill/>
        </p:spPr>
        <p:txBody>
          <a:bodyPr wrap="square" rtlCol="0">
            <a:spAutoFit/>
          </a:bodyPr>
          <a:lstStyle/>
          <a:p>
            <a:r>
              <a:rPr lang="ja-JP" altLang="en-US" sz="2400" dirty="0" smtClean="0"/>
              <a:t>レコードの項</a:t>
            </a:r>
            <a:r>
              <a:rPr lang="en-US" altLang="ja-JP" sz="2400" dirty="0" smtClean="0"/>
              <a:t>  </a:t>
            </a:r>
            <a:r>
              <a:rPr lang="en-US" altLang="ja-JP" sz="2400" dirty="0" err="1" smtClean="0"/>
              <a:t>e</a:t>
            </a:r>
            <a:r>
              <a:rPr lang="en-US" altLang="ja-JP" sz="1600" dirty="0" err="1" smtClean="0"/>
              <a:t>r</a:t>
            </a:r>
            <a:r>
              <a:rPr kumimoji="1" lang="en-US" altLang="ja-JP" sz="2400" dirty="0" smtClean="0"/>
              <a:t> ::= y| r  </a:t>
            </a:r>
          </a:p>
        </p:txBody>
      </p:sp>
      <p:sp>
        <p:nvSpPr>
          <p:cNvPr id="13" name="テキスト ボックス 12"/>
          <p:cNvSpPr txBox="1"/>
          <p:nvPr/>
        </p:nvSpPr>
        <p:spPr>
          <a:xfrm>
            <a:off x="251520" y="2535287"/>
            <a:ext cx="7704856" cy="461665"/>
          </a:xfrm>
          <a:prstGeom prst="rect">
            <a:avLst/>
          </a:prstGeom>
          <a:noFill/>
        </p:spPr>
        <p:txBody>
          <a:bodyPr wrap="square" rtlCol="0">
            <a:spAutoFit/>
          </a:bodyPr>
          <a:lstStyle/>
          <a:p>
            <a:r>
              <a:rPr lang="en-US" altLang="ja-JP" sz="2400" dirty="0" smtClean="0"/>
              <a:t>Statement   </a:t>
            </a:r>
            <a:r>
              <a:rPr lang="en-US" altLang="ja-JP" sz="2400" dirty="0" smtClean="0">
                <a:solidFill>
                  <a:srgbClr val="FF0000"/>
                </a:solidFill>
              </a:rPr>
              <a:t>S</a:t>
            </a:r>
            <a:r>
              <a:rPr lang="en-US" altLang="ja-JP" sz="2400" dirty="0" smtClean="0"/>
              <a:t>  </a:t>
            </a:r>
            <a:r>
              <a:rPr kumimoji="1" lang="en-US" altLang="ja-JP" sz="2400" dirty="0" smtClean="0"/>
              <a:t>::=  r = new(); | r = </a:t>
            </a:r>
            <a:r>
              <a:rPr kumimoji="1" lang="en-US" altLang="ja-JP" sz="2400" dirty="0" err="1" smtClean="0"/>
              <a:t>e</a:t>
            </a:r>
            <a:r>
              <a:rPr kumimoji="1" lang="en-US" altLang="ja-JP" sz="1600" dirty="0" err="1" smtClean="0"/>
              <a:t>r</a:t>
            </a:r>
            <a:r>
              <a:rPr kumimoji="1" lang="en-US" altLang="ja-JP" sz="2400" dirty="0" smtClean="0"/>
              <a:t>  | </a:t>
            </a:r>
            <a:r>
              <a:rPr kumimoji="1" lang="en-US" altLang="ja-JP" sz="2400" dirty="0" err="1" smtClean="0"/>
              <a:t>e</a:t>
            </a:r>
            <a:r>
              <a:rPr kumimoji="1" lang="en-US" altLang="ja-JP" sz="1600" dirty="0" err="1" smtClean="0"/>
              <a:t>r</a:t>
            </a:r>
            <a:r>
              <a:rPr kumimoji="1" lang="en-US" altLang="ja-JP" sz="2400" dirty="0" err="1" smtClean="0"/>
              <a:t>.f</a:t>
            </a:r>
            <a:r>
              <a:rPr kumimoji="1" lang="en-US" altLang="ja-JP" sz="2400" dirty="0" smtClean="0"/>
              <a:t> = e; | return e; |SS </a:t>
            </a:r>
            <a:endParaRPr kumimoji="1" lang="ja-JP" altLang="en-US" sz="2400" dirty="0"/>
          </a:p>
        </p:txBody>
      </p:sp>
      <p:graphicFrame>
        <p:nvGraphicFramePr>
          <p:cNvPr id="57354" name="Object 10"/>
          <p:cNvGraphicFramePr>
            <a:graphicFrameLocks noChangeAspect="1"/>
          </p:cNvGraphicFramePr>
          <p:nvPr/>
        </p:nvGraphicFramePr>
        <p:xfrm>
          <a:off x="4140200" y="2060575"/>
          <a:ext cx="360363" cy="431800"/>
        </p:xfrm>
        <a:graphic>
          <a:graphicData uri="http://schemas.openxmlformats.org/presentationml/2006/ole">
            <p:oleObj spid="_x0000_s57354" name="数式" r:id="rId5" imgW="152280" imgH="241200" progId="Equation.3">
              <p:embed/>
            </p:oleObj>
          </a:graphicData>
        </a:graphic>
      </p:graphicFrame>
      <p:graphicFrame>
        <p:nvGraphicFramePr>
          <p:cNvPr id="57356" name="Object 12"/>
          <p:cNvGraphicFramePr>
            <a:graphicFrameLocks noChangeAspect="1"/>
          </p:cNvGraphicFramePr>
          <p:nvPr/>
        </p:nvGraphicFramePr>
        <p:xfrm>
          <a:off x="3635896" y="2060848"/>
          <a:ext cx="576064" cy="466338"/>
        </p:xfrm>
        <a:graphic>
          <a:graphicData uri="http://schemas.openxmlformats.org/presentationml/2006/ole">
            <p:oleObj spid="_x0000_s57356" name="数式" r:id="rId6" imgW="266400" imgH="215640" progId="Equation.3">
              <p:embed/>
            </p:oleObj>
          </a:graphicData>
        </a:graphic>
      </p:graphicFrame>
      <p:graphicFrame>
        <p:nvGraphicFramePr>
          <p:cNvPr id="57359" name="Object 15"/>
          <p:cNvGraphicFramePr>
            <a:graphicFrameLocks noChangeAspect="1"/>
          </p:cNvGraphicFramePr>
          <p:nvPr/>
        </p:nvGraphicFramePr>
        <p:xfrm>
          <a:off x="3275856" y="2096914"/>
          <a:ext cx="363386" cy="395982"/>
        </p:xfrm>
        <a:graphic>
          <a:graphicData uri="http://schemas.openxmlformats.org/presentationml/2006/ole">
            <p:oleObj spid="_x0000_s57359" name="数式" r:id="rId7" imgW="126720" imgH="215640" progId="Equation.3">
              <p:embed/>
            </p:oleObj>
          </a:graphicData>
        </a:graphic>
      </p:graphicFrame>
      <p:sp>
        <p:nvSpPr>
          <p:cNvPr id="26" name="コンテンツ プレースホルダ 2"/>
          <p:cNvSpPr txBox="1">
            <a:spLocks/>
          </p:cNvSpPr>
          <p:nvPr/>
        </p:nvSpPr>
        <p:spPr>
          <a:xfrm>
            <a:off x="3419872" y="3573016"/>
            <a:ext cx="5724128" cy="4419936"/>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n-US" altLang="ja-JP" sz="2600" dirty="0" smtClean="0"/>
              <a:t>r: </a:t>
            </a:r>
            <a:r>
              <a:rPr lang="ja-JP" altLang="en-US" sz="2600" dirty="0" smtClean="0"/>
              <a:t>ストラクトを指すローカル変数</a:t>
            </a:r>
            <a:endParaRPr lang="en-US" altLang="ja-JP" sz="26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ja-JP" altLang="en-US" sz="2600" dirty="0" smtClean="0"/>
              <a:t>式は以下の</a:t>
            </a:r>
            <a:r>
              <a:rPr lang="en-US" altLang="ja-JP" sz="2600" dirty="0" smtClean="0"/>
              <a:t>3</a:t>
            </a:r>
            <a:r>
              <a:rPr lang="ja-JP" altLang="en-US" sz="2600" dirty="0" err="1" smtClean="0"/>
              <a:t>つに</a:t>
            </a:r>
            <a:r>
              <a:rPr lang="ja-JP" altLang="en-US" sz="2600" dirty="0" smtClean="0"/>
              <a:t>制限</a:t>
            </a:r>
            <a:endParaRPr lang="en-US" altLang="ja-JP" sz="2600" dirty="0" smtClean="0"/>
          </a:p>
          <a:p>
            <a:pPr marL="822960" lvl="1" indent="-256032">
              <a:spcBef>
                <a:spcPts val="300"/>
              </a:spcBef>
              <a:buClr>
                <a:schemeClr val="accent3"/>
              </a:buClr>
              <a:buFont typeface="Georgia"/>
              <a:buChar char="•"/>
            </a:pPr>
            <a:r>
              <a:rPr lang="ja-JP" altLang="en-US" sz="2400" dirty="0" smtClean="0"/>
              <a:t>ストラクトオブジェクトの初期化・代入</a:t>
            </a:r>
            <a:r>
              <a:rPr lang="en-US" altLang="ja-JP" sz="2400" dirty="0" smtClean="0"/>
              <a:t>	</a:t>
            </a:r>
          </a:p>
          <a:p>
            <a:pPr marL="822960" lvl="1" indent="-256032">
              <a:spcBef>
                <a:spcPts val="300"/>
              </a:spcBef>
              <a:buClr>
                <a:schemeClr val="accent3"/>
              </a:buClr>
              <a:buFont typeface="Georgia"/>
              <a:buChar char="•"/>
            </a:pPr>
            <a:r>
              <a:rPr lang="ja-JP" altLang="en-US" sz="2400" dirty="0" smtClean="0"/>
              <a:t>ストラクトオブジェクトのフィールドの代入</a:t>
            </a:r>
            <a:endParaRPr lang="en-US" altLang="ja-JP" sz="2400" dirty="0" smtClean="0"/>
          </a:p>
          <a:p>
            <a:pPr marL="822960" lvl="1" indent="-256032">
              <a:spcBef>
                <a:spcPts val="300"/>
              </a:spcBef>
              <a:buClr>
                <a:schemeClr val="accent3"/>
              </a:buClr>
              <a:buFont typeface="Georgia"/>
              <a:buChar char="•"/>
            </a:pPr>
            <a:r>
              <a:rPr lang="en-US" altLang="ja-JP" sz="2400" dirty="0" smtClean="0"/>
              <a:t>return </a:t>
            </a:r>
            <a:r>
              <a:rPr lang="ja-JP" altLang="en-US" sz="2400" dirty="0" smtClean="0"/>
              <a:t>式</a:t>
            </a:r>
            <a:endParaRPr lang="en-US" altLang="ja-JP" sz="2400" dirty="0" smtClean="0"/>
          </a:p>
          <a:p>
            <a:pPr marL="365760" lvl="0" indent="-256032">
              <a:spcBef>
                <a:spcPts val="300"/>
              </a:spcBef>
              <a:buClr>
                <a:schemeClr val="accent3"/>
              </a:buClr>
              <a:buFont typeface="Georgia"/>
              <a:buChar char="•"/>
            </a:pPr>
            <a:endParaRPr kumimoji="1" lang="en-US" altLang="ja-JP"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四角形吹き出し 13"/>
          <p:cNvSpPr/>
          <p:nvPr/>
        </p:nvSpPr>
        <p:spPr>
          <a:xfrm>
            <a:off x="6084168" y="1196752"/>
            <a:ext cx="2088232" cy="1080120"/>
          </a:xfrm>
          <a:prstGeom prst="wedgeRectCallout">
            <a:avLst>
              <a:gd name="adj1" fmla="val -106562"/>
              <a:gd name="adj2" fmla="val 50287"/>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メソッドボディ</a:t>
            </a:r>
            <a:endParaRPr kumimoji="1" lang="en-US" altLang="ja-JP" sz="2400" dirty="0" smtClean="0">
              <a:solidFill>
                <a:schemeClr val="tx1"/>
              </a:solidFill>
            </a:endParaRPr>
          </a:p>
          <a:p>
            <a:r>
              <a:rPr lang="ja-JP" altLang="en-US" sz="2400" dirty="0" smtClean="0">
                <a:solidFill>
                  <a:schemeClr val="tx1"/>
                </a:solidFill>
              </a:rPr>
              <a:t>＝ </a:t>
            </a:r>
            <a:r>
              <a:rPr kumimoji="1" lang="en-US" altLang="ja-JP" sz="2400" dirty="0" smtClean="0">
                <a:solidFill>
                  <a:schemeClr val="tx1"/>
                </a:solidFill>
              </a:rPr>
              <a:t>Statement</a:t>
            </a:r>
            <a:endParaRPr kumimoji="1" lang="ja-JP" altLang="en-US" sz="2400" dirty="0">
              <a:solidFill>
                <a:schemeClr val="tx1"/>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285728"/>
            <a:ext cx="8229600" cy="1066800"/>
          </a:xfrm>
        </p:spPr>
        <p:txBody>
          <a:bodyPr/>
          <a:lstStyle/>
          <a:p>
            <a:r>
              <a:rPr lang="ja-JP" altLang="en-US" dirty="0" smtClean="0"/>
              <a:t>実装</a:t>
            </a:r>
            <a:endParaRPr kumimoji="1" lang="ja-JP" altLang="en-US" dirty="0"/>
          </a:p>
        </p:txBody>
      </p:sp>
      <p:sp>
        <p:nvSpPr>
          <p:cNvPr id="3" name="コンテンツ プレースホルダ 2"/>
          <p:cNvSpPr>
            <a:spLocks noGrp="1"/>
          </p:cNvSpPr>
          <p:nvPr>
            <p:ph idx="1"/>
          </p:nvPr>
        </p:nvSpPr>
        <p:spPr>
          <a:xfrm>
            <a:off x="428596" y="1142984"/>
            <a:ext cx="8229600" cy="4325112"/>
          </a:xfrm>
        </p:spPr>
        <p:txBody>
          <a:bodyPr/>
          <a:lstStyle/>
          <a:p>
            <a:r>
              <a:rPr lang="ja-JP" altLang="en-US" dirty="0" smtClean="0"/>
              <a:t>標準のバイトコードに変換</a:t>
            </a:r>
            <a:endParaRPr lang="en-US" altLang="ja-JP" dirty="0" smtClean="0"/>
          </a:p>
          <a:p>
            <a:pPr lvl="1"/>
            <a:r>
              <a:rPr kumimoji="1" lang="en-US" altLang="ja-JP" dirty="0" err="1" smtClean="0"/>
              <a:t>var</a:t>
            </a:r>
            <a:r>
              <a:rPr kumimoji="1" lang="en-US" altLang="ja-JP" dirty="0" smtClean="0"/>
              <a:t> </a:t>
            </a:r>
            <a:r>
              <a:rPr lang="ja-JP" altLang="en-US" dirty="0" smtClean="0"/>
              <a:t>宣言された変数</a:t>
            </a:r>
            <a:r>
              <a:rPr kumimoji="1" lang="ja-JP" altLang="en-US" dirty="0" smtClean="0"/>
              <a:t> </a:t>
            </a:r>
            <a:r>
              <a:rPr lang="en-US" altLang="ja-JP" dirty="0" smtClean="0"/>
              <a:t>= </a:t>
            </a:r>
            <a:r>
              <a:rPr kumimoji="1" lang="en-US" altLang="ja-JP" dirty="0" smtClean="0"/>
              <a:t>Object </a:t>
            </a:r>
            <a:r>
              <a:rPr kumimoji="1" lang="ja-JP" altLang="en-US" dirty="0" smtClean="0"/>
              <a:t>型</a:t>
            </a:r>
            <a:endParaRPr kumimoji="1" lang="en-US" altLang="ja-JP" dirty="0" smtClean="0"/>
          </a:p>
          <a:p>
            <a:pPr lvl="2"/>
            <a:r>
              <a:rPr lang="ja-JP" altLang="en-US" dirty="0" smtClean="0"/>
              <a:t>変数ごとにインタフェースを作成、必要に応じてキャスト</a:t>
            </a:r>
            <a:endParaRPr lang="en-US" altLang="ja-JP" dirty="0" smtClean="0"/>
          </a:p>
          <a:p>
            <a:pPr lvl="2"/>
            <a:r>
              <a:rPr lang="ja-JP" altLang="en-US" dirty="0" smtClean="0"/>
              <a:t>インタフェースがアクセス可能なフィールドを表す</a:t>
            </a:r>
            <a:endParaRPr kumimoji="1" lang="en-US" altLang="ja-JP" dirty="0" smtClean="0"/>
          </a:p>
          <a:p>
            <a:pPr lvl="1"/>
            <a:r>
              <a:rPr lang="ja-JP" altLang="en-US" dirty="0" smtClean="0"/>
              <a:t>ストラクトオブジェクト</a:t>
            </a:r>
            <a:r>
              <a:rPr lang="en-US" altLang="ja-JP" dirty="0" smtClean="0"/>
              <a:t>	</a:t>
            </a:r>
          </a:p>
          <a:p>
            <a:pPr lvl="2"/>
            <a:r>
              <a:rPr lang="ja-JP" altLang="en-US" dirty="0" smtClean="0"/>
              <a:t>上記のインタフェースを実装するクラスのインスタンス</a:t>
            </a:r>
            <a:endParaRPr kumimoji="1" lang="ja-JP" altLang="en-US" dirty="0"/>
          </a:p>
        </p:txBody>
      </p:sp>
      <p:sp>
        <p:nvSpPr>
          <p:cNvPr id="5" name="正方形/長方形 4"/>
          <p:cNvSpPr/>
          <p:nvPr/>
        </p:nvSpPr>
        <p:spPr>
          <a:xfrm>
            <a:off x="710928" y="4795442"/>
            <a:ext cx="3071834" cy="1571636"/>
          </a:xfrm>
          <a:prstGeom prst="rect">
            <a:avLst/>
          </a:prstGeom>
          <a:solidFill>
            <a:schemeClr val="accent5">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r>
              <a:rPr lang="en-US" altLang="ja-JP" dirty="0" smtClean="0"/>
              <a:t>i</a:t>
            </a:r>
            <a:r>
              <a:rPr kumimoji="1" lang="en-US" altLang="ja-JP" dirty="0" smtClean="0"/>
              <a:t>nterface </a:t>
            </a:r>
            <a:r>
              <a:rPr kumimoji="1" lang="en-US" altLang="ja-JP" dirty="0" err="1" smtClean="0"/>
              <a:t>StringName</a:t>
            </a:r>
            <a:r>
              <a:rPr kumimoji="1" lang="en-US" altLang="ja-JP" dirty="0" smtClean="0"/>
              <a:t>{</a:t>
            </a:r>
          </a:p>
          <a:p>
            <a:r>
              <a:rPr lang="ja-JP" altLang="en-US" dirty="0" smtClean="0"/>
              <a:t>　　</a:t>
            </a:r>
            <a:r>
              <a:rPr lang="en-US" altLang="ja-JP" dirty="0" smtClean="0"/>
              <a:t>String </a:t>
            </a:r>
            <a:r>
              <a:rPr lang="en-US" altLang="ja-JP" dirty="0" err="1" smtClean="0"/>
              <a:t>getName</a:t>
            </a:r>
            <a:r>
              <a:rPr lang="en-US" altLang="ja-JP" dirty="0" smtClean="0"/>
              <a:t>();</a:t>
            </a:r>
            <a:endParaRPr kumimoji="1" lang="en-US" altLang="ja-JP" dirty="0" smtClean="0"/>
          </a:p>
          <a:p>
            <a:r>
              <a:rPr lang="ja-JP" altLang="en-US" dirty="0" smtClean="0"/>
              <a:t>　　</a:t>
            </a:r>
            <a:r>
              <a:rPr lang="en-US" altLang="ja-JP" dirty="0" smtClean="0"/>
              <a:t>void </a:t>
            </a:r>
            <a:r>
              <a:rPr lang="en-US" altLang="ja-JP" dirty="0" err="1" smtClean="0"/>
              <a:t>setName</a:t>
            </a:r>
            <a:r>
              <a:rPr lang="en-US" altLang="ja-JP" dirty="0" smtClean="0"/>
              <a:t>(String name)</a:t>
            </a:r>
          </a:p>
          <a:p>
            <a:r>
              <a:rPr kumimoji="1" lang="en-US" altLang="ja-JP" dirty="0" smtClean="0"/>
              <a:t>}</a:t>
            </a:r>
            <a:endParaRPr kumimoji="1" lang="ja-JP" altLang="en-US" dirty="0"/>
          </a:p>
        </p:txBody>
      </p:sp>
      <p:sp>
        <p:nvSpPr>
          <p:cNvPr id="6" name="正方形/長方形 5"/>
          <p:cNvSpPr/>
          <p:nvPr/>
        </p:nvSpPr>
        <p:spPr>
          <a:xfrm>
            <a:off x="4283968" y="4581128"/>
            <a:ext cx="4032448" cy="1857958"/>
          </a:xfrm>
          <a:prstGeom prst="rect">
            <a:avLst/>
          </a:prstGeom>
          <a:solidFill>
            <a:schemeClr val="accent3">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r>
              <a:rPr lang="en-US" altLang="ja-JP" dirty="0" smtClean="0"/>
              <a:t>class </a:t>
            </a:r>
            <a:r>
              <a:rPr lang="en-US" altLang="ja-JP" dirty="0" err="1" smtClean="0"/>
              <a:t>Var</a:t>
            </a:r>
            <a:r>
              <a:rPr lang="en-US" altLang="ja-JP" dirty="0" smtClean="0"/>
              <a:t>$$0</a:t>
            </a:r>
            <a:r>
              <a:rPr kumimoji="1" lang="en-US" altLang="ja-JP" dirty="0" smtClean="0"/>
              <a:t> implements </a:t>
            </a:r>
            <a:r>
              <a:rPr kumimoji="1" lang="en-US" altLang="ja-JP" dirty="0" err="1" smtClean="0"/>
              <a:t>StringName</a:t>
            </a:r>
            <a:r>
              <a:rPr kumimoji="1" lang="en-US" altLang="ja-JP" dirty="0" smtClean="0"/>
              <a:t>{</a:t>
            </a:r>
          </a:p>
          <a:p>
            <a:r>
              <a:rPr lang="ja-JP" altLang="en-US" dirty="0" smtClean="0"/>
              <a:t>　　</a:t>
            </a:r>
            <a:r>
              <a:rPr lang="en-US" altLang="ja-JP" dirty="0" smtClean="0"/>
              <a:t>String name;</a:t>
            </a:r>
            <a:endParaRPr kumimoji="1" lang="en-US" altLang="ja-JP" dirty="0" smtClean="0"/>
          </a:p>
          <a:p>
            <a:r>
              <a:rPr lang="ja-JP" altLang="en-US" dirty="0" smtClean="0"/>
              <a:t>　　</a:t>
            </a:r>
            <a:r>
              <a:rPr lang="en-US" altLang="ja-JP" dirty="0" smtClean="0"/>
              <a:t>String </a:t>
            </a:r>
            <a:r>
              <a:rPr lang="en-US" altLang="ja-JP" dirty="0" err="1" smtClean="0"/>
              <a:t>getName</a:t>
            </a:r>
            <a:r>
              <a:rPr lang="en-US" altLang="ja-JP" dirty="0" smtClean="0"/>
              <a:t>(){return name;}</a:t>
            </a:r>
            <a:endParaRPr kumimoji="1" lang="en-US" altLang="ja-JP" dirty="0" smtClean="0"/>
          </a:p>
          <a:p>
            <a:r>
              <a:rPr lang="ja-JP" altLang="en-US" dirty="0" smtClean="0"/>
              <a:t>　　</a:t>
            </a:r>
            <a:r>
              <a:rPr lang="en-US" altLang="ja-JP" dirty="0" smtClean="0"/>
              <a:t>void </a:t>
            </a:r>
            <a:r>
              <a:rPr lang="en-US" altLang="ja-JP" dirty="0" err="1" smtClean="0"/>
              <a:t>setName</a:t>
            </a:r>
            <a:r>
              <a:rPr lang="en-US" altLang="ja-JP" dirty="0" smtClean="0"/>
              <a:t>(String name){</a:t>
            </a:r>
          </a:p>
          <a:p>
            <a:r>
              <a:rPr lang="ja-JP" altLang="en-US" dirty="0" smtClean="0"/>
              <a:t>　　　</a:t>
            </a:r>
            <a:r>
              <a:rPr lang="en-US" altLang="ja-JP" dirty="0" smtClean="0"/>
              <a:t>this.name = name;}</a:t>
            </a:r>
          </a:p>
          <a:p>
            <a:r>
              <a:rPr kumimoji="1" lang="en-US" altLang="ja-JP" dirty="0" smtClean="0"/>
              <a:t>}</a:t>
            </a:r>
            <a:endParaRPr kumimoji="1" lang="ja-JP" altLang="en-US" dirty="0"/>
          </a:p>
        </p:txBody>
      </p:sp>
      <p:sp>
        <p:nvSpPr>
          <p:cNvPr id="7" name="正方形/長方形 6"/>
          <p:cNvSpPr/>
          <p:nvPr/>
        </p:nvSpPr>
        <p:spPr>
          <a:xfrm>
            <a:off x="425176" y="4652566"/>
            <a:ext cx="1285884" cy="2857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変数の型</a:t>
            </a:r>
            <a:endParaRPr kumimoji="1" lang="ja-JP" altLang="en-US" dirty="0"/>
          </a:p>
        </p:txBody>
      </p:sp>
      <p:sp>
        <p:nvSpPr>
          <p:cNvPr id="8" name="正方形/長方形 7"/>
          <p:cNvSpPr/>
          <p:nvPr/>
        </p:nvSpPr>
        <p:spPr>
          <a:xfrm>
            <a:off x="3995936" y="3861048"/>
            <a:ext cx="2442002" cy="79208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ストラクトオブジェクト</a:t>
            </a:r>
            <a:r>
              <a:rPr lang="ja-JP" altLang="en-US" dirty="0" smtClean="0"/>
              <a:t>を表すクラス</a:t>
            </a:r>
            <a:endParaRPr kumimoji="1" lang="ja-JP" altLang="en-US" dirty="0"/>
          </a:p>
        </p:txBody>
      </p:sp>
      <p:sp>
        <p:nvSpPr>
          <p:cNvPr id="9" name="スライド番号プレースホルダ 8"/>
          <p:cNvSpPr>
            <a:spLocks noGrp="1"/>
          </p:cNvSpPr>
          <p:nvPr>
            <p:ph type="sldNum" sz="quarter" idx="12"/>
          </p:nvPr>
        </p:nvSpPr>
        <p:spPr/>
        <p:txBody>
          <a:bodyPr/>
          <a:lstStyle/>
          <a:p>
            <a:fld id="{BDB05F50-71DF-4411-9DB8-7630777DF4E8}" type="slidenum">
              <a:rPr kumimoji="1" lang="ja-JP" altLang="en-US" smtClean="0"/>
              <a:pPr/>
              <a:t>25</a:t>
            </a:fld>
            <a:endParaRPr kumimoji="1" lang="ja-JP" alt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現在の課題</a:t>
            </a:r>
            <a:endParaRPr kumimoji="1" lang="ja-JP" altLang="en-US" dirty="0"/>
          </a:p>
        </p:txBody>
      </p:sp>
      <p:sp>
        <p:nvSpPr>
          <p:cNvPr id="3" name="コンテンツ プレースホルダ 2"/>
          <p:cNvSpPr>
            <a:spLocks noGrp="1"/>
          </p:cNvSpPr>
          <p:nvPr>
            <p:ph idx="1"/>
          </p:nvPr>
        </p:nvSpPr>
        <p:spPr>
          <a:xfrm>
            <a:off x="251520" y="2276872"/>
            <a:ext cx="8686800" cy="4325112"/>
          </a:xfrm>
        </p:spPr>
        <p:txBody>
          <a:bodyPr>
            <a:normAutofit/>
          </a:bodyPr>
          <a:lstStyle/>
          <a:p>
            <a:r>
              <a:rPr kumimoji="1" lang="ja-JP" altLang="en-US" dirty="0" smtClean="0"/>
              <a:t>形式化</a:t>
            </a:r>
            <a:endParaRPr kumimoji="1" lang="en-US" altLang="ja-JP" dirty="0" smtClean="0"/>
          </a:p>
          <a:p>
            <a:pPr lvl="1"/>
            <a:r>
              <a:rPr kumimoji="1" lang="ja-JP" altLang="en-US" dirty="0" smtClean="0"/>
              <a:t>型システム等を明確にするため必要</a:t>
            </a:r>
            <a:endParaRPr kumimoji="1" lang="en-US" altLang="ja-JP" dirty="0" smtClean="0"/>
          </a:p>
          <a:p>
            <a:pPr lvl="1"/>
            <a:r>
              <a:rPr lang="en-US" altLang="ja-JP" dirty="0" smtClean="0"/>
              <a:t>Featherweight Java(Java</a:t>
            </a:r>
            <a:r>
              <a:rPr lang="ja-JP" altLang="en-US" dirty="0" smtClean="0"/>
              <a:t>のサブセット</a:t>
            </a:r>
            <a:r>
              <a:rPr lang="en-US" altLang="ja-JP" dirty="0" smtClean="0"/>
              <a:t>)</a:t>
            </a:r>
            <a:r>
              <a:rPr lang="ja-JP" altLang="en-US" dirty="0" smtClean="0"/>
              <a:t>をベースに形式化</a:t>
            </a:r>
            <a:endParaRPr lang="en-US" altLang="ja-JP" dirty="0" smtClean="0"/>
          </a:p>
          <a:p>
            <a:pPr lvl="2"/>
            <a:r>
              <a:rPr lang="ja-JP" altLang="en-US" dirty="0" smtClean="0"/>
              <a:t>言語としてシンプルなため形式化しやすい</a:t>
            </a:r>
            <a:endParaRPr lang="en-US" altLang="ja-JP" dirty="0" smtClean="0"/>
          </a:p>
          <a:p>
            <a:pPr lvl="1"/>
            <a:r>
              <a:rPr lang="ja-JP" altLang="en-US" dirty="0" smtClean="0"/>
              <a:t>試作してみるも失敗</a:t>
            </a:r>
            <a:endParaRPr lang="en-US" altLang="ja-JP" dirty="0" smtClean="0"/>
          </a:p>
          <a:p>
            <a:pPr lvl="2"/>
            <a:r>
              <a:rPr lang="en-US" altLang="ja-JP" dirty="0" smtClean="0"/>
              <a:t>FJ</a:t>
            </a:r>
            <a:r>
              <a:rPr lang="ja-JP" altLang="en-US" dirty="0" smtClean="0"/>
              <a:t>の制限により返って煩雑な構文になってしまった</a:t>
            </a:r>
            <a:endParaRPr lang="en-US" altLang="ja-JP" dirty="0" smtClean="0"/>
          </a:p>
          <a:p>
            <a:pPr lvl="2"/>
            <a:r>
              <a:rPr lang="ja-JP" altLang="en-US" dirty="0" smtClean="0"/>
              <a:t>元の言語</a:t>
            </a:r>
            <a:r>
              <a:rPr lang="en-US" altLang="ja-JP" dirty="0" smtClean="0"/>
              <a:t>(</a:t>
            </a:r>
            <a:r>
              <a:rPr lang="ja-JP" altLang="en-US" dirty="0" smtClean="0"/>
              <a:t>自作した</a:t>
            </a:r>
            <a:r>
              <a:rPr lang="en-US" altLang="ja-JP" dirty="0" smtClean="0"/>
              <a:t>Java</a:t>
            </a:r>
            <a:r>
              <a:rPr lang="ja-JP" altLang="en-US" dirty="0" smtClean="0"/>
              <a:t>の拡張</a:t>
            </a:r>
            <a:r>
              <a:rPr lang="en-US" altLang="ja-JP" dirty="0" smtClean="0"/>
              <a:t>)</a:t>
            </a:r>
            <a:r>
              <a:rPr lang="ja-JP" altLang="en-US" dirty="0" smtClean="0"/>
              <a:t>と構文の違いが大きく、あまり説明に向かない</a:t>
            </a:r>
            <a:endParaRPr lang="en-US" altLang="ja-JP" dirty="0" smtClean="0"/>
          </a:p>
          <a:p>
            <a:pPr lvl="1"/>
            <a:r>
              <a:rPr lang="ja-JP" altLang="en-US" dirty="0" smtClean="0"/>
              <a:t>現在もっとより</a:t>
            </a:r>
            <a:r>
              <a:rPr lang="en-US" altLang="ja-JP" dirty="0" smtClean="0"/>
              <a:t>Java</a:t>
            </a:r>
            <a:r>
              <a:rPr lang="ja-JP" altLang="en-US" dirty="0" smtClean="0"/>
              <a:t>に近い構文の言語で形式化を試作中</a:t>
            </a:r>
            <a:endParaRPr lang="en-US" altLang="ja-JP" dirty="0" smtClean="0"/>
          </a:p>
          <a:p>
            <a:pPr lvl="2"/>
            <a:endParaRPr lang="en-US" altLang="ja-JP" dirty="0" smtClean="0"/>
          </a:p>
          <a:p>
            <a:pPr lvl="1">
              <a:buNone/>
            </a:pPr>
            <a:endParaRPr lang="en-US" altLang="ja-JP" dirty="0" smtClean="0"/>
          </a:p>
          <a:p>
            <a:pPr lvl="1">
              <a:buNone/>
            </a:pPr>
            <a:endParaRPr lang="en-US" altLang="ja-JP" dirty="0" smtClean="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26</a:t>
            </a:fld>
            <a:endParaRPr kumimoji="1" lang="ja-JP" alt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476672"/>
            <a:ext cx="8229600" cy="1066800"/>
          </a:xfrm>
        </p:spPr>
        <p:txBody>
          <a:bodyPr/>
          <a:lstStyle/>
          <a:p>
            <a:r>
              <a:rPr kumimoji="1" lang="ja-JP" altLang="en-US" dirty="0" smtClean="0"/>
              <a:t>型推論</a:t>
            </a:r>
            <a:r>
              <a:rPr kumimoji="1" lang="en-US" altLang="ja-JP" dirty="0" smtClean="0"/>
              <a:t>(FJ</a:t>
            </a:r>
            <a:r>
              <a:rPr kumimoji="1" lang="ja-JP" altLang="en-US" dirty="0" smtClean="0"/>
              <a:t>ベース</a:t>
            </a:r>
            <a:r>
              <a:rPr kumimoji="1" lang="en-US" altLang="ja-JP" dirty="0" smtClean="0"/>
              <a:t>)</a:t>
            </a:r>
            <a:endParaRPr kumimoji="1" lang="ja-JP" altLang="en-US" dirty="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27</a:t>
            </a:fld>
            <a:endParaRPr kumimoji="1" lang="ja-JP" altLang="en-US"/>
          </a:p>
        </p:txBody>
      </p:sp>
      <p:sp>
        <p:nvSpPr>
          <p:cNvPr id="6" name="正方形/長方形 5"/>
          <p:cNvSpPr/>
          <p:nvPr/>
        </p:nvSpPr>
        <p:spPr>
          <a:xfrm>
            <a:off x="4716016" y="836712"/>
            <a:ext cx="4176464" cy="525658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altLang="ja-JP" sz="2400" dirty="0" smtClean="0"/>
              <a:t>v</a:t>
            </a:r>
            <a:r>
              <a:rPr kumimoji="1" lang="en-US" altLang="ja-JP" sz="2400" dirty="0" smtClean="0"/>
              <a:t>  in  M :: =</a:t>
            </a:r>
            <a:r>
              <a:rPr lang="en-US" altLang="ja-JP" sz="2400" dirty="0" smtClean="0"/>
              <a:t> C m</a:t>
            </a:r>
            <a:r>
              <a:rPr lang="ja-JP" altLang="en-US" sz="2400" dirty="0" smtClean="0"/>
              <a:t>　　</a:t>
            </a:r>
            <a:endParaRPr lang="en-US" altLang="ja-JP" sz="2400" dirty="0" smtClean="0"/>
          </a:p>
          <a:p>
            <a:r>
              <a:rPr lang="en-US" altLang="ja-JP" sz="2400" dirty="0" smtClean="0"/>
              <a:t>                                  {return e;} </a:t>
            </a:r>
            <a:endParaRPr kumimoji="1" lang="en-US" altLang="ja-JP" sz="2400" dirty="0" smtClean="0"/>
          </a:p>
          <a:p>
            <a:r>
              <a:rPr lang="en-US" altLang="ja-JP" sz="2400" dirty="0" err="1" smtClean="0"/>
              <a:t>c</a:t>
            </a:r>
            <a:r>
              <a:rPr kumimoji="1" lang="en-US" altLang="ja-JP" sz="2400" dirty="0" err="1" smtClean="0"/>
              <a:t>alcST</a:t>
            </a:r>
            <a:r>
              <a:rPr kumimoji="1" lang="en-US" altLang="ja-JP" sz="2400" dirty="0" smtClean="0"/>
              <a:t>(v){</a:t>
            </a:r>
          </a:p>
          <a:p>
            <a:r>
              <a:rPr lang="en-US" altLang="ja-JP" sz="2400" dirty="0" smtClean="0"/>
              <a:t>  ST &lt;- {}</a:t>
            </a:r>
          </a:p>
          <a:p>
            <a:r>
              <a:rPr lang="en-US" altLang="ja-JP" sz="2400" dirty="0" smtClean="0"/>
              <a:t>  V &lt;- search(</a:t>
            </a:r>
            <a:r>
              <a:rPr lang="en-US" altLang="ja-JP" sz="2400" dirty="0" err="1" smtClean="0"/>
              <a:t>v,e</a:t>
            </a:r>
            <a:r>
              <a:rPr lang="en-US" altLang="ja-JP" sz="2400" dirty="0" smtClean="0"/>
              <a:t>)</a:t>
            </a:r>
          </a:p>
          <a:p>
            <a:r>
              <a:rPr lang="en-US" altLang="ja-JP" sz="2400" dirty="0" smtClean="0"/>
              <a:t>  for(v’  in  V){</a:t>
            </a:r>
          </a:p>
          <a:p>
            <a:r>
              <a:rPr lang="en-US" altLang="ja-JP" sz="2400" dirty="0" smtClean="0"/>
              <a:t>    cur &lt;- v’</a:t>
            </a:r>
          </a:p>
          <a:p>
            <a:r>
              <a:rPr lang="en-US" altLang="ja-JP" sz="2400" dirty="0" smtClean="0"/>
              <a:t>    while(cur  forms (</a:t>
            </a:r>
            <a:r>
              <a:rPr lang="en-US" altLang="ja-JP" sz="2400" dirty="0" err="1" smtClean="0"/>
              <a:t>cur.f</a:t>
            </a:r>
            <a:r>
              <a:rPr lang="en-US" altLang="ja-JP" sz="2400" dirty="0" smtClean="0"/>
              <a:t> = e’)){</a:t>
            </a:r>
          </a:p>
          <a:p>
            <a:r>
              <a:rPr lang="en-US" altLang="ja-JP" sz="2400" dirty="0" smtClean="0"/>
              <a:t>       if(ST has (f : C))</a:t>
            </a:r>
          </a:p>
          <a:p>
            <a:r>
              <a:rPr lang="en-US" altLang="ja-JP" sz="2400" dirty="0" smtClean="0"/>
              <a:t>          ST &lt;- ST – (f : C) </a:t>
            </a:r>
          </a:p>
          <a:p>
            <a:r>
              <a:rPr lang="en-US" altLang="ja-JP" sz="2400" dirty="0" smtClean="0"/>
              <a:t>               + (f : upper(C ,Type(e’)))</a:t>
            </a:r>
          </a:p>
          <a:p>
            <a:r>
              <a:rPr lang="en-US" altLang="ja-JP" sz="2400" dirty="0" smtClean="0"/>
              <a:t>         else ST &lt;- ST + (f : Type(e’))</a:t>
            </a:r>
          </a:p>
          <a:p>
            <a:r>
              <a:rPr lang="en-US" altLang="ja-JP" sz="2400" dirty="0" smtClean="0"/>
              <a:t>       cur &lt;- (</a:t>
            </a:r>
            <a:r>
              <a:rPr lang="en-US" altLang="ja-JP" sz="2400" dirty="0" err="1" smtClean="0"/>
              <a:t>cur.f</a:t>
            </a:r>
            <a:r>
              <a:rPr lang="en-US" altLang="ja-JP" sz="2400" dirty="0" smtClean="0"/>
              <a:t> = e’)</a:t>
            </a:r>
          </a:p>
          <a:p>
            <a:r>
              <a:rPr lang="en-US" altLang="ja-JP" sz="2400" dirty="0" smtClean="0"/>
              <a:t>    }}</a:t>
            </a:r>
            <a:r>
              <a:rPr kumimoji="1" lang="en-US" altLang="ja-JP" sz="2400" dirty="0" smtClean="0"/>
              <a:t>}</a:t>
            </a:r>
            <a:endParaRPr kumimoji="1" lang="ja-JP" altLang="en-US" sz="2400" dirty="0"/>
          </a:p>
        </p:txBody>
      </p:sp>
      <p:graphicFrame>
        <p:nvGraphicFramePr>
          <p:cNvPr id="2050" name="Object 2"/>
          <p:cNvGraphicFramePr>
            <a:graphicFrameLocks noChangeAspect="1"/>
          </p:cNvGraphicFramePr>
          <p:nvPr/>
        </p:nvGraphicFramePr>
        <p:xfrm>
          <a:off x="6748363" y="929582"/>
          <a:ext cx="415925" cy="423068"/>
        </p:xfrm>
        <a:graphic>
          <a:graphicData uri="http://schemas.openxmlformats.org/presentationml/2006/ole">
            <p:oleObj spid="_x0000_s2050" name="数式" r:id="rId3" imgW="203040" imgH="241200" progId="Equation.3">
              <p:embed/>
            </p:oleObj>
          </a:graphicData>
        </a:graphic>
      </p:graphicFrame>
      <p:graphicFrame>
        <p:nvGraphicFramePr>
          <p:cNvPr id="2051" name="Object 3"/>
          <p:cNvGraphicFramePr>
            <a:graphicFrameLocks noChangeAspect="1"/>
          </p:cNvGraphicFramePr>
          <p:nvPr/>
        </p:nvGraphicFramePr>
        <p:xfrm>
          <a:off x="7236296" y="908720"/>
          <a:ext cx="688975" cy="431230"/>
        </p:xfrm>
        <a:graphic>
          <a:graphicData uri="http://schemas.openxmlformats.org/presentationml/2006/ole">
            <p:oleObj spid="_x0000_s2051" name="数式" r:id="rId4" imgW="330120" imgH="241200" progId="Equation.3">
              <p:embed/>
            </p:oleObj>
          </a:graphicData>
        </a:graphic>
      </p:graphicFrame>
      <p:sp>
        <p:nvSpPr>
          <p:cNvPr id="14" name="コンテンツ プレースホルダ 4"/>
          <p:cNvSpPr txBox="1">
            <a:spLocks/>
          </p:cNvSpPr>
          <p:nvPr/>
        </p:nvSpPr>
        <p:spPr>
          <a:xfrm>
            <a:off x="251520" y="1556792"/>
            <a:ext cx="4176464" cy="1646605"/>
          </a:xfrm>
          <a:prstGeom prst="rect">
            <a:avLst/>
          </a:prstGeom>
        </p:spPr>
        <p:style>
          <a:lnRef idx="1">
            <a:schemeClr val="accent3"/>
          </a:lnRef>
          <a:fillRef idx="2">
            <a:schemeClr val="accent3"/>
          </a:fillRef>
          <a:effectRef idx="1">
            <a:schemeClr val="accent3"/>
          </a:effectRef>
          <a:fontRef idx="minor">
            <a:schemeClr val="dk1"/>
          </a:fontRef>
        </p:style>
        <p:txBody>
          <a:bodyPr vert="horz" wrap="square" rtlCol="0">
            <a:sp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1" lang="en-US" altLang="ja-JP" sz="2400" b="0" i="0" u="none" strike="noStrike" kern="1200" cap="none" spc="0" normalizeH="0" baseline="0" noProof="0" dirty="0" err="1" smtClean="0">
                <a:ln>
                  <a:noFill/>
                </a:ln>
                <a:solidFill>
                  <a:schemeClr val="dk1"/>
                </a:solidFill>
                <a:effectLst/>
                <a:uLnTx/>
                <a:uFillTx/>
                <a:latin typeface="+mn-lt"/>
                <a:ea typeface="+mn-ea"/>
                <a:cs typeface="+mn-cs"/>
              </a:rPr>
              <a:t>int</a:t>
            </a:r>
            <a:r>
              <a:rPr kumimoji="1" lang="en-US" altLang="ja-JP" sz="2400" b="0" i="0" u="none" strike="noStrike" kern="1200" cap="none" spc="0" normalizeH="0" baseline="0" noProof="0" dirty="0" smtClean="0">
                <a:ln>
                  <a:noFill/>
                </a:ln>
                <a:solidFill>
                  <a:schemeClr val="dk1"/>
                </a:solidFill>
                <a:effectLst/>
                <a:uLnTx/>
                <a:uFillTx/>
                <a:latin typeface="+mn-lt"/>
                <a:ea typeface="+mn-ea"/>
                <a:cs typeface="+mn-cs"/>
              </a:rPr>
              <a:t> </a:t>
            </a:r>
            <a:r>
              <a:rPr kumimoji="1" lang="en-US" altLang="ja-JP" sz="2400" b="0" i="0" u="none" strike="noStrike" kern="1200" cap="none" spc="0" normalizeH="0" baseline="0" noProof="0" dirty="0" err="1" smtClean="0">
                <a:ln>
                  <a:noFill/>
                </a:ln>
                <a:solidFill>
                  <a:schemeClr val="dk1"/>
                </a:solidFill>
                <a:effectLst/>
                <a:uLnTx/>
                <a:uFillTx/>
                <a:latin typeface="+mn-lt"/>
                <a:ea typeface="+mn-ea"/>
                <a:cs typeface="+mn-cs"/>
              </a:rPr>
              <a:t>foo</a:t>
            </a:r>
            <a:r>
              <a:rPr kumimoji="1" lang="en-US" altLang="ja-JP" sz="2400" b="0" i="0" u="none" strike="noStrike" kern="1200" cap="none" spc="0" normalizeH="0" baseline="0" noProof="0" dirty="0" smtClean="0">
                <a:ln>
                  <a:noFill/>
                </a:ln>
                <a:solidFill>
                  <a:schemeClr val="dk1"/>
                </a:solidFill>
                <a:effectLst/>
                <a:uLnTx/>
                <a:uFillTx/>
                <a:latin typeface="+mn-lt"/>
                <a:ea typeface="+mn-ea"/>
                <a:cs typeface="+mn-cs"/>
              </a:rPr>
              <a:t> (</a:t>
            </a:r>
            <a:r>
              <a:rPr kumimoji="1" lang="en-US" altLang="ja-JP" sz="2400" b="0" i="0" u="none" strike="noStrike" kern="1200" cap="none" spc="0" normalizeH="0" baseline="0" noProof="0" dirty="0" err="1" smtClean="0">
                <a:ln>
                  <a:noFill/>
                </a:ln>
                <a:solidFill>
                  <a:schemeClr val="dk1"/>
                </a:solidFill>
                <a:effectLst/>
                <a:uLnTx/>
                <a:uFillTx/>
                <a:latin typeface="+mn-lt"/>
                <a:ea typeface="+mn-ea"/>
                <a:cs typeface="+mn-cs"/>
              </a:rPr>
              <a:t>int</a:t>
            </a:r>
            <a:r>
              <a:rPr kumimoji="1" lang="en-US" altLang="ja-JP" sz="2400" b="0" i="0" u="none" strike="noStrike" kern="1200" cap="none" spc="0" normalizeH="0" baseline="0" noProof="0" dirty="0" smtClean="0">
                <a:ln>
                  <a:noFill/>
                </a:ln>
                <a:solidFill>
                  <a:schemeClr val="dk1"/>
                </a:solidFill>
                <a:effectLst/>
                <a:uLnTx/>
                <a:uFillTx/>
                <a:latin typeface="+mn-lt"/>
                <a:ea typeface="+mn-ea"/>
                <a:cs typeface="+mn-cs"/>
              </a:rPr>
              <a:t> x, </a:t>
            </a:r>
            <a:r>
              <a:rPr kumimoji="1" lang="en-US" altLang="ja-JP" sz="2400" b="0" i="0" u="none" strike="noStrike" kern="1200" cap="none" spc="0" normalizeH="0" baseline="0" noProof="0" dirty="0" smtClean="0">
                <a:ln>
                  <a:noFill/>
                </a:ln>
                <a:solidFill>
                  <a:srgbClr val="FF0000"/>
                </a:solidFill>
                <a:effectLst/>
                <a:uLnTx/>
                <a:uFillTx/>
                <a:latin typeface="+mn-lt"/>
                <a:ea typeface="+mn-ea"/>
                <a:cs typeface="+mn-cs"/>
              </a:rPr>
              <a:t>v</a:t>
            </a:r>
            <a:r>
              <a:rPr kumimoji="1" lang="en-US" altLang="ja-JP" sz="2400" b="0" i="0" u="none" strike="noStrike" kern="1200" cap="none" spc="0" normalizeH="0" baseline="0" noProof="0" dirty="0" smtClean="0">
                <a:ln>
                  <a:noFill/>
                </a:ln>
                <a:solidFill>
                  <a:schemeClr val="dk1"/>
                </a:solidFill>
                <a:effectLst/>
                <a:uLnTx/>
                <a:uFillTx/>
                <a:latin typeface="+mn-lt"/>
                <a:ea typeface="+mn-ea"/>
                <a:cs typeface="+mn-cs"/>
              </a:rPr>
              <a:t>){</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1" lang="en-US" altLang="ja-JP" sz="2400" b="0" i="0" u="none" strike="noStrike" kern="1200" cap="none" spc="0" normalizeH="0" baseline="0" noProof="0" dirty="0" smtClean="0">
                <a:ln>
                  <a:noFill/>
                </a:ln>
                <a:solidFill>
                  <a:schemeClr val="dk1"/>
                </a:solidFill>
                <a:effectLst/>
                <a:uLnTx/>
                <a:uFillTx/>
                <a:latin typeface="+mn-lt"/>
                <a:ea typeface="+mn-ea"/>
                <a:cs typeface="+mn-cs"/>
              </a:rPr>
              <a:t>     return  (</a:t>
            </a:r>
            <a:r>
              <a:rPr kumimoji="1" lang="en-US" altLang="ja-JP" sz="2400" b="0" i="0" u="none" strike="noStrike" kern="1200" cap="none" spc="0" normalizeH="0" baseline="0" noProof="0" dirty="0" smtClean="0">
                <a:ln>
                  <a:noFill/>
                </a:ln>
                <a:solidFill>
                  <a:schemeClr val="tx1"/>
                </a:solidFill>
                <a:effectLst/>
                <a:uLnTx/>
                <a:uFillTx/>
                <a:latin typeface="+mn-lt"/>
                <a:ea typeface="+mn-ea"/>
                <a:cs typeface="+mn-cs"/>
              </a:rPr>
              <a:t>(</a:t>
            </a:r>
            <a:r>
              <a:rPr kumimoji="1" lang="en-US" altLang="ja-JP" sz="2400" b="0" i="0" u="none" strike="noStrike" kern="1200" cap="none" spc="0" normalizeH="0" baseline="0" noProof="0" dirty="0" smtClean="0">
                <a:ln>
                  <a:noFill/>
                </a:ln>
                <a:solidFill>
                  <a:srgbClr val="FF0000"/>
                </a:solidFill>
                <a:effectLst/>
                <a:uLnTx/>
                <a:uFillTx/>
                <a:latin typeface="+mn-lt"/>
                <a:ea typeface="+mn-ea"/>
                <a:cs typeface="+mn-cs"/>
              </a:rPr>
              <a:t>v</a:t>
            </a:r>
            <a:r>
              <a:rPr kumimoji="1" lang="en-US" altLang="ja-JP" sz="2400" b="0" i="0" u="none" strike="noStrike" kern="1200" cap="none" spc="0" normalizeH="0" baseline="0" noProof="0" dirty="0" smtClean="0">
                <a:ln>
                  <a:noFill/>
                </a:ln>
                <a:solidFill>
                  <a:schemeClr val="tx1"/>
                </a:solidFill>
                <a:effectLst/>
                <a:uLnTx/>
                <a:uFillTx/>
                <a:latin typeface="+mn-lt"/>
                <a:ea typeface="+mn-ea"/>
                <a:cs typeface="+mn-cs"/>
              </a:rPr>
              <a:t>.num = x)</a:t>
            </a:r>
            <a:r>
              <a:rPr kumimoji="1" lang="en-US" altLang="ja-JP" sz="2400" b="0" i="0" u="none" strike="noStrike" kern="1200" cap="none" spc="0" normalizeH="0" baseline="0" noProof="0" dirty="0" smtClean="0">
                <a:ln>
                  <a:noFill/>
                </a:ln>
                <a:solidFill>
                  <a:schemeClr val="dk1"/>
                </a:solidFill>
                <a:effectLst/>
                <a:uLnTx/>
                <a:uFillTx/>
                <a:latin typeface="+mn-lt"/>
                <a:ea typeface="+mn-ea"/>
                <a:cs typeface="+mn-cs"/>
              </a:rPr>
              <a:t>.name = “s”).num + (</a:t>
            </a:r>
            <a:r>
              <a:rPr kumimoji="1" lang="en-US" altLang="ja-JP" sz="2400" b="0" i="0" u="none" strike="noStrike" kern="1200" cap="none" spc="0" normalizeH="0" baseline="0" noProof="0" dirty="0" smtClean="0">
                <a:ln>
                  <a:noFill/>
                </a:ln>
                <a:solidFill>
                  <a:srgbClr val="FF0000"/>
                </a:solidFill>
                <a:effectLst/>
                <a:uLnTx/>
                <a:uFillTx/>
                <a:latin typeface="+mn-lt"/>
                <a:ea typeface="+mn-ea"/>
                <a:cs typeface="+mn-cs"/>
              </a:rPr>
              <a:t>v</a:t>
            </a:r>
            <a:r>
              <a:rPr kumimoji="1" lang="en-US" altLang="ja-JP" sz="2400" b="0" i="0" u="none" strike="noStrike" kern="1200" cap="none" spc="0" normalizeH="0" baseline="0" noProof="0" dirty="0" smtClean="0">
                <a:ln>
                  <a:noFill/>
                </a:ln>
                <a:solidFill>
                  <a:schemeClr val="dk1"/>
                </a:solidFill>
                <a:effectLst/>
                <a:uLnTx/>
                <a:uFillTx/>
                <a:latin typeface="+mn-lt"/>
                <a:ea typeface="+mn-ea"/>
                <a:cs typeface="+mn-cs"/>
              </a:rPr>
              <a:t>.num2 = x).num;</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1" lang="en-US" altLang="ja-JP" sz="2400" b="0" i="0" u="none" strike="noStrike" kern="1200" cap="none" spc="0" normalizeH="0" baseline="0" noProof="0" dirty="0" smtClean="0">
                <a:ln>
                  <a:noFill/>
                </a:ln>
                <a:solidFill>
                  <a:schemeClr val="dk1"/>
                </a:solidFill>
                <a:effectLst/>
                <a:uLnTx/>
                <a:uFillTx/>
                <a:latin typeface="+mn-lt"/>
                <a:ea typeface="+mn-ea"/>
                <a:cs typeface="+mn-cs"/>
              </a:rPr>
              <a:t>}</a:t>
            </a:r>
          </a:p>
        </p:txBody>
      </p:sp>
      <p:sp>
        <p:nvSpPr>
          <p:cNvPr id="15" name="テキスト ボックス 14"/>
          <p:cNvSpPr txBox="1"/>
          <p:nvPr/>
        </p:nvSpPr>
        <p:spPr>
          <a:xfrm>
            <a:off x="251520" y="3645024"/>
            <a:ext cx="4320480" cy="2585323"/>
          </a:xfrm>
          <a:prstGeom prst="rect">
            <a:avLst/>
          </a:prstGeom>
          <a:noFill/>
        </p:spPr>
        <p:txBody>
          <a:bodyPr wrap="square" rtlCol="0">
            <a:spAutoFit/>
          </a:bodyPr>
          <a:lstStyle/>
          <a:p>
            <a:endParaRPr lang="en-US" altLang="ja-JP" dirty="0" smtClean="0"/>
          </a:p>
          <a:p>
            <a:r>
              <a:rPr lang="en-US" altLang="ja-JP" dirty="0" err="1" smtClean="0"/>
              <a:t>calcST</a:t>
            </a:r>
            <a:r>
              <a:rPr lang="en-US" altLang="ja-JP" dirty="0" smtClean="0"/>
              <a:t>(v)</a:t>
            </a:r>
          </a:p>
          <a:p>
            <a:r>
              <a:rPr lang="ja-JP" altLang="en-US" dirty="0" smtClean="0"/>
              <a:t>　→ </a:t>
            </a:r>
            <a:r>
              <a:rPr lang="en-US" altLang="ja-JP" dirty="0" smtClean="0"/>
              <a:t>cur=v</a:t>
            </a:r>
          </a:p>
          <a:p>
            <a:r>
              <a:rPr lang="ja-JP" altLang="en-US" dirty="0" smtClean="0"/>
              <a:t>　→</a:t>
            </a:r>
            <a:r>
              <a:rPr lang="en-US" altLang="ja-JP" dirty="0" smtClean="0"/>
              <a:t>ST = {num: </a:t>
            </a:r>
            <a:r>
              <a:rPr lang="en-US" altLang="ja-JP" dirty="0" err="1" smtClean="0"/>
              <a:t>int</a:t>
            </a:r>
            <a:r>
              <a:rPr lang="en-US" altLang="ja-JP" dirty="0" smtClean="0"/>
              <a:t>} ,cur = (v.num= x)</a:t>
            </a:r>
          </a:p>
          <a:p>
            <a:r>
              <a:rPr lang="ja-JP" altLang="en-US" dirty="0" smtClean="0"/>
              <a:t>　→</a:t>
            </a:r>
            <a:r>
              <a:rPr lang="en-US" altLang="ja-JP" dirty="0" smtClean="0"/>
              <a:t>ST = {num: </a:t>
            </a:r>
            <a:r>
              <a:rPr lang="en-US" altLang="ja-JP" dirty="0" err="1" smtClean="0"/>
              <a:t>int</a:t>
            </a:r>
            <a:r>
              <a:rPr lang="en-US" altLang="ja-JP" dirty="0" smtClean="0"/>
              <a:t> , name: String}, </a:t>
            </a:r>
          </a:p>
          <a:p>
            <a:r>
              <a:rPr lang="en-US" altLang="ja-JP" dirty="0" smtClean="0"/>
              <a:t>  </a:t>
            </a:r>
            <a:r>
              <a:rPr lang="ja-JP" altLang="en-US" dirty="0" smtClean="0"/>
              <a:t>　</a:t>
            </a:r>
            <a:r>
              <a:rPr lang="en-US" altLang="ja-JP" dirty="0" smtClean="0"/>
              <a:t>   cur = (v.num=x).name=“s”</a:t>
            </a:r>
            <a:r>
              <a:rPr lang="ja-JP" altLang="en-US" dirty="0" smtClean="0"/>
              <a:t>　</a:t>
            </a:r>
            <a:endParaRPr lang="en-US" altLang="ja-JP" dirty="0" smtClean="0"/>
          </a:p>
          <a:p>
            <a:r>
              <a:rPr lang="ja-JP" altLang="en-US" dirty="0" smtClean="0"/>
              <a:t>　→</a:t>
            </a:r>
            <a:r>
              <a:rPr lang="en-US" altLang="ja-JP" dirty="0" smtClean="0"/>
              <a:t>cur = v</a:t>
            </a:r>
          </a:p>
          <a:p>
            <a:r>
              <a:rPr lang="en-US" altLang="ja-JP" dirty="0" smtClean="0"/>
              <a:t>   </a:t>
            </a:r>
            <a:r>
              <a:rPr lang="ja-JP" altLang="en-US" dirty="0" smtClean="0"/>
              <a:t>→</a:t>
            </a:r>
            <a:r>
              <a:rPr lang="en-US" altLang="ja-JP" dirty="0" smtClean="0"/>
              <a:t>ST  = {num: </a:t>
            </a:r>
            <a:r>
              <a:rPr lang="en-US" altLang="ja-JP" dirty="0" err="1" smtClean="0"/>
              <a:t>int</a:t>
            </a:r>
            <a:r>
              <a:rPr lang="en-US" altLang="ja-JP" dirty="0" smtClean="0"/>
              <a:t> , name: String, num2: </a:t>
            </a:r>
            <a:r>
              <a:rPr lang="en-US" altLang="ja-JP" dirty="0" err="1" smtClean="0"/>
              <a:t>int</a:t>
            </a:r>
            <a:r>
              <a:rPr lang="en-US" altLang="ja-JP" dirty="0" smtClean="0"/>
              <a:t>},</a:t>
            </a:r>
          </a:p>
          <a:p>
            <a:r>
              <a:rPr lang="ja-JP" altLang="en-US" dirty="0" smtClean="0"/>
              <a:t>  　  </a:t>
            </a:r>
            <a:r>
              <a:rPr lang="en-US" altLang="ja-JP" dirty="0" smtClean="0"/>
              <a:t>cur = (v.num2 = x)</a:t>
            </a:r>
          </a:p>
        </p:txBody>
      </p:sp>
      <p:sp>
        <p:nvSpPr>
          <p:cNvPr id="10" name="四角形吹き出し 9"/>
          <p:cNvSpPr/>
          <p:nvPr/>
        </p:nvSpPr>
        <p:spPr>
          <a:xfrm>
            <a:off x="7092280" y="1916832"/>
            <a:ext cx="1584176" cy="1080120"/>
          </a:xfrm>
          <a:prstGeom prst="wedgeRectCallout">
            <a:avLst>
              <a:gd name="adj1" fmla="val -118166"/>
              <a:gd name="adj2" fmla="val -57016"/>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変数</a:t>
            </a:r>
            <a:r>
              <a:rPr kumimoji="1" lang="en-US" altLang="ja-JP" dirty="0" smtClean="0">
                <a:solidFill>
                  <a:schemeClr val="tx1"/>
                </a:solidFill>
              </a:rPr>
              <a:t>v</a:t>
            </a:r>
            <a:r>
              <a:rPr kumimoji="1" lang="ja-JP" altLang="en-US" dirty="0" smtClean="0">
                <a:solidFill>
                  <a:schemeClr val="tx1"/>
                </a:solidFill>
              </a:rPr>
              <a:t>の型を推論</a:t>
            </a:r>
            <a:endParaRPr kumimoji="1" lang="ja-JP" altLang="en-US" dirty="0">
              <a:solidFill>
                <a:schemeClr val="tx1"/>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24744"/>
            <a:ext cx="8229600" cy="1066800"/>
          </a:xfrm>
        </p:spPr>
        <p:txBody>
          <a:bodyPr/>
          <a:lstStyle/>
          <a:p>
            <a:r>
              <a:rPr kumimoji="1" lang="en-US" altLang="ja-JP" dirty="0" smtClean="0"/>
              <a:t>Typing rule</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Γ’ : SO</a:t>
            </a:r>
            <a:r>
              <a:rPr lang="ja-JP" altLang="en-US" dirty="0" smtClean="0"/>
              <a:t>項の型環境</a:t>
            </a:r>
            <a:endParaRPr lang="en-US" altLang="ja-JP" dirty="0" smtClean="0"/>
          </a:p>
          <a:p>
            <a:pPr lvl="1"/>
            <a:r>
              <a:rPr lang="en-US" altLang="ja-JP" dirty="0" smtClean="0"/>
              <a:t>Structural typing</a:t>
            </a:r>
          </a:p>
          <a:p>
            <a:r>
              <a:rPr lang="en-US" altLang="ja-JP" dirty="0" err="1" smtClean="0"/>
              <a:t>calcST</a:t>
            </a:r>
            <a:r>
              <a:rPr lang="en-US" altLang="ja-JP" dirty="0" smtClean="0"/>
              <a:t>: </a:t>
            </a:r>
            <a:r>
              <a:rPr lang="ja-JP" altLang="en-US" dirty="0" smtClean="0"/>
              <a:t>型推論</a:t>
            </a:r>
            <a:r>
              <a:rPr lang="en-US" altLang="ja-JP" dirty="0" smtClean="0"/>
              <a:t> </a:t>
            </a:r>
          </a:p>
          <a:p>
            <a:r>
              <a:rPr lang="en-US" altLang="ja-JP" dirty="0" err="1" smtClean="0"/>
              <a:t>STFields</a:t>
            </a:r>
            <a:r>
              <a:rPr lang="en-US" altLang="ja-JP" dirty="0" smtClean="0"/>
              <a:t>:</a:t>
            </a:r>
            <a:r>
              <a:rPr lang="ja-JP" altLang="en-US" dirty="0" smtClean="0"/>
              <a:t>型に対応</a:t>
            </a:r>
            <a:endParaRPr lang="en-US" altLang="ja-JP" dirty="0" smtClean="0"/>
          </a:p>
          <a:p>
            <a:pPr>
              <a:buNone/>
            </a:pPr>
            <a:r>
              <a:rPr lang="ja-JP" altLang="en-US" dirty="0" smtClean="0"/>
              <a:t>　　　するフィールド</a:t>
            </a:r>
            <a:endParaRPr lang="en-US" altLang="ja-JP" dirty="0" smtClean="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28</a:t>
            </a:fld>
            <a:endParaRPr kumimoji="1" lang="ja-JP" altLang="en-US"/>
          </a:p>
        </p:txBody>
      </p:sp>
      <p:sp>
        <p:nvSpPr>
          <p:cNvPr id="5" name="テキスト ボックス 4"/>
          <p:cNvSpPr txBox="1"/>
          <p:nvPr/>
        </p:nvSpPr>
        <p:spPr>
          <a:xfrm>
            <a:off x="3707904" y="1340768"/>
            <a:ext cx="5040560" cy="3108543"/>
          </a:xfrm>
          <a:prstGeom prst="rect">
            <a:avLst/>
          </a:prstGeom>
          <a:noFill/>
          <a:ln>
            <a:solidFill>
              <a:schemeClr val="tx1">
                <a:lumMod val="95000"/>
                <a:lumOff val="5000"/>
              </a:schemeClr>
            </a:solidFill>
          </a:ln>
        </p:spPr>
        <p:txBody>
          <a:bodyPr wrap="square" rtlCol="0">
            <a:spAutoFit/>
          </a:bodyPr>
          <a:lstStyle/>
          <a:p>
            <a:r>
              <a:rPr kumimoji="1" lang="en-US" altLang="ja-JP" sz="2800" dirty="0" smtClean="0"/>
              <a:t>Γ’ </a:t>
            </a:r>
            <a:r>
              <a:rPr kumimoji="1" lang="ja-JP" altLang="en-US" sz="2800" dirty="0" smtClean="0"/>
              <a:t>⊢ </a:t>
            </a:r>
            <a:r>
              <a:rPr kumimoji="1" lang="en-US" altLang="ja-JP" sz="2800" dirty="0" smtClean="0"/>
              <a:t>v : </a:t>
            </a:r>
            <a:r>
              <a:rPr kumimoji="1" lang="en-US" altLang="ja-JP" sz="2800" dirty="0" err="1" smtClean="0"/>
              <a:t>calcST</a:t>
            </a:r>
            <a:r>
              <a:rPr kumimoji="1" lang="en-US" altLang="ja-JP" sz="2800" dirty="0" smtClean="0"/>
              <a:t>(v)</a:t>
            </a:r>
            <a:r>
              <a:rPr kumimoji="1" lang="ja-JP" altLang="en-US" sz="2800" dirty="0" smtClean="0"/>
              <a:t>　　　</a:t>
            </a:r>
            <a:r>
              <a:rPr kumimoji="1" lang="en-US" altLang="ja-JP" sz="2800" dirty="0" smtClean="0"/>
              <a:t>(ST-VAR)        </a:t>
            </a:r>
          </a:p>
          <a:p>
            <a:endParaRPr lang="en-US" altLang="ja-JP" sz="2800" dirty="0" smtClean="0"/>
          </a:p>
          <a:p>
            <a:r>
              <a:rPr kumimoji="1" lang="ja-JP" altLang="en-US" sz="2800" dirty="0" smtClean="0"/>
              <a:t>　</a:t>
            </a:r>
            <a:r>
              <a:rPr lang="en-US" altLang="ja-JP" sz="2800" dirty="0" smtClean="0"/>
              <a:t>Γ’</a:t>
            </a:r>
            <a:r>
              <a:rPr lang="ja-JP" altLang="en-US" sz="2800" dirty="0" smtClean="0"/>
              <a:t>⊢ </a:t>
            </a:r>
            <a:r>
              <a:rPr lang="en-US" altLang="ja-JP" sz="2800" dirty="0" smtClean="0"/>
              <a:t>s : T</a:t>
            </a:r>
          </a:p>
          <a:p>
            <a:r>
              <a:rPr lang="en-US" altLang="ja-JP" sz="2800" dirty="0" smtClean="0"/>
              <a:t>   Γ’</a:t>
            </a:r>
            <a:r>
              <a:rPr lang="ja-JP" altLang="en-US" sz="2800" dirty="0" smtClean="0"/>
              <a:t> ⊢ </a:t>
            </a:r>
            <a:r>
              <a:rPr lang="en-US" altLang="ja-JP" sz="2800" dirty="0" err="1" smtClean="0"/>
              <a:t>s.f</a:t>
            </a:r>
            <a:r>
              <a:rPr lang="en-US" altLang="ja-JP" sz="2800" dirty="0" smtClean="0"/>
              <a:t> = e : T</a:t>
            </a:r>
          </a:p>
          <a:p>
            <a:endParaRPr kumimoji="1" lang="en-US" altLang="ja-JP" sz="2800" dirty="0" smtClean="0"/>
          </a:p>
          <a:p>
            <a:r>
              <a:rPr lang="en-US" altLang="ja-JP" sz="2800" dirty="0" smtClean="0"/>
              <a:t>Γ’</a:t>
            </a:r>
            <a:r>
              <a:rPr lang="ja-JP" altLang="en-US" sz="2800" dirty="0" smtClean="0"/>
              <a:t>⊢ </a:t>
            </a:r>
            <a:r>
              <a:rPr lang="en-US" altLang="ja-JP" sz="2800" dirty="0" smtClean="0"/>
              <a:t>s : T</a:t>
            </a:r>
            <a:r>
              <a:rPr lang="ja-JP" altLang="en-US" sz="2800" dirty="0" smtClean="0"/>
              <a:t>　</a:t>
            </a:r>
            <a:r>
              <a:rPr lang="en-US" altLang="ja-JP" sz="2800" dirty="0" err="1" smtClean="0"/>
              <a:t>STFields</a:t>
            </a:r>
            <a:r>
              <a:rPr lang="en-US" altLang="ja-JP" sz="2800" dirty="0" smtClean="0"/>
              <a:t>(T) =    </a:t>
            </a:r>
          </a:p>
          <a:p>
            <a:r>
              <a:rPr lang="en-US" altLang="ja-JP" sz="2800" dirty="0" smtClean="0"/>
              <a:t>Γ</a:t>
            </a:r>
            <a:r>
              <a:rPr lang="ja-JP" altLang="en-US" sz="2800" dirty="0" smtClean="0"/>
              <a:t> ⊢ </a:t>
            </a:r>
            <a:r>
              <a:rPr lang="en-US" altLang="ja-JP" sz="2800" dirty="0" smtClean="0"/>
              <a:t>s.f</a:t>
            </a:r>
            <a:r>
              <a:rPr lang="en-US" altLang="ja-JP" dirty="0" smtClean="0"/>
              <a:t>i </a:t>
            </a:r>
            <a:r>
              <a:rPr lang="en-US" altLang="ja-JP" sz="2800" dirty="0" smtClean="0"/>
              <a:t>: </a:t>
            </a:r>
            <a:r>
              <a:rPr lang="en-US" altLang="ja-JP" sz="2800" dirty="0" err="1" smtClean="0"/>
              <a:t>C</a:t>
            </a:r>
            <a:r>
              <a:rPr lang="en-US" altLang="ja-JP" dirty="0" err="1" smtClean="0"/>
              <a:t>i</a:t>
            </a:r>
            <a:endParaRPr kumimoji="1" lang="ja-JP" altLang="en-US" dirty="0"/>
          </a:p>
        </p:txBody>
      </p:sp>
      <p:cxnSp>
        <p:nvCxnSpPr>
          <p:cNvPr id="6" name="直線コネクタ 5"/>
          <p:cNvCxnSpPr/>
          <p:nvPr/>
        </p:nvCxnSpPr>
        <p:spPr>
          <a:xfrm>
            <a:off x="3779912" y="2636912"/>
            <a:ext cx="252028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732240" y="2348879"/>
            <a:ext cx="2016224" cy="523220"/>
          </a:xfrm>
          <a:prstGeom prst="rect">
            <a:avLst/>
          </a:prstGeom>
          <a:noFill/>
        </p:spPr>
        <p:txBody>
          <a:bodyPr wrap="square" rtlCol="0">
            <a:spAutoFit/>
          </a:bodyPr>
          <a:lstStyle/>
          <a:p>
            <a:r>
              <a:rPr lang="en-US" altLang="ja-JP" sz="2800" dirty="0" smtClean="0"/>
              <a:t>(ST-SUB)</a:t>
            </a:r>
            <a:endParaRPr kumimoji="1" lang="ja-JP" altLang="en-US" sz="2800" dirty="0"/>
          </a:p>
        </p:txBody>
      </p:sp>
      <p:sp>
        <p:nvSpPr>
          <p:cNvPr id="11" name="コンテンツ プレースホルダ 4"/>
          <p:cNvSpPr txBox="1">
            <a:spLocks/>
          </p:cNvSpPr>
          <p:nvPr/>
        </p:nvSpPr>
        <p:spPr>
          <a:xfrm>
            <a:off x="1763688" y="4797152"/>
            <a:ext cx="4176464" cy="1646605"/>
          </a:xfrm>
          <a:prstGeom prst="rect">
            <a:avLst/>
          </a:prstGeom>
        </p:spPr>
        <p:style>
          <a:lnRef idx="1">
            <a:schemeClr val="accent3"/>
          </a:lnRef>
          <a:fillRef idx="2">
            <a:schemeClr val="accent3"/>
          </a:fillRef>
          <a:effectRef idx="1">
            <a:schemeClr val="accent3"/>
          </a:effectRef>
          <a:fontRef idx="minor">
            <a:schemeClr val="dk1"/>
          </a:fontRef>
        </p:style>
        <p:txBody>
          <a:bodyPr vert="horz" wrap="square" rtlCol="0">
            <a:sp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1" lang="en-US" altLang="ja-JP" sz="2400" b="0" i="0" u="none" strike="noStrike" kern="1200" cap="none" spc="0" normalizeH="0" baseline="0" noProof="0" dirty="0" err="1" smtClean="0">
                <a:ln>
                  <a:noFill/>
                </a:ln>
                <a:solidFill>
                  <a:schemeClr val="dk1"/>
                </a:solidFill>
                <a:effectLst/>
                <a:uLnTx/>
                <a:uFillTx/>
                <a:latin typeface="+mn-lt"/>
                <a:ea typeface="+mn-ea"/>
                <a:cs typeface="+mn-cs"/>
              </a:rPr>
              <a:t>int</a:t>
            </a:r>
            <a:r>
              <a:rPr kumimoji="1" lang="en-US" altLang="ja-JP" sz="2400" b="0" i="0" u="none" strike="noStrike" kern="1200" cap="none" spc="0" normalizeH="0" baseline="0" noProof="0" dirty="0" smtClean="0">
                <a:ln>
                  <a:noFill/>
                </a:ln>
                <a:solidFill>
                  <a:schemeClr val="dk1"/>
                </a:solidFill>
                <a:effectLst/>
                <a:uLnTx/>
                <a:uFillTx/>
                <a:latin typeface="+mn-lt"/>
                <a:ea typeface="+mn-ea"/>
                <a:cs typeface="+mn-cs"/>
              </a:rPr>
              <a:t> </a:t>
            </a:r>
            <a:r>
              <a:rPr kumimoji="1" lang="en-US" altLang="ja-JP" sz="2400" b="0" i="0" u="none" strike="noStrike" kern="1200" cap="none" spc="0" normalizeH="0" baseline="0" noProof="0" dirty="0" err="1" smtClean="0">
                <a:ln>
                  <a:noFill/>
                </a:ln>
                <a:solidFill>
                  <a:schemeClr val="dk1"/>
                </a:solidFill>
                <a:effectLst/>
                <a:uLnTx/>
                <a:uFillTx/>
                <a:latin typeface="+mn-lt"/>
                <a:ea typeface="+mn-ea"/>
                <a:cs typeface="+mn-cs"/>
              </a:rPr>
              <a:t>foo</a:t>
            </a:r>
            <a:r>
              <a:rPr kumimoji="1" lang="en-US" altLang="ja-JP" sz="2400" b="0" i="0" u="none" strike="noStrike" kern="1200" cap="none" spc="0" normalizeH="0" baseline="0" noProof="0" dirty="0" smtClean="0">
                <a:ln>
                  <a:noFill/>
                </a:ln>
                <a:solidFill>
                  <a:schemeClr val="dk1"/>
                </a:solidFill>
                <a:effectLst/>
                <a:uLnTx/>
                <a:uFillTx/>
                <a:latin typeface="+mn-lt"/>
                <a:ea typeface="+mn-ea"/>
                <a:cs typeface="+mn-cs"/>
              </a:rPr>
              <a:t> (</a:t>
            </a:r>
            <a:r>
              <a:rPr kumimoji="1" lang="en-US" altLang="ja-JP" sz="2400" b="0" i="0" u="none" strike="noStrike" kern="1200" cap="none" spc="0" normalizeH="0" baseline="0" noProof="0" dirty="0" err="1" smtClean="0">
                <a:ln>
                  <a:noFill/>
                </a:ln>
                <a:solidFill>
                  <a:schemeClr val="dk1"/>
                </a:solidFill>
                <a:effectLst/>
                <a:uLnTx/>
                <a:uFillTx/>
                <a:latin typeface="+mn-lt"/>
                <a:ea typeface="+mn-ea"/>
                <a:cs typeface="+mn-cs"/>
              </a:rPr>
              <a:t>int</a:t>
            </a:r>
            <a:r>
              <a:rPr kumimoji="1" lang="en-US" altLang="ja-JP" sz="2400" b="0" i="0" u="none" strike="noStrike" kern="1200" cap="none" spc="0" normalizeH="0" baseline="0" noProof="0" dirty="0" smtClean="0">
                <a:ln>
                  <a:noFill/>
                </a:ln>
                <a:solidFill>
                  <a:schemeClr val="dk1"/>
                </a:solidFill>
                <a:effectLst/>
                <a:uLnTx/>
                <a:uFillTx/>
                <a:latin typeface="+mn-lt"/>
                <a:ea typeface="+mn-ea"/>
                <a:cs typeface="+mn-cs"/>
              </a:rPr>
              <a:t> x, </a:t>
            </a:r>
            <a:r>
              <a:rPr kumimoji="1" lang="en-US" altLang="ja-JP" sz="2400" b="0" i="0" u="none" strike="noStrike" kern="1200" cap="none" spc="0" normalizeH="0" baseline="0" noProof="0" dirty="0" smtClean="0">
                <a:ln>
                  <a:noFill/>
                </a:ln>
                <a:solidFill>
                  <a:srgbClr val="FF0000"/>
                </a:solidFill>
                <a:effectLst/>
                <a:uLnTx/>
                <a:uFillTx/>
                <a:latin typeface="+mn-lt"/>
                <a:ea typeface="+mn-ea"/>
                <a:cs typeface="+mn-cs"/>
              </a:rPr>
              <a:t>v</a:t>
            </a:r>
            <a:r>
              <a:rPr kumimoji="1" lang="en-US" altLang="ja-JP" sz="2400" b="0" i="0" u="none" strike="noStrike" kern="1200" cap="none" spc="0" normalizeH="0" baseline="0" noProof="0" dirty="0" smtClean="0">
                <a:ln>
                  <a:noFill/>
                </a:ln>
                <a:solidFill>
                  <a:schemeClr val="dk1"/>
                </a:solidFill>
                <a:effectLst/>
                <a:uLnTx/>
                <a:uFillTx/>
                <a:latin typeface="+mn-lt"/>
                <a:ea typeface="+mn-ea"/>
                <a:cs typeface="+mn-cs"/>
              </a:rPr>
              <a:t>){</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1" lang="en-US" altLang="ja-JP" sz="2400" b="0" i="0" u="none" strike="noStrike" kern="1200" cap="none" spc="0" normalizeH="0" baseline="0" noProof="0" dirty="0" smtClean="0">
                <a:ln>
                  <a:noFill/>
                </a:ln>
                <a:solidFill>
                  <a:schemeClr val="dk1"/>
                </a:solidFill>
                <a:effectLst/>
                <a:uLnTx/>
                <a:uFillTx/>
                <a:latin typeface="+mn-lt"/>
                <a:ea typeface="+mn-ea"/>
                <a:cs typeface="+mn-cs"/>
              </a:rPr>
              <a:t>     return  (</a:t>
            </a:r>
            <a:r>
              <a:rPr kumimoji="1" lang="en-US" altLang="ja-JP" sz="2400" b="0" i="0" u="none" strike="noStrike" kern="1200" cap="none" spc="0" normalizeH="0" baseline="0" noProof="0" dirty="0" smtClean="0">
                <a:ln>
                  <a:noFill/>
                </a:ln>
                <a:solidFill>
                  <a:schemeClr val="tx1"/>
                </a:solidFill>
                <a:effectLst/>
                <a:uLnTx/>
                <a:uFillTx/>
                <a:latin typeface="+mn-lt"/>
                <a:ea typeface="+mn-ea"/>
                <a:cs typeface="+mn-cs"/>
              </a:rPr>
              <a:t>(</a:t>
            </a:r>
            <a:r>
              <a:rPr kumimoji="1" lang="en-US" altLang="ja-JP" sz="2400" b="0" i="0" u="none" strike="noStrike" kern="1200" cap="none" spc="0" normalizeH="0" baseline="0" noProof="0" dirty="0" smtClean="0">
                <a:ln>
                  <a:noFill/>
                </a:ln>
                <a:solidFill>
                  <a:srgbClr val="FF0000"/>
                </a:solidFill>
                <a:effectLst/>
                <a:uLnTx/>
                <a:uFillTx/>
                <a:latin typeface="+mn-lt"/>
                <a:ea typeface="+mn-ea"/>
                <a:cs typeface="+mn-cs"/>
              </a:rPr>
              <a:t>v</a:t>
            </a:r>
            <a:r>
              <a:rPr kumimoji="1" lang="en-US" altLang="ja-JP" sz="2400" b="0" i="0" u="none" strike="noStrike" kern="1200" cap="none" spc="0" normalizeH="0" baseline="0" noProof="0" dirty="0" smtClean="0">
                <a:ln>
                  <a:noFill/>
                </a:ln>
                <a:solidFill>
                  <a:schemeClr val="tx1"/>
                </a:solidFill>
                <a:effectLst/>
                <a:uLnTx/>
                <a:uFillTx/>
                <a:latin typeface="+mn-lt"/>
                <a:ea typeface="+mn-ea"/>
                <a:cs typeface="+mn-cs"/>
              </a:rPr>
              <a:t>.num = x)</a:t>
            </a:r>
            <a:r>
              <a:rPr kumimoji="1" lang="en-US" altLang="ja-JP" sz="2400" b="0" i="0" u="none" strike="noStrike" kern="1200" cap="none" spc="0" normalizeH="0" baseline="0" noProof="0" dirty="0" smtClean="0">
                <a:ln>
                  <a:noFill/>
                </a:ln>
                <a:solidFill>
                  <a:schemeClr val="dk1"/>
                </a:solidFill>
                <a:effectLst/>
                <a:uLnTx/>
                <a:uFillTx/>
                <a:latin typeface="+mn-lt"/>
                <a:ea typeface="+mn-ea"/>
                <a:cs typeface="+mn-cs"/>
              </a:rPr>
              <a:t>.name = “s”).num + (</a:t>
            </a:r>
            <a:r>
              <a:rPr kumimoji="1" lang="en-US" altLang="ja-JP" sz="2400" b="0" i="0" u="none" strike="noStrike" kern="1200" cap="none" spc="0" normalizeH="0" baseline="0" noProof="0" dirty="0" smtClean="0">
                <a:ln>
                  <a:noFill/>
                </a:ln>
                <a:solidFill>
                  <a:srgbClr val="FF0000"/>
                </a:solidFill>
                <a:effectLst/>
                <a:uLnTx/>
                <a:uFillTx/>
                <a:latin typeface="+mn-lt"/>
                <a:ea typeface="+mn-ea"/>
                <a:cs typeface="+mn-cs"/>
              </a:rPr>
              <a:t>v</a:t>
            </a:r>
            <a:r>
              <a:rPr kumimoji="1" lang="en-US" altLang="ja-JP" sz="2400" b="0" i="0" u="none" strike="noStrike" kern="1200" cap="none" spc="0" normalizeH="0" baseline="0" noProof="0" dirty="0" smtClean="0">
                <a:ln>
                  <a:noFill/>
                </a:ln>
                <a:solidFill>
                  <a:schemeClr val="dk1"/>
                </a:solidFill>
                <a:effectLst/>
                <a:uLnTx/>
                <a:uFillTx/>
                <a:latin typeface="+mn-lt"/>
                <a:ea typeface="+mn-ea"/>
                <a:cs typeface="+mn-cs"/>
              </a:rPr>
              <a:t>.num2 = x).num;</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1" lang="en-US" altLang="ja-JP" sz="2400" b="0" i="0" u="none" strike="noStrike" kern="1200" cap="none" spc="0" normalizeH="0" baseline="0" noProof="0" dirty="0" smtClean="0">
                <a:ln>
                  <a:noFill/>
                </a:ln>
                <a:solidFill>
                  <a:schemeClr val="dk1"/>
                </a:solidFill>
                <a:effectLst/>
                <a:uLnTx/>
                <a:uFillTx/>
                <a:latin typeface="+mn-lt"/>
                <a:ea typeface="+mn-ea"/>
                <a:cs typeface="+mn-cs"/>
              </a:rPr>
              <a:t>}</a:t>
            </a:r>
          </a:p>
        </p:txBody>
      </p:sp>
      <p:graphicFrame>
        <p:nvGraphicFramePr>
          <p:cNvPr id="14" name="Object 4"/>
          <p:cNvGraphicFramePr>
            <a:graphicFrameLocks noChangeAspect="1"/>
          </p:cNvGraphicFramePr>
          <p:nvPr/>
        </p:nvGraphicFramePr>
        <p:xfrm>
          <a:off x="7092280" y="3573016"/>
          <a:ext cx="290860" cy="360040"/>
        </p:xfrm>
        <a:graphic>
          <a:graphicData uri="http://schemas.openxmlformats.org/presentationml/2006/ole">
            <p:oleObj spid="_x0000_s49154" name="数式" r:id="rId3" imgW="152280" imgH="215640" progId="Equation.3">
              <p:embed/>
            </p:oleObj>
          </a:graphicData>
        </a:graphic>
      </p:graphicFrame>
      <p:graphicFrame>
        <p:nvGraphicFramePr>
          <p:cNvPr id="15" name="Object 6"/>
          <p:cNvGraphicFramePr>
            <a:graphicFrameLocks noChangeAspect="1"/>
          </p:cNvGraphicFramePr>
          <p:nvPr/>
        </p:nvGraphicFramePr>
        <p:xfrm>
          <a:off x="7380312" y="3573016"/>
          <a:ext cx="288032" cy="360040"/>
        </p:xfrm>
        <a:graphic>
          <a:graphicData uri="http://schemas.openxmlformats.org/presentationml/2006/ole">
            <p:oleObj spid="_x0000_s49155" name="数式" r:id="rId4" imgW="152280" imgH="241200" progId="Equation.3">
              <p:embed/>
            </p:oleObj>
          </a:graphicData>
        </a:graphic>
      </p:graphicFrame>
      <p:cxnSp>
        <p:nvCxnSpPr>
          <p:cNvPr id="16" name="直線コネクタ 15"/>
          <p:cNvCxnSpPr/>
          <p:nvPr/>
        </p:nvCxnSpPr>
        <p:spPr>
          <a:xfrm>
            <a:off x="3779912" y="3933056"/>
            <a:ext cx="381642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7235280" y="3933056"/>
            <a:ext cx="1908720" cy="523220"/>
          </a:xfrm>
          <a:prstGeom prst="rect">
            <a:avLst/>
          </a:prstGeom>
          <a:noFill/>
        </p:spPr>
        <p:txBody>
          <a:bodyPr wrap="square" rtlCol="0">
            <a:spAutoFit/>
          </a:bodyPr>
          <a:lstStyle/>
          <a:p>
            <a:r>
              <a:rPr lang="en-US" altLang="ja-JP" sz="2800" dirty="0" smtClean="0"/>
              <a:t>(ST-FIELD)</a:t>
            </a:r>
            <a:endParaRPr kumimoji="1" lang="ja-JP" altLang="en-US" sz="28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evaluation</a:t>
            </a:r>
            <a:endParaRPr kumimoji="1" lang="ja-JP" altLang="en-US" dirty="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29</a:t>
            </a:fld>
            <a:endParaRPr kumimoji="1" lang="ja-JP" altLang="en-US"/>
          </a:p>
        </p:txBody>
      </p:sp>
      <p:sp>
        <p:nvSpPr>
          <p:cNvPr id="5" name="テキスト ボックス 4"/>
          <p:cNvSpPr txBox="1"/>
          <p:nvPr/>
        </p:nvSpPr>
        <p:spPr>
          <a:xfrm>
            <a:off x="1187624" y="4581128"/>
            <a:ext cx="6264696" cy="1938992"/>
          </a:xfrm>
          <a:prstGeom prst="rect">
            <a:avLst/>
          </a:prstGeom>
          <a:noFill/>
        </p:spPr>
        <p:txBody>
          <a:bodyPr wrap="square" rtlCol="0">
            <a:spAutoFit/>
          </a:bodyPr>
          <a:lstStyle/>
          <a:p>
            <a:r>
              <a:rPr lang="el-GR" altLang="ja-JP" sz="2400" dirty="0" smtClean="0"/>
              <a:t>Δ</a:t>
            </a:r>
            <a:r>
              <a:rPr kumimoji="1" lang="en-US" altLang="ja-JP" sz="2400" dirty="0" smtClean="0"/>
              <a:t> </a:t>
            </a:r>
            <a:r>
              <a:rPr kumimoji="1" lang="ja-JP" altLang="en-US" sz="2400" dirty="0" smtClean="0"/>
              <a:t>⊢ </a:t>
            </a:r>
            <a:r>
              <a:rPr lang="en-US" altLang="ja-JP" sz="2400" dirty="0" smtClean="0"/>
              <a:t>v </a:t>
            </a:r>
            <a:r>
              <a:rPr lang="ja-JP" altLang="en-US" sz="2400" dirty="0" smtClean="0"/>
              <a:t>↦</a:t>
            </a:r>
            <a:r>
              <a:rPr lang="en-US" altLang="ja-JP" sz="2400" dirty="0" smtClean="0"/>
              <a:t> new SO(  </a:t>
            </a:r>
            <a:r>
              <a:rPr lang="ja-JP" altLang="en-US" sz="2400" dirty="0" smtClean="0"/>
              <a:t>  </a:t>
            </a:r>
            <a:r>
              <a:rPr lang="en-US" altLang="ja-JP" sz="2400" dirty="0" smtClean="0"/>
              <a:t>)  , </a:t>
            </a:r>
            <a:r>
              <a:rPr lang="ja-JP" altLang="en-US" sz="2400" dirty="0" smtClean="0"/>
              <a:t> </a:t>
            </a:r>
            <a:r>
              <a:rPr lang="en-US" altLang="ja-JP" sz="2400" dirty="0" smtClean="0"/>
              <a:t>Γ’</a:t>
            </a:r>
            <a:r>
              <a:rPr lang="ja-JP" altLang="en-US" sz="2400" dirty="0" smtClean="0"/>
              <a:t>⊢</a:t>
            </a:r>
            <a:r>
              <a:rPr lang="en-US" altLang="ja-JP" sz="2400" dirty="0" smtClean="0"/>
              <a:t>v:T , </a:t>
            </a:r>
          </a:p>
          <a:p>
            <a:r>
              <a:rPr lang="en-US" altLang="ja-JP" sz="2400" dirty="0" err="1" smtClean="0"/>
              <a:t>indexOfFields</a:t>
            </a:r>
            <a:r>
              <a:rPr lang="en-US" altLang="ja-JP" sz="2400" dirty="0" smtClean="0"/>
              <a:t>(T, f) = </a:t>
            </a:r>
            <a:r>
              <a:rPr lang="en-US" altLang="ja-JP" sz="2400" dirty="0" err="1" smtClean="0"/>
              <a:t>i</a:t>
            </a:r>
            <a:r>
              <a:rPr lang="en-US" altLang="ja-JP" sz="2400" dirty="0" smtClean="0"/>
              <a:t>  ,  </a:t>
            </a:r>
            <a:r>
              <a:rPr lang="en-US" altLang="ja-JP" sz="2400" dirty="0" err="1" smtClean="0"/>
              <a:t>e’</a:t>
            </a:r>
            <a:r>
              <a:rPr lang="en-US" altLang="ja-JP" dirty="0" err="1" smtClean="0"/>
              <a:t>k</a:t>
            </a:r>
            <a:r>
              <a:rPr lang="en-US" altLang="ja-JP" dirty="0" smtClean="0"/>
              <a:t> </a:t>
            </a:r>
            <a:r>
              <a:rPr lang="en-US" altLang="ja-JP" sz="2400" dirty="0" smtClean="0"/>
              <a:t>= </a:t>
            </a:r>
            <a:r>
              <a:rPr lang="en-US" altLang="ja-JP" sz="2400" dirty="0" err="1" smtClean="0"/>
              <a:t>e</a:t>
            </a:r>
            <a:r>
              <a:rPr lang="en-US" altLang="ja-JP" dirty="0" err="1" smtClean="0"/>
              <a:t>k</a:t>
            </a:r>
            <a:r>
              <a:rPr lang="en-US" altLang="ja-JP" dirty="0" smtClean="0"/>
              <a:t> </a:t>
            </a:r>
            <a:r>
              <a:rPr lang="en-US" altLang="ja-JP" sz="2400" dirty="0" smtClean="0"/>
              <a:t> (</a:t>
            </a:r>
            <a:r>
              <a:rPr lang="ja-JP" altLang="en-US" sz="1600" dirty="0" smtClean="0"/>
              <a:t>∀</a:t>
            </a:r>
            <a:r>
              <a:rPr lang="en-US" altLang="ja-JP" sz="2400" dirty="0" err="1" smtClean="0"/>
              <a:t>k,k</a:t>
            </a:r>
            <a:r>
              <a:rPr lang="ja-JP" altLang="en-US" sz="2400" dirty="0" smtClean="0"/>
              <a:t>≠</a:t>
            </a:r>
            <a:r>
              <a:rPr lang="en-US" altLang="ja-JP" sz="2400" dirty="0" err="1" smtClean="0"/>
              <a:t>i</a:t>
            </a:r>
            <a:r>
              <a:rPr lang="en-US" altLang="ja-JP" sz="2400" dirty="0" smtClean="0"/>
              <a:t>)</a:t>
            </a:r>
            <a:r>
              <a:rPr lang="en-US" altLang="ja-JP" dirty="0" smtClean="0"/>
              <a:t> </a:t>
            </a:r>
            <a:r>
              <a:rPr lang="en-US" altLang="ja-JP" sz="2400" dirty="0" smtClean="0"/>
              <a:t>,  </a:t>
            </a:r>
            <a:r>
              <a:rPr lang="en-US" altLang="ja-JP" sz="2400" dirty="0" err="1" smtClean="0"/>
              <a:t>e’</a:t>
            </a:r>
            <a:r>
              <a:rPr lang="en-US" altLang="ja-JP" dirty="0" err="1" smtClean="0"/>
              <a:t>i</a:t>
            </a:r>
            <a:r>
              <a:rPr lang="en-US" altLang="ja-JP" dirty="0" smtClean="0"/>
              <a:t> </a:t>
            </a:r>
            <a:r>
              <a:rPr lang="en-US" altLang="ja-JP" sz="2400" dirty="0" smtClean="0"/>
              <a:t>= e’’  </a:t>
            </a:r>
          </a:p>
          <a:p>
            <a:r>
              <a:rPr kumimoji="1" lang="en-US" altLang="ja-JP" sz="2400" dirty="0" smtClean="0"/>
              <a:t> ( </a:t>
            </a:r>
            <a:r>
              <a:rPr lang="el-GR" altLang="ja-JP" sz="2400" dirty="0" smtClean="0"/>
              <a:t>Δ</a:t>
            </a:r>
            <a:r>
              <a:rPr kumimoji="1" lang="en-US" altLang="ja-JP" sz="2400" dirty="0" smtClean="0"/>
              <a:t> </a:t>
            </a:r>
            <a:r>
              <a:rPr kumimoji="1" lang="ja-JP" altLang="en-US" sz="2400" dirty="0" smtClean="0"/>
              <a:t>⊢ </a:t>
            </a:r>
            <a:r>
              <a:rPr kumimoji="1" lang="en-US" altLang="ja-JP" sz="2400" dirty="0" smtClean="0"/>
              <a:t>v </a:t>
            </a:r>
            <a:r>
              <a:rPr lang="ja-JP" altLang="en-US" sz="2400" dirty="0" smtClean="0"/>
              <a:t>↦</a:t>
            </a:r>
            <a:r>
              <a:rPr kumimoji="1" lang="en-US" altLang="ja-JP" sz="2400" dirty="0" smtClean="0"/>
              <a:t> new SO(    </a:t>
            </a:r>
            <a:r>
              <a:rPr lang="en-US" altLang="ja-JP" sz="2400" dirty="0" smtClean="0"/>
              <a:t>) , </a:t>
            </a:r>
            <a:r>
              <a:rPr lang="en-US" altLang="ja-JP" sz="2400" dirty="0" err="1" smtClean="0"/>
              <a:t>v.f</a:t>
            </a:r>
            <a:r>
              <a:rPr lang="en-US" altLang="ja-JP" sz="2400" dirty="0" smtClean="0"/>
              <a:t> = e’’ )</a:t>
            </a:r>
          </a:p>
          <a:p>
            <a:r>
              <a:rPr lang="ja-JP" altLang="en-US" sz="2400" dirty="0" smtClean="0"/>
              <a:t>→</a:t>
            </a:r>
            <a:r>
              <a:rPr lang="en-US" altLang="ja-JP" sz="2400" dirty="0" smtClean="0"/>
              <a:t> ( </a:t>
            </a:r>
            <a:r>
              <a:rPr lang="el-GR" altLang="ja-JP" sz="2400" dirty="0" smtClean="0"/>
              <a:t>Δ</a:t>
            </a:r>
            <a:r>
              <a:rPr lang="en-US" altLang="ja-JP" sz="2400" dirty="0" smtClean="0"/>
              <a:t>’ </a:t>
            </a:r>
            <a:r>
              <a:rPr lang="ja-JP" altLang="en-US" sz="2400" dirty="0" smtClean="0"/>
              <a:t>⊢ </a:t>
            </a:r>
            <a:r>
              <a:rPr lang="en-US" altLang="ja-JP" sz="2400" dirty="0" smtClean="0"/>
              <a:t>v </a:t>
            </a:r>
            <a:r>
              <a:rPr lang="ja-JP" altLang="en-US" sz="2400" dirty="0" smtClean="0"/>
              <a:t>↦</a:t>
            </a:r>
            <a:r>
              <a:rPr lang="en-US" altLang="ja-JP" sz="2400" dirty="0" smtClean="0"/>
              <a:t> new SO(    )  , v )</a:t>
            </a:r>
            <a:endParaRPr kumimoji="1" lang="en-US" altLang="ja-JP" sz="2400" dirty="0" smtClean="0"/>
          </a:p>
          <a:p>
            <a:endParaRPr kumimoji="1" lang="ja-JP" altLang="en-US" sz="2400" dirty="0"/>
          </a:p>
        </p:txBody>
      </p:sp>
      <p:graphicFrame>
        <p:nvGraphicFramePr>
          <p:cNvPr id="3076" name="Object 4"/>
          <p:cNvGraphicFramePr>
            <a:graphicFrameLocks noChangeAspect="1"/>
          </p:cNvGraphicFramePr>
          <p:nvPr/>
        </p:nvGraphicFramePr>
        <p:xfrm>
          <a:off x="3304254" y="4653136"/>
          <a:ext cx="381338" cy="360040"/>
        </p:xfrm>
        <a:graphic>
          <a:graphicData uri="http://schemas.openxmlformats.org/presentationml/2006/ole">
            <p:oleObj spid="_x0000_s3076" name="数式" r:id="rId3" imgW="114120" imgH="215640" progId="Equation.3">
              <p:embed/>
            </p:oleObj>
          </a:graphicData>
        </a:graphic>
      </p:graphicFrame>
      <p:graphicFrame>
        <p:nvGraphicFramePr>
          <p:cNvPr id="3077" name="Object 5"/>
          <p:cNvGraphicFramePr>
            <a:graphicFrameLocks noChangeAspect="1"/>
          </p:cNvGraphicFramePr>
          <p:nvPr/>
        </p:nvGraphicFramePr>
        <p:xfrm>
          <a:off x="3923928" y="5733256"/>
          <a:ext cx="381338" cy="360040"/>
        </p:xfrm>
        <a:graphic>
          <a:graphicData uri="http://schemas.openxmlformats.org/presentationml/2006/ole">
            <p:oleObj spid="_x0000_s3077" name="数式" r:id="rId4" imgW="139680" imgH="215640" progId="Equation.3">
              <p:embed/>
            </p:oleObj>
          </a:graphicData>
        </a:graphic>
      </p:graphicFrame>
      <p:sp>
        <p:nvSpPr>
          <p:cNvPr id="7" name="コンテンツ プレースホルダ 2"/>
          <p:cNvSpPr>
            <a:spLocks noGrp="1"/>
          </p:cNvSpPr>
          <p:nvPr>
            <p:ph idx="1"/>
          </p:nvPr>
        </p:nvSpPr>
        <p:spPr>
          <a:xfrm>
            <a:off x="539552" y="2060848"/>
            <a:ext cx="8229600" cy="2232248"/>
          </a:xfrm>
        </p:spPr>
        <p:txBody>
          <a:bodyPr>
            <a:normAutofit fontScale="92500" lnSpcReduction="10000"/>
          </a:bodyPr>
          <a:lstStyle/>
          <a:p>
            <a:r>
              <a:rPr lang="ja-JP" altLang="en-US" dirty="0" smtClean="0"/>
              <a:t>代入式の評価</a:t>
            </a:r>
            <a:endParaRPr lang="en-US" altLang="ja-JP" dirty="0" smtClean="0"/>
          </a:p>
          <a:p>
            <a:pPr lvl="1"/>
            <a:r>
              <a:rPr lang="en-US" altLang="ja-JP" dirty="0" smtClean="0"/>
              <a:t>v</a:t>
            </a:r>
            <a:r>
              <a:rPr kumimoji="1" lang="ja-JP" altLang="en-US" dirty="0" smtClean="0"/>
              <a:t>は値の参照</a:t>
            </a:r>
            <a:endParaRPr kumimoji="1" lang="en-US" altLang="ja-JP" dirty="0" smtClean="0"/>
          </a:p>
          <a:p>
            <a:pPr lvl="2"/>
            <a:r>
              <a:rPr kumimoji="1" lang="ja-JP" altLang="en-US" dirty="0" smtClean="0"/>
              <a:t>メソッド呼び出しでは値は置き換えられない</a:t>
            </a:r>
            <a:endParaRPr kumimoji="1" lang="en-US" altLang="ja-JP" dirty="0" smtClean="0"/>
          </a:p>
          <a:p>
            <a:pPr lvl="2"/>
            <a:r>
              <a:rPr lang="el-GR" altLang="ja-JP" dirty="0" smtClean="0"/>
              <a:t>Δ</a:t>
            </a:r>
            <a:r>
              <a:rPr lang="en-US" altLang="ja-JP" dirty="0" smtClean="0"/>
              <a:t> : </a:t>
            </a:r>
            <a:r>
              <a:rPr lang="ja-JP" altLang="en-US" dirty="0" smtClean="0"/>
              <a:t>値の環境</a:t>
            </a:r>
            <a:endParaRPr lang="en-US" altLang="ja-JP" dirty="0" smtClean="0"/>
          </a:p>
          <a:p>
            <a:pPr lvl="1"/>
            <a:r>
              <a:rPr kumimoji="1" lang="en-US" altLang="ja-JP" dirty="0" err="1" smtClean="0"/>
              <a:t>indexOfField</a:t>
            </a:r>
            <a:r>
              <a:rPr kumimoji="1" lang="en-US" altLang="ja-JP" dirty="0" smtClean="0"/>
              <a:t>(</a:t>
            </a:r>
            <a:r>
              <a:rPr kumimoji="1" lang="en-US" altLang="ja-JP" dirty="0" err="1" smtClean="0"/>
              <a:t>T,f</a:t>
            </a:r>
            <a:r>
              <a:rPr kumimoji="1" lang="en-US" altLang="ja-JP" dirty="0" smtClean="0"/>
              <a:t>) : </a:t>
            </a:r>
            <a:r>
              <a:rPr kumimoji="1" lang="ja-JP" altLang="en-US" dirty="0" smtClean="0"/>
              <a:t>型</a:t>
            </a:r>
            <a:r>
              <a:rPr kumimoji="1" lang="en-US" altLang="ja-JP" dirty="0" smtClean="0"/>
              <a:t>T</a:t>
            </a:r>
            <a:r>
              <a:rPr kumimoji="1" lang="ja-JP" altLang="en-US" dirty="0" smtClean="0"/>
              <a:t>の中でフィールド</a:t>
            </a:r>
            <a:r>
              <a:rPr kumimoji="1" lang="en-US" altLang="ja-JP" dirty="0" smtClean="0"/>
              <a:t>f</a:t>
            </a:r>
            <a:r>
              <a:rPr lang="ja-JP" altLang="en-US" dirty="0" smtClean="0"/>
              <a:t>に</a:t>
            </a:r>
            <a:endParaRPr kumimoji="1" lang="en-US" altLang="ja-JP" dirty="0" smtClean="0"/>
          </a:p>
          <a:p>
            <a:pPr lvl="1">
              <a:buNone/>
            </a:pPr>
            <a:r>
              <a:rPr lang="en-US" altLang="ja-JP" dirty="0" smtClean="0"/>
              <a:t>  	</a:t>
            </a:r>
            <a:r>
              <a:rPr kumimoji="1" lang="ja-JP" altLang="en-US" dirty="0" smtClean="0"/>
              <a:t>対応する</a:t>
            </a:r>
            <a:r>
              <a:rPr kumimoji="1" lang="en-US" altLang="ja-JP" dirty="0" smtClean="0"/>
              <a:t>index</a:t>
            </a:r>
            <a:endParaRPr kumimoji="1" lang="ja-JP" altLang="en-US" dirty="0"/>
          </a:p>
        </p:txBody>
      </p:sp>
      <p:cxnSp>
        <p:nvCxnSpPr>
          <p:cNvPr id="10" name="直線コネクタ 9"/>
          <p:cNvCxnSpPr/>
          <p:nvPr/>
        </p:nvCxnSpPr>
        <p:spPr>
          <a:xfrm>
            <a:off x="1072006" y="5373216"/>
            <a:ext cx="62646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7596336" y="5157192"/>
            <a:ext cx="1268168" cy="400110"/>
          </a:xfrm>
          <a:prstGeom prst="rect">
            <a:avLst/>
          </a:prstGeom>
          <a:noFill/>
        </p:spPr>
        <p:txBody>
          <a:bodyPr wrap="none" rtlCol="0">
            <a:spAutoFit/>
          </a:bodyPr>
          <a:lstStyle/>
          <a:p>
            <a:r>
              <a:rPr kumimoji="1" lang="en-US" altLang="ja-JP" sz="2000" dirty="0" smtClean="0"/>
              <a:t>(R-ST-Sub)</a:t>
            </a:r>
            <a:endParaRPr kumimoji="1" lang="ja-JP" altLang="en-US" sz="2000" dirty="0"/>
          </a:p>
        </p:txBody>
      </p:sp>
      <p:graphicFrame>
        <p:nvGraphicFramePr>
          <p:cNvPr id="3078" name="Object 6"/>
          <p:cNvGraphicFramePr>
            <a:graphicFrameLocks noChangeAspect="1"/>
          </p:cNvGraphicFramePr>
          <p:nvPr/>
        </p:nvGraphicFramePr>
        <p:xfrm>
          <a:off x="3563888" y="5373216"/>
          <a:ext cx="382587" cy="360362"/>
        </p:xfrm>
        <a:graphic>
          <a:graphicData uri="http://schemas.openxmlformats.org/presentationml/2006/ole">
            <p:oleObj spid="_x0000_s3078" name="数式" r:id="rId5" imgW="114120" imgH="215640" progId="Equation.3">
              <p:embed/>
            </p:oleObj>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052736"/>
            <a:ext cx="8229600" cy="1066800"/>
          </a:xfrm>
        </p:spPr>
        <p:txBody>
          <a:bodyPr>
            <a:normAutofit/>
          </a:bodyPr>
          <a:lstStyle/>
          <a:p>
            <a:r>
              <a:rPr lang="ja-JP" altLang="en-US" dirty="0" smtClean="0"/>
              <a:t>既存の言語機構の利用</a:t>
            </a:r>
            <a:endParaRPr lang="en-US" altLang="ja-JP" dirty="0" smtClean="0"/>
          </a:p>
        </p:txBody>
      </p:sp>
      <p:sp>
        <p:nvSpPr>
          <p:cNvPr id="3" name="コンテンツ プレースホルダ 2"/>
          <p:cNvSpPr>
            <a:spLocks noGrp="1"/>
          </p:cNvSpPr>
          <p:nvPr>
            <p:ph idx="1"/>
          </p:nvPr>
        </p:nvSpPr>
        <p:spPr/>
        <p:txBody>
          <a:bodyPr/>
          <a:lstStyle/>
          <a:p>
            <a:r>
              <a:rPr lang="en-US" altLang="ja-JP" dirty="0" err="1" smtClean="0"/>
              <a:t>Scala</a:t>
            </a:r>
            <a:r>
              <a:rPr lang="en-US" altLang="ja-JP" dirty="0" smtClean="0"/>
              <a:t> </a:t>
            </a:r>
            <a:r>
              <a:rPr lang="ja-JP" altLang="en-US" dirty="0" smtClean="0"/>
              <a:t>のタプル等</a:t>
            </a:r>
            <a:endParaRPr lang="en-US" altLang="ja-JP" dirty="0" smtClean="0"/>
          </a:p>
          <a:p>
            <a:pPr lvl="1"/>
            <a:r>
              <a:rPr lang="ja-JP" altLang="en-US" dirty="0" smtClean="0"/>
              <a:t>新たな定義なしに生成可能</a:t>
            </a:r>
            <a:endParaRPr lang="en-US" altLang="ja-JP" dirty="0" smtClean="0"/>
          </a:p>
          <a:p>
            <a:pPr lvl="1"/>
            <a:r>
              <a:rPr kumimoji="1" lang="ja-JP" altLang="en-US" dirty="0" smtClean="0"/>
              <a:t>レコードとして扱う上での制限 </a:t>
            </a:r>
            <a:r>
              <a:rPr kumimoji="1" lang="en-US" altLang="ja-JP" dirty="0" smtClean="0"/>
              <a:t>(</a:t>
            </a:r>
            <a:r>
              <a:rPr kumimoji="1" lang="ja-JP" altLang="en-US" dirty="0" smtClean="0"/>
              <a:t>言語による</a:t>
            </a:r>
            <a:r>
              <a:rPr kumimoji="1" lang="en-US" altLang="ja-JP" dirty="0" smtClean="0"/>
              <a:t>)</a:t>
            </a:r>
          </a:p>
          <a:p>
            <a:pPr lvl="2"/>
            <a:r>
              <a:rPr lang="ja-JP" altLang="en-US" dirty="0" smtClean="0"/>
              <a:t>各メンバへのアクセスは名前でなく </a:t>
            </a:r>
            <a:r>
              <a:rPr lang="en-US" altLang="ja-JP" dirty="0" smtClean="0"/>
              <a:t>index</a:t>
            </a:r>
            <a:r>
              <a:rPr lang="ja-JP" altLang="en-US" dirty="0" smtClean="0"/>
              <a:t>等</a:t>
            </a:r>
            <a:endParaRPr lang="en-US" altLang="ja-JP" dirty="0" smtClean="0"/>
          </a:p>
          <a:p>
            <a:pPr lvl="2"/>
            <a:r>
              <a:rPr lang="ja-JP" altLang="en-US" dirty="0" smtClean="0"/>
              <a:t>任意個数のメンバをもつレコードを簡潔に記述できない</a:t>
            </a:r>
            <a:endParaRPr lang="en-US" altLang="ja-JP" dirty="0" smtClean="0"/>
          </a:p>
          <a:p>
            <a:pPr lvl="2"/>
            <a:endParaRPr lang="en-US" altLang="ja-JP" dirty="0" smtClean="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3</a:t>
            </a:fld>
            <a:endParaRPr kumimoji="1" lang="ja-JP" altLang="en-US"/>
          </a:p>
        </p:txBody>
      </p:sp>
      <p:sp>
        <p:nvSpPr>
          <p:cNvPr id="5" name="テキスト ボックス 4"/>
          <p:cNvSpPr txBox="1"/>
          <p:nvPr/>
        </p:nvSpPr>
        <p:spPr>
          <a:xfrm>
            <a:off x="3635896" y="5661248"/>
            <a:ext cx="2736304" cy="646331"/>
          </a:xfrm>
          <a:prstGeom prst="rect">
            <a:avLst/>
          </a:prstGeom>
          <a:solidFill>
            <a:schemeClr val="bg1"/>
          </a:solidFill>
          <a:ln>
            <a:solidFill>
              <a:schemeClr val="tx1"/>
            </a:solidFill>
          </a:ln>
        </p:spPr>
        <p:txBody>
          <a:bodyPr wrap="square" rtlCol="0">
            <a:spAutoFit/>
          </a:bodyPr>
          <a:lstStyle/>
          <a:p>
            <a:r>
              <a:rPr lang="en-US" altLang="ja-JP" dirty="0" err="1" smtClean="0"/>
              <a:t>v</a:t>
            </a:r>
            <a:r>
              <a:rPr kumimoji="1" lang="en-US" altLang="ja-JP" dirty="0" err="1" smtClean="0"/>
              <a:t>al</a:t>
            </a:r>
            <a:r>
              <a:rPr lang="ja-JP" altLang="en-US" dirty="0" smtClean="0"/>
              <a:t>  </a:t>
            </a:r>
            <a:r>
              <a:rPr lang="en-US" altLang="ja-JP" dirty="0" smtClean="0"/>
              <a:t>p = (“</a:t>
            </a:r>
            <a:r>
              <a:rPr lang="en-US" altLang="ja-JP" dirty="0" err="1" smtClean="0"/>
              <a:t>hoge</a:t>
            </a:r>
            <a:r>
              <a:rPr lang="en-US" altLang="ja-JP" dirty="0" smtClean="0"/>
              <a:t>”, 20)</a:t>
            </a:r>
          </a:p>
          <a:p>
            <a:r>
              <a:rPr kumimoji="1" lang="en-US" altLang="ja-JP" dirty="0" smtClean="0"/>
              <a:t>// p : Tuple2[String, </a:t>
            </a:r>
            <a:r>
              <a:rPr kumimoji="1" lang="en-US" altLang="ja-JP" dirty="0" err="1" smtClean="0"/>
              <a:t>Int</a:t>
            </a:r>
            <a:r>
              <a:rPr kumimoji="1" lang="en-US" altLang="ja-JP" dirty="0" smtClean="0"/>
              <a:t>]</a:t>
            </a:r>
            <a:endParaRPr kumimoji="1" lang="ja-JP" altLang="en-US" dirty="0"/>
          </a:p>
        </p:txBody>
      </p:sp>
      <p:sp>
        <p:nvSpPr>
          <p:cNvPr id="8" name="角丸四角形 7"/>
          <p:cNvSpPr/>
          <p:nvPr/>
        </p:nvSpPr>
        <p:spPr>
          <a:xfrm>
            <a:off x="1547664" y="5517232"/>
            <a:ext cx="2016224" cy="432048"/>
          </a:xfrm>
          <a:prstGeom prst="round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(ex.) </a:t>
            </a:r>
            <a:r>
              <a:rPr lang="en-US" altLang="ja-JP" dirty="0" err="1" smtClean="0">
                <a:solidFill>
                  <a:schemeClr val="tx1"/>
                </a:solidFill>
              </a:rPr>
              <a:t>Scala</a:t>
            </a:r>
            <a:r>
              <a:rPr lang="ja-JP" altLang="en-US" dirty="0" smtClean="0">
                <a:solidFill>
                  <a:schemeClr val="tx1"/>
                </a:solidFill>
              </a:rPr>
              <a:t>のタプル</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Field</a:t>
            </a:r>
            <a:endParaRPr kumimoji="1" lang="ja-JP" altLang="en-US" dirty="0"/>
          </a:p>
        </p:txBody>
      </p:sp>
      <p:sp>
        <p:nvSpPr>
          <p:cNvPr id="3" name="コンテンツ プレースホルダ 2"/>
          <p:cNvSpPr>
            <a:spLocks noGrp="1"/>
          </p:cNvSpPr>
          <p:nvPr>
            <p:ph idx="1"/>
          </p:nvPr>
        </p:nvSpPr>
        <p:spPr>
          <a:xfrm>
            <a:off x="457200" y="2249424"/>
            <a:ext cx="8229600" cy="1611624"/>
          </a:xfrm>
        </p:spPr>
        <p:txBody>
          <a:bodyPr/>
          <a:lstStyle/>
          <a:p>
            <a:r>
              <a:rPr kumimoji="1" lang="en-US" altLang="ja-JP" dirty="0" err="1" smtClean="0"/>
              <a:t>toFields</a:t>
            </a:r>
            <a:r>
              <a:rPr kumimoji="1" lang="en-US" altLang="ja-JP" dirty="0" smtClean="0"/>
              <a:t>(T) : structural type T</a:t>
            </a:r>
            <a:r>
              <a:rPr kumimoji="1" lang="ja-JP" altLang="en-US" dirty="0" smtClean="0"/>
              <a:t>に対応するフィールド</a:t>
            </a:r>
            <a:endParaRPr kumimoji="1" lang="en-US" altLang="ja-JP" dirty="0" smtClean="0"/>
          </a:p>
          <a:p>
            <a:r>
              <a:rPr lang="en-US" altLang="ja-JP" dirty="0" err="1" smtClean="0"/>
              <a:t>STFields</a:t>
            </a:r>
            <a:r>
              <a:rPr lang="en-US" altLang="ja-JP" dirty="0" smtClean="0"/>
              <a:t>(e) : SO</a:t>
            </a:r>
            <a:r>
              <a:rPr lang="ja-JP" altLang="en-US" dirty="0" smtClean="0"/>
              <a:t>項</a:t>
            </a:r>
            <a:r>
              <a:rPr lang="en-US" altLang="ja-JP" dirty="0" smtClean="0"/>
              <a:t>e</a:t>
            </a:r>
            <a:r>
              <a:rPr lang="ja-JP" altLang="en-US" dirty="0" smtClean="0"/>
              <a:t>のアクセスできるフィールド</a:t>
            </a:r>
            <a:endParaRPr kumimoji="1" lang="ja-JP" altLang="en-US" dirty="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30</a:t>
            </a:fld>
            <a:endParaRPr kumimoji="1" lang="ja-JP" altLang="en-US"/>
          </a:p>
        </p:txBody>
      </p:sp>
      <p:sp>
        <p:nvSpPr>
          <p:cNvPr id="7" name="テキスト ボックス 6"/>
          <p:cNvSpPr txBox="1"/>
          <p:nvPr/>
        </p:nvSpPr>
        <p:spPr>
          <a:xfrm>
            <a:off x="2771800" y="5517232"/>
            <a:ext cx="5688632" cy="830997"/>
          </a:xfrm>
          <a:prstGeom prst="rect">
            <a:avLst/>
          </a:prstGeom>
          <a:noFill/>
        </p:spPr>
        <p:txBody>
          <a:bodyPr wrap="square" rtlCol="0">
            <a:spAutoFit/>
          </a:bodyPr>
          <a:lstStyle/>
          <a:p>
            <a:r>
              <a:rPr lang="en-US" altLang="ja-JP" sz="2400" dirty="0" err="1" smtClean="0"/>
              <a:t>STFields</a:t>
            </a:r>
            <a:r>
              <a:rPr lang="en-US" altLang="ja-JP" sz="2400" dirty="0" smtClean="0"/>
              <a:t>(v) = </a:t>
            </a:r>
            <a:r>
              <a:rPr lang="ja-JP" altLang="en-US" sz="2400" dirty="0" smtClean="0"/>
              <a:t>　　　　</a:t>
            </a:r>
            <a:r>
              <a:rPr lang="en-US" altLang="ja-JP" sz="2400" dirty="0" smtClean="0"/>
              <a:t>,</a:t>
            </a:r>
            <a:r>
              <a:rPr lang="ja-JP" altLang="en-US" sz="2400" dirty="0" smtClean="0"/>
              <a:t> 　</a:t>
            </a:r>
            <a:r>
              <a:rPr lang="en-US" altLang="ja-JP" sz="2400" dirty="0" smtClean="0"/>
              <a:t>Δ</a:t>
            </a:r>
            <a:r>
              <a:rPr lang="ja-JP" altLang="en-US" sz="2400" dirty="0" smtClean="0"/>
              <a:t>⊢</a:t>
            </a:r>
            <a:r>
              <a:rPr lang="en-US" altLang="ja-JP" sz="2400" dirty="0" smtClean="0"/>
              <a:t>v</a:t>
            </a:r>
            <a:r>
              <a:rPr lang="ja-JP" altLang="en-US" sz="2400" dirty="0" smtClean="0"/>
              <a:t> ↦ </a:t>
            </a:r>
            <a:r>
              <a:rPr lang="en-US" altLang="ja-JP" sz="2400" dirty="0" smtClean="0"/>
              <a:t>new SO(</a:t>
            </a:r>
            <a:r>
              <a:rPr lang="ja-JP" altLang="en-US" sz="2400" dirty="0" smtClean="0"/>
              <a:t>     </a:t>
            </a:r>
            <a:r>
              <a:rPr lang="en-US" altLang="ja-JP" sz="2400" dirty="0" smtClean="0"/>
              <a:t>)</a:t>
            </a:r>
          </a:p>
          <a:p>
            <a:r>
              <a:rPr lang="en-US" altLang="ja-JP" sz="2400" dirty="0" smtClean="0"/>
              <a:t>                           v.f</a:t>
            </a:r>
            <a:r>
              <a:rPr lang="en-US" altLang="ja-JP" dirty="0" smtClean="0"/>
              <a:t>i</a:t>
            </a:r>
            <a:r>
              <a:rPr lang="en-US" altLang="ja-JP" sz="2400" dirty="0" smtClean="0"/>
              <a:t>  </a:t>
            </a:r>
            <a:r>
              <a:rPr lang="ja-JP" altLang="en-US" sz="2400" dirty="0" smtClean="0"/>
              <a:t>→　</a:t>
            </a:r>
            <a:r>
              <a:rPr lang="en-US" altLang="ja-JP" sz="2400" dirty="0" err="1" smtClean="0"/>
              <a:t>e</a:t>
            </a:r>
            <a:r>
              <a:rPr lang="en-US" altLang="ja-JP" dirty="0" err="1" smtClean="0"/>
              <a:t>i</a:t>
            </a:r>
            <a:endParaRPr kumimoji="1" lang="ja-JP" altLang="en-US" dirty="0"/>
          </a:p>
        </p:txBody>
      </p:sp>
      <p:grpSp>
        <p:nvGrpSpPr>
          <p:cNvPr id="21" name="グループ化 20"/>
          <p:cNvGrpSpPr/>
          <p:nvPr/>
        </p:nvGrpSpPr>
        <p:grpSpPr>
          <a:xfrm>
            <a:off x="2699792" y="3717032"/>
            <a:ext cx="5760640" cy="1200329"/>
            <a:chOff x="1259632" y="4221088"/>
            <a:chExt cx="5760640" cy="1200329"/>
          </a:xfrm>
        </p:grpSpPr>
        <p:sp>
          <p:nvSpPr>
            <p:cNvPr id="5" name="テキスト ボックス 4"/>
            <p:cNvSpPr txBox="1"/>
            <p:nvPr/>
          </p:nvSpPr>
          <p:spPr>
            <a:xfrm>
              <a:off x="1259632" y="4221088"/>
              <a:ext cx="5760640" cy="1200329"/>
            </a:xfrm>
            <a:prstGeom prst="rect">
              <a:avLst/>
            </a:prstGeom>
            <a:noFill/>
          </p:spPr>
          <p:txBody>
            <a:bodyPr wrap="square" rtlCol="0">
              <a:spAutoFit/>
            </a:bodyPr>
            <a:lstStyle/>
            <a:p>
              <a:r>
                <a:rPr kumimoji="1" lang="en-US" altLang="ja-JP" sz="2400" dirty="0" smtClean="0"/>
                <a:t>Γ’</a:t>
              </a:r>
              <a:r>
                <a:rPr kumimoji="1" lang="ja-JP" altLang="en-US" sz="2400" dirty="0" smtClean="0"/>
                <a:t>⊢ </a:t>
              </a:r>
              <a:r>
                <a:rPr kumimoji="1" lang="en-US" altLang="ja-JP" sz="2400" dirty="0" smtClean="0"/>
                <a:t>e : T ,  </a:t>
              </a:r>
              <a:r>
                <a:rPr kumimoji="1" lang="en-US" altLang="ja-JP" sz="2400" dirty="0" err="1" smtClean="0"/>
                <a:t>toFields</a:t>
              </a:r>
              <a:r>
                <a:rPr kumimoji="1" lang="en-US" altLang="ja-JP" sz="2400" dirty="0" smtClean="0"/>
                <a:t>(T) = </a:t>
              </a:r>
            </a:p>
            <a:p>
              <a:r>
                <a:rPr lang="en-US" altLang="ja-JP" sz="2400" dirty="0" smtClean="0"/>
                <a:t>            </a:t>
              </a:r>
              <a:r>
                <a:rPr lang="en-US" altLang="ja-JP" sz="2400" dirty="0" err="1" smtClean="0"/>
                <a:t>STFields</a:t>
              </a:r>
              <a:r>
                <a:rPr lang="en-US" altLang="ja-JP" sz="2400" dirty="0" smtClean="0"/>
                <a:t>(e) = </a:t>
              </a:r>
              <a:endParaRPr kumimoji="1" lang="en-US" altLang="ja-JP" sz="2400" dirty="0" smtClean="0"/>
            </a:p>
            <a:p>
              <a:endParaRPr kumimoji="1" lang="ja-JP" altLang="en-US" sz="2400" dirty="0"/>
            </a:p>
          </p:txBody>
        </p:sp>
        <p:cxnSp>
          <p:nvCxnSpPr>
            <p:cNvPr id="9" name="直線コネクタ 8"/>
            <p:cNvCxnSpPr/>
            <p:nvPr/>
          </p:nvCxnSpPr>
          <p:spPr>
            <a:xfrm rot="10800000">
              <a:off x="1259632" y="4653136"/>
              <a:ext cx="388843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8132" name="Object 4"/>
            <p:cNvGraphicFramePr>
              <a:graphicFrameLocks noChangeAspect="1"/>
            </p:cNvGraphicFramePr>
            <p:nvPr/>
          </p:nvGraphicFramePr>
          <p:xfrm>
            <a:off x="4211960" y="4221088"/>
            <a:ext cx="290860" cy="360040"/>
          </p:xfrm>
          <a:graphic>
            <a:graphicData uri="http://schemas.openxmlformats.org/presentationml/2006/ole">
              <p:oleObj spid="_x0000_s48132" name="数式" r:id="rId3" imgW="152280" imgH="215640" progId="Equation.3">
                <p:embed/>
              </p:oleObj>
            </a:graphicData>
          </a:graphic>
        </p:graphicFrame>
        <p:graphicFrame>
          <p:nvGraphicFramePr>
            <p:cNvPr id="48134" name="Object 6"/>
            <p:cNvGraphicFramePr>
              <a:graphicFrameLocks noChangeAspect="1"/>
            </p:cNvGraphicFramePr>
            <p:nvPr/>
          </p:nvGraphicFramePr>
          <p:xfrm>
            <a:off x="4499992" y="4221088"/>
            <a:ext cx="288032" cy="360040"/>
          </p:xfrm>
          <a:graphic>
            <a:graphicData uri="http://schemas.openxmlformats.org/presentationml/2006/ole">
              <p:oleObj spid="_x0000_s48134" name="数式" r:id="rId4" imgW="152280" imgH="241200" progId="Equation.3">
                <p:embed/>
              </p:oleObj>
            </a:graphicData>
          </a:graphic>
        </p:graphicFrame>
        <p:graphicFrame>
          <p:nvGraphicFramePr>
            <p:cNvPr id="48135" name="Object 7"/>
            <p:cNvGraphicFramePr>
              <a:graphicFrameLocks noChangeAspect="1"/>
            </p:cNvGraphicFramePr>
            <p:nvPr/>
          </p:nvGraphicFramePr>
          <p:xfrm>
            <a:off x="3852615" y="4653136"/>
            <a:ext cx="290512" cy="360362"/>
          </p:xfrm>
          <a:graphic>
            <a:graphicData uri="http://schemas.openxmlformats.org/presentationml/2006/ole">
              <p:oleObj spid="_x0000_s48135" name="数式" r:id="rId5" imgW="152280" imgH="215640" progId="Equation.3">
                <p:embed/>
              </p:oleObj>
            </a:graphicData>
          </a:graphic>
        </p:graphicFrame>
        <p:graphicFrame>
          <p:nvGraphicFramePr>
            <p:cNvPr id="48136" name="Object 8"/>
            <p:cNvGraphicFramePr>
              <a:graphicFrameLocks noChangeAspect="1"/>
            </p:cNvGraphicFramePr>
            <p:nvPr/>
          </p:nvGraphicFramePr>
          <p:xfrm>
            <a:off x="4139952" y="4653136"/>
            <a:ext cx="287338" cy="360362"/>
          </p:xfrm>
          <a:graphic>
            <a:graphicData uri="http://schemas.openxmlformats.org/presentationml/2006/ole">
              <p:oleObj spid="_x0000_s48136" name="数式" r:id="rId6" imgW="152280" imgH="241200" progId="Equation.3">
                <p:embed/>
              </p:oleObj>
            </a:graphicData>
          </a:graphic>
        </p:graphicFrame>
      </p:grpSp>
      <p:graphicFrame>
        <p:nvGraphicFramePr>
          <p:cNvPr id="48137" name="Object 9"/>
          <p:cNvGraphicFramePr>
            <a:graphicFrameLocks noChangeAspect="1"/>
          </p:cNvGraphicFramePr>
          <p:nvPr/>
        </p:nvGraphicFramePr>
        <p:xfrm>
          <a:off x="4499992" y="5517232"/>
          <a:ext cx="290512" cy="360362"/>
        </p:xfrm>
        <a:graphic>
          <a:graphicData uri="http://schemas.openxmlformats.org/presentationml/2006/ole">
            <p:oleObj spid="_x0000_s48137" name="数式" r:id="rId7" imgW="152280" imgH="215640" progId="Equation.3">
              <p:embed/>
            </p:oleObj>
          </a:graphicData>
        </a:graphic>
      </p:graphicFrame>
      <p:graphicFrame>
        <p:nvGraphicFramePr>
          <p:cNvPr id="48138" name="Object 10"/>
          <p:cNvGraphicFramePr>
            <a:graphicFrameLocks noChangeAspect="1"/>
          </p:cNvGraphicFramePr>
          <p:nvPr/>
        </p:nvGraphicFramePr>
        <p:xfrm>
          <a:off x="4787329" y="5517232"/>
          <a:ext cx="287338" cy="360362"/>
        </p:xfrm>
        <a:graphic>
          <a:graphicData uri="http://schemas.openxmlformats.org/presentationml/2006/ole">
            <p:oleObj spid="_x0000_s48138" name="数式" r:id="rId8" imgW="152280" imgH="241200" progId="Equation.3">
              <p:embed/>
            </p:oleObj>
          </a:graphicData>
        </a:graphic>
      </p:graphicFrame>
      <p:graphicFrame>
        <p:nvGraphicFramePr>
          <p:cNvPr id="48139" name="Object 11"/>
          <p:cNvGraphicFramePr>
            <a:graphicFrameLocks noChangeAspect="1"/>
          </p:cNvGraphicFramePr>
          <p:nvPr/>
        </p:nvGraphicFramePr>
        <p:xfrm>
          <a:off x="7524328" y="5588918"/>
          <a:ext cx="382587" cy="360362"/>
        </p:xfrm>
        <a:graphic>
          <a:graphicData uri="http://schemas.openxmlformats.org/presentationml/2006/ole">
            <p:oleObj spid="_x0000_s48139" name="数式" r:id="rId9" imgW="114120" imgH="215640" progId="Equation.3">
              <p:embed/>
            </p:oleObj>
          </a:graphicData>
        </a:graphic>
      </p:graphicFrame>
      <p:cxnSp>
        <p:nvCxnSpPr>
          <p:cNvPr id="24" name="直線コネクタ 23"/>
          <p:cNvCxnSpPr>
            <a:stCxn id="7" idx="1"/>
          </p:cNvCxnSpPr>
          <p:nvPr/>
        </p:nvCxnSpPr>
        <p:spPr>
          <a:xfrm rot="10800000" flipH="1" flipV="1">
            <a:off x="2771800" y="5932730"/>
            <a:ext cx="5400600" cy="165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755576" y="3789040"/>
            <a:ext cx="1296144" cy="830997"/>
          </a:xfrm>
          <a:prstGeom prst="rect">
            <a:avLst/>
          </a:prstGeom>
          <a:noFill/>
          <a:ln>
            <a:solidFill>
              <a:schemeClr val="tx1"/>
            </a:solidFill>
          </a:ln>
        </p:spPr>
        <p:txBody>
          <a:bodyPr wrap="square" rtlCol="0">
            <a:spAutoFit/>
          </a:bodyPr>
          <a:lstStyle/>
          <a:p>
            <a:r>
              <a:rPr kumimoji="1" lang="en-US" altLang="ja-JP" sz="2400" dirty="0" err="1" smtClean="0"/>
              <a:t>SOField</a:t>
            </a:r>
            <a:endParaRPr kumimoji="1" lang="en-US" altLang="ja-JP" sz="2400" dirty="0" smtClean="0"/>
          </a:p>
          <a:p>
            <a:r>
              <a:rPr kumimoji="1" lang="en-US" altLang="ja-JP" sz="2400" dirty="0" smtClean="0"/>
              <a:t>lookup</a:t>
            </a:r>
            <a:endParaRPr kumimoji="1" lang="ja-JP" altLang="en-US" sz="2400" dirty="0"/>
          </a:p>
        </p:txBody>
      </p:sp>
      <p:sp>
        <p:nvSpPr>
          <p:cNvPr id="26" name="テキスト ボックス 25"/>
          <p:cNvSpPr txBox="1"/>
          <p:nvPr/>
        </p:nvSpPr>
        <p:spPr>
          <a:xfrm>
            <a:off x="539552" y="5301208"/>
            <a:ext cx="1872208" cy="830997"/>
          </a:xfrm>
          <a:prstGeom prst="rect">
            <a:avLst/>
          </a:prstGeom>
          <a:noFill/>
          <a:ln>
            <a:solidFill>
              <a:schemeClr val="tx1"/>
            </a:solidFill>
          </a:ln>
        </p:spPr>
        <p:txBody>
          <a:bodyPr wrap="square" rtlCol="0">
            <a:spAutoFit/>
          </a:bodyPr>
          <a:lstStyle/>
          <a:p>
            <a:r>
              <a:rPr kumimoji="1" lang="en-US" altLang="ja-JP" sz="2400" dirty="0" err="1" smtClean="0"/>
              <a:t>STField</a:t>
            </a:r>
            <a:endParaRPr kumimoji="1" lang="en-US" altLang="ja-JP" sz="2400" dirty="0" smtClean="0"/>
          </a:p>
          <a:p>
            <a:r>
              <a:rPr lang="en-US" altLang="ja-JP" sz="2400" dirty="0" smtClean="0"/>
              <a:t>computation</a:t>
            </a:r>
            <a:endParaRPr kumimoji="1" lang="ja-JP" altLang="en-US" sz="2400"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SO</a:t>
            </a:r>
            <a:r>
              <a:rPr lang="ja-JP" altLang="en-US" dirty="0" smtClean="0"/>
              <a:t>項を返すメソッド</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return</a:t>
            </a:r>
            <a:r>
              <a:rPr lang="ja-JP" altLang="en-US" dirty="0" smtClean="0"/>
              <a:t>式は必ず</a:t>
            </a:r>
            <a:r>
              <a:rPr lang="en-US" altLang="ja-JP" dirty="0" smtClean="0"/>
              <a:t>(((v.f1=t1).f2=t2)…) </a:t>
            </a:r>
            <a:r>
              <a:rPr lang="ja-JP" altLang="en-US" dirty="0" smtClean="0"/>
              <a:t>又は</a:t>
            </a:r>
            <a:r>
              <a:rPr lang="en-US" altLang="ja-JP" dirty="0" smtClean="0"/>
              <a:t>SO</a:t>
            </a:r>
            <a:r>
              <a:rPr lang="ja-JP" altLang="en-US" dirty="0" smtClean="0"/>
              <a:t>項を返すメソッド</a:t>
            </a:r>
            <a:endParaRPr lang="en-US" altLang="ja-JP" dirty="0" smtClean="0"/>
          </a:p>
          <a:p>
            <a:r>
              <a:rPr kumimoji="1" lang="en-US" altLang="ja-JP" dirty="0" smtClean="0"/>
              <a:t>SO</a:t>
            </a:r>
            <a:r>
              <a:rPr kumimoji="1" lang="ja-JP" altLang="en-US" dirty="0" smtClean="0"/>
              <a:t>項に</a:t>
            </a:r>
            <a:r>
              <a:rPr lang="en-US" altLang="ja-JP" dirty="0" err="1" smtClean="0"/>
              <a:t>t.m</a:t>
            </a:r>
            <a:r>
              <a:rPr lang="en-US" altLang="ja-JP" dirty="0" smtClean="0"/>
              <a:t>’(    ,            ) </a:t>
            </a:r>
            <a:r>
              <a:rPr lang="ja-JP" altLang="en-US" dirty="0" smtClean="0"/>
              <a:t>を追加</a:t>
            </a:r>
            <a:endParaRPr lang="en-US" altLang="ja-JP" dirty="0" smtClean="0"/>
          </a:p>
          <a:p>
            <a:pPr lvl="1"/>
            <a:r>
              <a:rPr lang="en-US" altLang="ja-JP" dirty="0" smtClean="0"/>
              <a:t>m’: SO</a:t>
            </a:r>
            <a:r>
              <a:rPr lang="ja-JP" altLang="en-US" dirty="0" smtClean="0"/>
              <a:t>項を返すメソッド</a:t>
            </a:r>
            <a:endParaRPr lang="en-US" altLang="ja-JP" dirty="0" smtClean="0"/>
          </a:p>
          <a:p>
            <a:pPr lvl="1"/>
            <a:r>
              <a:rPr lang="en-US" altLang="ja-JP" dirty="0" smtClean="0"/>
              <a:t>return </a:t>
            </a:r>
            <a:r>
              <a:rPr lang="ja-JP" altLang="en-US" dirty="0" smtClean="0"/>
              <a:t>後、代入は不可能</a:t>
            </a:r>
            <a:endParaRPr lang="en-US" altLang="ja-JP" dirty="0" smtClean="0"/>
          </a:p>
          <a:p>
            <a:pPr lvl="1"/>
            <a:endParaRPr kumimoji="1" lang="en-US" altLang="ja-JP" dirty="0" smtClean="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31</a:t>
            </a:fld>
            <a:endParaRPr kumimoji="1" lang="ja-JP" altLang="en-US"/>
          </a:p>
        </p:txBody>
      </p:sp>
      <p:graphicFrame>
        <p:nvGraphicFramePr>
          <p:cNvPr id="52227" name="Object 3"/>
          <p:cNvGraphicFramePr>
            <a:graphicFrameLocks noChangeAspect="1"/>
          </p:cNvGraphicFramePr>
          <p:nvPr/>
        </p:nvGraphicFramePr>
        <p:xfrm>
          <a:off x="2699792" y="3212976"/>
          <a:ext cx="360363" cy="323850"/>
        </p:xfrm>
        <a:graphic>
          <a:graphicData uri="http://schemas.openxmlformats.org/presentationml/2006/ole">
            <p:oleObj spid="_x0000_s52227" name="数式" r:id="rId3" imgW="88560" imgH="215640" progId="Equation.3">
              <p:embed/>
            </p:oleObj>
          </a:graphicData>
        </a:graphic>
      </p:graphicFrame>
      <p:graphicFrame>
        <p:nvGraphicFramePr>
          <p:cNvPr id="52228" name="Object 4"/>
          <p:cNvGraphicFramePr>
            <a:graphicFrameLocks noChangeAspect="1"/>
          </p:cNvGraphicFramePr>
          <p:nvPr/>
        </p:nvGraphicFramePr>
        <p:xfrm>
          <a:off x="3059832" y="3212976"/>
          <a:ext cx="936625" cy="387350"/>
        </p:xfrm>
        <a:graphic>
          <a:graphicData uri="http://schemas.openxmlformats.org/presentationml/2006/ole">
            <p:oleObj spid="_x0000_s52228" name="数式" r:id="rId4" imgW="583920" imgH="241200" progId="Equation.3">
              <p:embed/>
            </p:oleObj>
          </a:graphicData>
        </a:graphic>
      </p:graphicFrame>
      <p:sp>
        <p:nvSpPr>
          <p:cNvPr id="9" name="テキスト ボックス 8"/>
          <p:cNvSpPr txBox="1"/>
          <p:nvPr/>
        </p:nvSpPr>
        <p:spPr>
          <a:xfrm>
            <a:off x="1259632" y="4941168"/>
            <a:ext cx="2952328" cy="923330"/>
          </a:xfrm>
          <a:prstGeom prst="rect">
            <a:avLst/>
          </a:prstGeom>
          <a:noFill/>
          <a:ln>
            <a:solidFill>
              <a:schemeClr val="tx1"/>
            </a:solidFill>
          </a:ln>
        </p:spPr>
        <p:txBody>
          <a:bodyPr wrap="square" rtlCol="0">
            <a:spAutoFit/>
          </a:bodyPr>
          <a:lstStyle/>
          <a:p>
            <a:r>
              <a:rPr lang="en-US" altLang="ja-JP" dirty="0" err="1" smtClean="0"/>
              <a:t>v</a:t>
            </a:r>
            <a:r>
              <a:rPr kumimoji="1" lang="en-US" altLang="ja-JP" dirty="0" err="1" smtClean="0"/>
              <a:t>ar</a:t>
            </a:r>
            <a:r>
              <a:rPr kumimoji="1" lang="en-US" altLang="ja-JP" dirty="0" smtClean="0"/>
              <a:t> </a:t>
            </a:r>
            <a:r>
              <a:rPr kumimoji="1" lang="en-US" altLang="ja-JP" dirty="0" err="1" smtClean="0"/>
              <a:t>foo</a:t>
            </a:r>
            <a:r>
              <a:rPr kumimoji="1" lang="en-US" altLang="ja-JP" dirty="0" smtClean="0"/>
              <a:t>(</a:t>
            </a:r>
            <a:r>
              <a:rPr kumimoji="1" lang="en-US" altLang="ja-JP" dirty="0" err="1" smtClean="0"/>
              <a:t>intx</a:t>
            </a:r>
            <a:r>
              <a:rPr kumimoji="1" lang="en-US" altLang="ja-JP" dirty="0" smtClean="0"/>
              <a:t>, v){</a:t>
            </a:r>
          </a:p>
          <a:p>
            <a:r>
              <a:rPr lang="en-US" altLang="ja-JP" dirty="0" smtClean="0"/>
              <a:t>  return  (v.num = x);</a:t>
            </a:r>
          </a:p>
          <a:p>
            <a:r>
              <a:rPr kumimoji="1" lang="en-US" altLang="ja-JP" dirty="0" smtClean="0"/>
              <a:t>} </a:t>
            </a:r>
            <a:endParaRPr kumimoji="1" lang="ja-JP" alt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SO</a:t>
            </a:r>
            <a:r>
              <a:rPr kumimoji="1" lang="ja-JP" altLang="en-US" dirty="0" smtClean="0"/>
              <a:t>項を返すメソッド</a:t>
            </a:r>
            <a:endParaRPr kumimoji="1" lang="ja-JP" altLang="en-US" dirty="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32</a:t>
            </a:fld>
            <a:endParaRPr kumimoji="1" lang="ja-JP" altLang="en-US"/>
          </a:p>
        </p:txBody>
      </p:sp>
      <p:grpSp>
        <p:nvGrpSpPr>
          <p:cNvPr id="9" name="グループ化 8"/>
          <p:cNvGrpSpPr/>
          <p:nvPr/>
        </p:nvGrpSpPr>
        <p:grpSpPr>
          <a:xfrm>
            <a:off x="1511152" y="2492896"/>
            <a:ext cx="7632848" cy="464638"/>
            <a:chOff x="971600" y="2852936"/>
            <a:chExt cx="7126072" cy="464638"/>
          </a:xfrm>
        </p:grpSpPr>
        <p:sp>
          <p:nvSpPr>
            <p:cNvPr id="5" name="テキスト ボックス 4"/>
            <p:cNvSpPr txBox="1"/>
            <p:nvPr/>
          </p:nvSpPr>
          <p:spPr>
            <a:xfrm>
              <a:off x="971600" y="2852936"/>
              <a:ext cx="7126072" cy="461665"/>
            </a:xfrm>
            <a:prstGeom prst="rect">
              <a:avLst/>
            </a:prstGeom>
            <a:noFill/>
          </p:spPr>
          <p:txBody>
            <a:bodyPr wrap="square" rtlCol="0">
              <a:spAutoFit/>
            </a:bodyPr>
            <a:lstStyle/>
            <a:p>
              <a:r>
                <a:rPr lang="en-US" altLang="ja-JP" sz="2400" dirty="0" smtClean="0"/>
                <a:t>M’ ::= </a:t>
              </a:r>
              <a:r>
                <a:rPr lang="en-US" altLang="ja-JP" sz="2400" dirty="0" err="1" smtClean="0"/>
                <a:t>var</a:t>
              </a:r>
              <a:r>
                <a:rPr lang="en-US" altLang="ja-JP" sz="2400" dirty="0" smtClean="0"/>
                <a:t> m’(       ,      ) {return s;}     (so-method-declaration) </a:t>
              </a:r>
              <a:endParaRPr kumimoji="1" lang="ja-JP" altLang="en-US" sz="2400" dirty="0"/>
            </a:p>
          </p:txBody>
        </p:sp>
        <p:graphicFrame>
          <p:nvGraphicFramePr>
            <p:cNvPr id="53250" name="Object 2"/>
            <p:cNvGraphicFramePr>
              <a:graphicFrameLocks noChangeAspect="1"/>
            </p:cNvGraphicFramePr>
            <p:nvPr/>
          </p:nvGraphicFramePr>
          <p:xfrm>
            <a:off x="2820819" y="2924944"/>
            <a:ext cx="360362" cy="323850"/>
          </p:xfrm>
          <a:graphic>
            <a:graphicData uri="http://schemas.openxmlformats.org/presentationml/2006/ole">
              <p:oleObj spid="_x0000_s53250" name="数式" r:id="rId3" imgW="88560" imgH="215640" progId="Equation.3">
                <p:embed/>
              </p:oleObj>
            </a:graphicData>
          </a:graphic>
        </p:graphicFrame>
        <p:graphicFrame>
          <p:nvGraphicFramePr>
            <p:cNvPr id="8" name="Object 6"/>
            <p:cNvGraphicFramePr>
              <a:graphicFrameLocks noChangeAspect="1"/>
            </p:cNvGraphicFramePr>
            <p:nvPr/>
          </p:nvGraphicFramePr>
          <p:xfrm>
            <a:off x="3190094" y="2924944"/>
            <a:ext cx="360040" cy="392630"/>
          </p:xfrm>
          <a:graphic>
            <a:graphicData uri="http://schemas.openxmlformats.org/presentationml/2006/ole">
              <p:oleObj spid="_x0000_s53252" name="数式" r:id="rId4" imgW="114120" imgH="215640" progId="Equation.3">
                <p:embed/>
              </p:oleObj>
            </a:graphicData>
          </a:graphic>
        </p:graphicFrame>
      </p:grpSp>
      <p:sp>
        <p:nvSpPr>
          <p:cNvPr id="11" name="正方形/長方形 10"/>
          <p:cNvSpPr/>
          <p:nvPr/>
        </p:nvSpPr>
        <p:spPr>
          <a:xfrm>
            <a:off x="251520" y="2420888"/>
            <a:ext cx="1008112"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dirty="0" smtClean="0">
                <a:solidFill>
                  <a:schemeClr val="tx1"/>
                </a:solidFill>
              </a:rPr>
              <a:t>syntax</a:t>
            </a:r>
            <a:endParaRPr kumimoji="1" lang="ja-JP" altLang="en-US" sz="2400" dirty="0">
              <a:solidFill>
                <a:schemeClr val="tx1"/>
              </a:solidFill>
            </a:endParaRPr>
          </a:p>
        </p:txBody>
      </p:sp>
      <p:sp>
        <p:nvSpPr>
          <p:cNvPr id="17" name="テキスト ボックス 16"/>
          <p:cNvSpPr txBox="1"/>
          <p:nvPr/>
        </p:nvSpPr>
        <p:spPr>
          <a:xfrm>
            <a:off x="2051720" y="3284984"/>
            <a:ext cx="5031314" cy="1200329"/>
          </a:xfrm>
          <a:prstGeom prst="rect">
            <a:avLst/>
          </a:prstGeom>
          <a:noFill/>
        </p:spPr>
        <p:txBody>
          <a:bodyPr wrap="none" rtlCol="0">
            <a:spAutoFit/>
          </a:bodyPr>
          <a:lstStyle/>
          <a:p>
            <a:r>
              <a:rPr lang="en-US" altLang="ja-JP" sz="2400" dirty="0" smtClean="0"/>
              <a:t>CT(C) = class C extend D {       ; K            }</a:t>
            </a:r>
          </a:p>
          <a:p>
            <a:r>
              <a:rPr lang="en-US" altLang="ja-JP" sz="2400" dirty="0" err="1" smtClean="0"/>
              <a:t>var</a:t>
            </a:r>
            <a:r>
              <a:rPr lang="en-US" altLang="ja-JP" sz="2400" dirty="0" smtClean="0"/>
              <a:t> m (        ,    ) {return s;}</a:t>
            </a:r>
            <a:r>
              <a:rPr lang="ja-JP" altLang="en-US" sz="2400" dirty="0" smtClean="0"/>
              <a:t> ∈</a:t>
            </a:r>
            <a:endParaRPr lang="en-US" altLang="ja-JP" sz="2400" b="1" dirty="0" smtClean="0"/>
          </a:p>
          <a:p>
            <a:r>
              <a:rPr kumimoji="1" lang="en-US" altLang="ja-JP" sz="2400" dirty="0" err="1" smtClean="0"/>
              <a:t>mtype</a:t>
            </a:r>
            <a:r>
              <a:rPr kumimoji="1" lang="en-US" altLang="ja-JP" sz="2400" dirty="0" smtClean="0"/>
              <a:t>(m’, C) =(   ,    ) </a:t>
            </a:r>
            <a:r>
              <a:rPr kumimoji="1" lang="ja-JP" altLang="en-US" sz="2400" dirty="0" smtClean="0"/>
              <a:t>→ </a:t>
            </a:r>
            <a:r>
              <a:rPr kumimoji="1" lang="en-US" altLang="ja-JP" sz="2400" dirty="0" smtClean="0"/>
              <a:t>type(s)</a:t>
            </a:r>
            <a:endParaRPr kumimoji="1" lang="ja-JP" altLang="en-US" sz="2400" dirty="0"/>
          </a:p>
        </p:txBody>
      </p:sp>
      <p:graphicFrame>
        <p:nvGraphicFramePr>
          <p:cNvPr id="53259" name="Object 11"/>
          <p:cNvGraphicFramePr>
            <a:graphicFrameLocks noChangeAspect="1"/>
          </p:cNvGraphicFramePr>
          <p:nvPr/>
        </p:nvGraphicFramePr>
        <p:xfrm>
          <a:off x="3275856" y="2564904"/>
          <a:ext cx="292224" cy="323974"/>
        </p:xfrm>
        <a:graphic>
          <a:graphicData uri="http://schemas.openxmlformats.org/presentationml/2006/ole">
            <p:oleObj spid="_x0000_s53259" name="数式" r:id="rId5" imgW="152280" imgH="215640" progId="Equation.3">
              <p:embed/>
            </p:oleObj>
          </a:graphicData>
        </a:graphic>
      </p:graphicFrame>
      <p:cxnSp>
        <p:nvCxnSpPr>
          <p:cNvPr id="22" name="直線コネクタ 21"/>
          <p:cNvCxnSpPr/>
          <p:nvPr/>
        </p:nvCxnSpPr>
        <p:spPr>
          <a:xfrm rot="10800000">
            <a:off x="1907704" y="4077072"/>
            <a:ext cx="54726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251520" y="3429000"/>
            <a:ext cx="1409745" cy="646331"/>
          </a:xfrm>
          <a:prstGeom prst="rect">
            <a:avLst/>
          </a:prstGeom>
          <a:noFill/>
          <a:ln>
            <a:solidFill>
              <a:schemeClr val="tx1"/>
            </a:solidFill>
          </a:ln>
        </p:spPr>
        <p:txBody>
          <a:bodyPr wrap="none" rtlCol="0">
            <a:spAutoFit/>
          </a:bodyPr>
          <a:lstStyle/>
          <a:p>
            <a:r>
              <a:rPr kumimoji="1" lang="en-US" altLang="ja-JP" dirty="0" smtClean="0"/>
              <a:t>Method type</a:t>
            </a:r>
          </a:p>
          <a:p>
            <a:r>
              <a:rPr lang="en-US" altLang="ja-JP" dirty="0" smtClean="0"/>
              <a:t>lookup</a:t>
            </a:r>
            <a:endParaRPr kumimoji="1" lang="ja-JP" altLang="en-US" dirty="0"/>
          </a:p>
        </p:txBody>
      </p:sp>
      <p:graphicFrame>
        <p:nvGraphicFramePr>
          <p:cNvPr id="53266" name="Object 18"/>
          <p:cNvGraphicFramePr>
            <a:graphicFrameLocks noChangeAspect="1"/>
          </p:cNvGraphicFramePr>
          <p:nvPr/>
        </p:nvGraphicFramePr>
        <p:xfrm>
          <a:off x="5220072" y="3356992"/>
          <a:ext cx="290512" cy="360363"/>
        </p:xfrm>
        <a:graphic>
          <a:graphicData uri="http://schemas.openxmlformats.org/presentationml/2006/ole">
            <p:oleObj spid="_x0000_s53266" name="数式" r:id="rId6" imgW="152280" imgH="215640" progId="Equation.3">
              <p:embed/>
            </p:oleObj>
          </a:graphicData>
        </a:graphic>
      </p:graphicFrame>
      <p:graphicFrame>
        <p:nvGraphicFramePr>
          <p:cNvPr id="53267" name="Object 19"/>
          <p:cNvGraphicFramePr>
            <a:graphicFrameLocks noChangeAspect="1"/>
          </p:cNvGraphicFramePr>
          <p:nvPr/>
        </p:nvGraphicFramePr>
        <p:xfrm>
          <a:off x="5436096" y="3356992"/>
          <a:ext cx="287338" cy="360363"/>
        </p:xfrm>
        <a:graphic>
          <a:graphicData uri="http://schemas.openxmlformats.org/presentationml/2006/ole">
            <p:oleObj spid="_x0000_s53267" name="数式" r:id="rId7" imgW="152280" imgH="241200" progId="Equation.3">
              <p:embed/>
            </p:oleObj>
          </a:graphicData>
        </a:graphic>
      </p:graphicFrame>
      <p:graphicFrame>
        <p:nvGraphicFramePr>
          <p:cNvPr id="53270" name="Object 22"/>
          <p:cNvGraphicFramePr>
            <a:graphicFrameLocks noChangeAspect="1"/>
          </p:cNvGraphicFramePr>
          <p:nvPr/>
        </p:nvGraphicFramePr>
        <p:xfrm>
          <a:off x="6084168" y="3356992"/>
          <a:ext cx="360040" cy="317624"/>
        </p:xfrm>
        <a:graphic>
          <a:graphicData uri="http://schemas.openxmlformats.org/presentationml/2006/ole">
            <p:oleObj spid="_x0000_s53270" name="数式" r:id="rId8" imgW="203040" imgH="203040" progId="Equation.3">
              <p:embed/>
            </p:oleObj>
          </a:graphicData>
        </a:graphic>
      </p:graphicFrame>
      <p:graphicFrame>
        <p:nvGraphicFramePr>
          <p:cNvPr id="53271" name="Object 23"/>
          <p:cNvGraphicFramePr>
            <a:graphicFrameLocks noChangeAspect="1"/>
          </p:cNvGraphicFramePr>
          <p:nvPr/>
        </p:nvGraphicFramePr>
        <p:xfrm>
          <a:off x="6444208" y="3356992"/>
          <a:ext cx="360040" cy="317648"/>
        </p:xfrm>
        <a:graphic>
          <a:graphicData uri="http://schemas.openxmlformats.org/presentationml/2006/ole">
            <p:oleObj spid="_x0000_s53271" name="数式" r:id="rId9" imgW="228600" imgH="203040" progId="Equation.3">
              <p:embed/>
            </p:oleObj>
          </a:graphicData>
        </a:graphic>
      </p:graphicFrame>
      <p:graphicFrame>
        <p:nvGraphicFramePr>
          <p:cNvPr id="53272" name="Object 24"/>
          <p:cNvGraphicFramePr>
            <a:graphicFrameLocks noChangeAspect="1"/>
          </p:cNvGraphicFramePr>
          <p:nvPr/>
        </p:nvGraphicFramePr>
        <p:xfrm>
          <a:off x="2987502" y="3717032"/>
          <a:ext cx="288032" cy="345639"/>
        </p:xfrm>
        <a:graphic>
          <a:graphicData uri="http://schemas.openxmlformats.org/presentationml/2006/ole">
            <p:oleObj spid="_x0000_s53272" name="数式" r:id="rId10" imgW="152280" imgH="203040" progId="Equation.3">
              <p:embed/>
            </p:oleObj>
          </a:graphicData>
        </a:graphic>
      </p:graphicFrame>
      <p:graphicFrame>
        <p:nvGraphicFramePr>
          <p:cNvPr id="42" name="オブジェクト 41"/>
          <p:cNvGraphicFramePr>
            <a:graphicFrameLocks noChangeAspect="1"/>
          </p:cNvGraphicFramePr>
          <p:nvPr/>
        </p:nvGraphicFramePr>
        <p:xfrm>
          <a:off x="4508500" y="3321050"/>
          <a:ext cx="127000" cy="215900"/>
        </p:xfrm>
        <a:graphic>
          <a:graphicData uri="http://schemas.openxmlformats.org/presentationml/2006/ole">
            <p:oleObj spid="_x0000_s53273" name="数式" r:id="rId11" imgW="126720" imgH="215640" progId="Equation.3">
              <p:embed/>
            </p:oleObj>
          </a:graphicData>
        </a:graphic>
      </p:graphicFrame>
      <p:graphicFrame>
        <p:nvGraphicFramePr>
          <p:cNvPr id="53274" name="Object 26"/>
          <p:cNvGraphicFramePr>
            <a:graphicFrameLocks noChangeAspect="1"/>
          </p:cNvGraphicFramePr>
          <p:nvPr/>
        </p:nvGraphicFramePr>
        <p:xfrm>
          <a:off x="3203526" y="3717032"/>
          <a:ext cx="351532" cy="395982"/>
        </p:xfrm>
        <a:graphic>
          <a:graphicData uri="http://schemas.openxmlformats.org/presentationml/2006/ole">
            <p:oleObj spid="_x0000_s53274" name="数式" r:id="rId12" imgW="126720" imgH="215640" progId="Equation.3">
              <p:embed/>
            </p:oleObj>
          </a:graphicData>
        </a:graphic>
      </p:graphicFrame>
      <p:graphicFrame>
        <p:nvGraphicFramePr>
          <p:cNvPr id="53275" name="Object 27"/>
          <p:cNvGraphicFramePr>
            <a:graphicFrameLocks noChangeAspect="1"/>
          </p:cNvGraphicFramePr>
          <p:nvPr/>
        </p:nvGraphicFramePr>
        <p:xfrm>
          <a:off x="3563566" y="3717032"/>
          <a:ext cx="385763" cy="392112"/>
        </p:xfrm>
        <a:graphic>
          <a:graphicData uri="http://schemas.openxmlformats.org/presentationml/2006/ole">
            <p:oleObj spid="_x0000_s53275" name="数式" r:id="rId13" imgW="114120" imgH="215640" progId="Equation.3">
              <p:embed/>
            </p:oleObj>
          </a:graphicData>
        </a:graphic>
      </p:graphicFrame>
      <p:graphicFrame>
        <p:nvGraphicFramePr>
          <p:cNvPr id="53276" name="Object 28"/>
          <p:cNvGraphicFramePr>
            <a:graphicFrameLocks noChangeAspect="1"/>
          </p:cNvGraphicFramePr>
          <p:nvPr/>
        </p:nvGraphicFramePr>
        <p:xfrm>
          <a:off x="5651798" y="3717032"/>
          <a:ext cx="360362" cy="317500"/>
        </p:xfrm>
        <a:graphic>
          <a:graphicData uri="http://schemas.openxmlformats.org/presentationml/2006/ole">
            <p:oleObj spid="_x0000_s53276" name="数式" r:id="rId14" imgW="228600" imgH="203040" progId="Equation.3">
              <p:embed/>
            </p:oleObj>
          </a:graphicData>
        </a:graphic>
      </p:graphicFrame>
      <p:graphicFrame>
        <p:nvGraphicFramePr>
          <p:cNvPr id="53277" name="Object 29"/>
          <p:cNvGraphicFramePr>
            <a:graphicFrameLocks noChangeAspect="1"/>
          </p:cNvGraphicFramePr>
          <p:nvPr/>
        </p:nvGraphicFramePr>
        <p:xfrm>
          <a:off x="3996630" y="4077072"/>
          <a:ext cx="287338" cy="346075"/>
        </p:xfrm>
        <a:graphic>
          <a:graphicData uri="http://schemas.openxmlformats.org/presentationml/2006/ole">
            <p:oleObj spid="_x0000_s53277" name="数式" r:id="rId15" imgW="152280" imgH="203040" progId="Equation.3">
              <p:embed/>
            </p:oleObj>
          </a:graphicData>
        </a:graphic>
      </p:graphicFrame>
      <p:graphicFrame>
        <p:nvGraphicFramePr>
          <p:cNvPr id="53279" name="Object 31"/>
          <p:cNvGraphicFramePr>
            <a:graphicFrameLocks noChangeAspect="1"/>
          </p:cNvGraphicFramePr>
          <p:nvPr/>
        </p:nvGraphicFramePr>
        <p:xfrm>
          <a:off x="4283968" y="4077072"/>
          <a:ext cx="331503" cy="360040"/>
        </p:xfrm>
        <a:graphic>
          <a:graphicData uri="http://schemas.openxmlformats.org/presentationml/2006/ole">
            <p:oleObj spid="_x0000_s53279" name="数式" r:id="rId16" imgW="164880" imgH="241200" progId="Equation.3">
              <p:embed/>
            </p:oleObj>
          </a:graphicData>
        </a:graphic>
      </p:graphicFrame>
      <p:sp>
        <p:nvSpPr>
          <p:cNvPr id="54" name="テキスト ボックス 53"/>
          <p:cNvSpPr txBox="1"/>
          <p:nvPr/>
        </p:nvSpPr>
        <p:spPr>
          <a:xfrm>
            <a:off x="1979712" y="5805264"/>
            <a:ext cx="5688632" cy="830997"/>
          </a:xfrm>
          <a:prstGeom prst="rect">
            <a:avLst/>
          </a:prstGeom>
          <a:noFill/>
        </p:spPr>
        <p:txBody>
          <a:bodyPr wrap="square" rtlCol="0">
            <a:spAutoFit/>
          </a:bodyPr>
          <a:lstStyle/>
          <a:p>
            <a:r>
              <a:rPr lang="en-US" altLang="ja-JP" sz="2400" dirty="0" err="1" smtClean="0"/>
              <a:t>STFields</a:t>
            </a:r>
            <a:r>
              <a:rPr lang="en-US" altLang="ja-JP" sz="2400" dirty="0" smtClean="0"/>
              <a:t>(new SO(     )) = </a:t>
            </a:r>
            <a:r>
              <a:rPr lang="ja-JP" altLang="en-US" sz="2400" dirty="0" smtClean="0"/>
              <a:t>　　　　</a:t>
            </a:r>
            <a:endParaRPr lang="en-US" altLang="ja-JP" sz="2400" dirty="0" smtClean="0"/>
          </a:p>
          <a:p>
            <a:r>
              <a:rPr lang="en-US" altLang="ja-JP" sz="2400" dirty="0" smtClean="0"/>
              <a:t>  new SO(     ).</a:t>
            </a:r>
            <a:r>
              <a:rPr lang="en-US" altLang="ja-JP" sz="2400" dirty="0" err="1" smtClean="0"/>
              <a:t>f</a:t>
            </a:r>
            <a:r>
              <a:rPr lang="en-US" altLang="ja-JP" dirty="0" err="1" smtClean="0"/>
              <a:t>i</a:t>
            </a:r>
            <a:r>
              <a:rPr lang="en-US" altLang="ja-JP" sz="2400" dirty="0" smtClean="0"/>
              <a:t>  </a:t>
            </a:r>
            <a:r>
              <a:rPr lang="ja-JP" altLang="en-US" sz="2400" dirty="0" smtClean="0"/>
              <a:t>→　</a:t>
            </a:r>
            <a:r>
              <a:rPr lang="en-US" altLang="ja-JP" sz="2400" dirty="0" err="1" smtClean="0"/>
              <a:t>e</a:t>
            </a:r>
            <a:r>
              <a:rPr lang="en-US" altLang="ja-JP" dirty="0" err="1" smtClean="0"/>
              <a:t>i</a:t>
            </a:r>
            <a:endParaRPr kumimoji="1" lang="ja-JP" altLang="en-US" dirty="0"/>
          </a:p>
        </p:txBody>
      </p:sp>
      <p:graphicFrame>
        <p:nvGraphicFramePr>
          <p:cNvPr id="55" name="Object 9"/>
          <p:cNvGraphicFramePr>
            <a:graphicFrameLocks noChangeAspect="1"/>
          </p:cNvGraphicFramePr>
          <p:nvPr/>
        </p:nvGraphicFramePr>
        <p:xfrm>
          <a:off x="4860032" y="5876950"/>
          <a:ext cx="290512" cy="360362"/>
        </p:xfrm>
        <a:graphic>
          <a:graphicData uri="http://schemas.openxmlformats.org/presentationml/2006/ole">
            <p:oleObj spid="_x0000_s53282" name="数式" r:id="rId17" imgW="152280" imgH="215640" progId="Equation.3">
              <p:embed/>
            </p:oleObj>
          </a:graphicData>
        </a:graphic>
      </p:graphicFrame>
      <p:graphicFrame>
        <p:nvGraphicFramePr>
          <p:cNvPr id="56" name="Object 10"/>
          <p:cNvGraphicFramePr>
            <a:graphicFrameLocks noChangeAspect="1"/>
          </p:cNvGraphicFramePr>
          <p:nvPr/>
        </p:nvGraphicFramePr>
        <p:xfrm>
          <a:off x="5147369" y="5876950"/>
          <a:ext cx="287338" cy="360362"/>
        </p:xfrm>
        <a:graphic>
          <a:graphicData uri="http://schemas.openxmlformats.org/presentationml/2006/ole">
            <p:oleObj spid="_x0000_s53283" name="数式" r:id="rId18" imgW="152280" imgH="241200" progId="Equation.3">
              <p:embed/>
            </p:oleObj>
          </a:graphicData>
        </a:graphic>
      </p:graphicFrame>
      <p:cxnSp>
        <p:nvCxnSpPr>
          <p:cNvPr id="58" name="直線コネクタ 57"/>
          <p:cNvCxnSpPr>
            <a:stCxn id="54" idx="1"/>
          </p:cNvCxnSpPr>
          <p:nvPr/>
        </p:nvCxnSpPr>
        <p:spPr>
          <a:xfrm rot="10800000" flipH="1" flipV="1">
            <a:off x="1979712" y="6220762"/>
            <a:ext cx="3744416" cy="165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1979712" y="4725144"/>
            <a:ext cx="2952328" cy="830997"/>
          </a:xfrm>
          <a:prstGeom prst="rect">
            <a:avLst/>
          </a:prstGeom>
          <a:noFill/>
        </p:spPr>
        <p:txBody>
          <a:bodyPr wrap="square" rtlCol="0">
            <a:spAutoFit/>
          </a:bodyPr>
          <a:lstStyle/>
          <a:p>
            <a:r>
              <a:rPr lang="en-US" altLang="ja-JP" sz="2400" dirty="0" smtClean="0"/>
              <a:t>Δ</a:t>
            </a:r>
            <a:r>
              <a:rPr lang="ja-JP" altLang="en-US" sz="2400" dirty="0" smtClean="0"/>
              <a:t>⊢</a:t>
            </a:r>
            <a:r>
              <a:rPr lang="en-US" altLang="ja-JP" sz="2400" dirty="0" smtClean="0"/>
              <a:t>v</a:t>
            </a:r>
            <a:r>
              <a:rPr lang="ja-JP" altLang="en-US" sz="2400" dirty="0" smtClean="0"/>
              <a:t> ↦ </a:t>
            </a:r>
            <a:r>
              <a:rPr lang="en-US" altLang="ja-JP" sz="2400" dirty="0" smtClean="0"/>
              <a:t>new SO(</a:t>
            </a:r>
            <a:r>
              <a:rPr lang="ja-JP" altLang="en-US" sz="2400" dirty="0" smtClean="0"/>
              <a:t>     </a:t>
            </a:r>
            <a:r>
              <a:rPr lang="en-US" altLang="ja-JP" sz="2400" dirty="0" smtClean="0"/>
              <a:t>)</a:t>
            </a:r>
          </a:p>
          <a:p>
            <a:r>
              <a:rPr lang="en-US" altLang="ja-JP" sz="2400" dirty="0" smtClean="0"/>
              <a:t> v </a:t>
            </a:r>
            <a:r>
              <a:rPr lang="ja-JP" altLang="en-US" sz="2400" dirty="0" smtClean="0"/>
              <a:t>→</a:t>
            </a:r>
            <a:r>
              <a:rPr lang="en-US" altLang="ja-JP" sz="2400" dirty="0" smtClean="0"/>
              <a:t> new SO(</a:t>
            </a:r>
            <a:r>
              <a:rPr lang="ja-JP" altLang="en-US" sz="2400" dirty="0" smtClean="0"/>
              <a:t>     </a:t>
            </a:r>
            <a:r>
              <a:rPr lang="en-US" altLang="ja-JP" sz="2400" dirty="0" smtClean="0"/>
              <a:t>)</a:t>
            </a:r>
            <a:r>
              <a:rPr lang="ja-JP" altLang="en-US" sz="2400" dirty="0" smtClean="0"/>
              <a:t> </a:t>
            </a:r>
            <a:endParaRPr kumimoji="1" lang="ja-JP" altLang="en-US" dirty="0"/>
          </a:p>
        </p:txBody>
      </p:sp>
      <p:graphicFrame>
        <p:nvGraphicFramePr>
          <p:cNvPr id="65" name="Object 11"/>
          <p:cNvGraphicFramePr>
            <a:graphicFrameLocks noChangeAspect="1"/>
          </p:cNvGraphicFramePr>
          <p:nvPr/>
        </p:nvGraphicFramePr>
        <p:xfrm>
          <a:off x="3995936" y="4725144"/>
          <a:ext cx="382587" cy="360362"/>
        </p:xfrm>
        <a:graphic>
          <a:graphicData uri="http://schemas.openxmlformats.org/presentationml/2006/ole">
            <p:oleObj spid="_x0000_s53287" name="数式" r:id="rId19" imgW="114120" imgH="215640" progId="Equation.3">
              <p:embed/>
            </p:oleObj>
          </a:graphicData>
        </a:graphic>
      </p:graphicFrame>
      <p:cxnSp>
        <p:nvCxnSpPr>
          <p:cNvPr id="66" name="直線コネクタ 65"/>
          <p:cNvCxnSpPr>
            <a:stCxn id="62" idx="1"/>
          </p:cNvCxnSpPr>
          <p:nvPr/>
        </p:nvCxnSpPr>
        <p:spPr>
          <a:xfrm rot="10800000" flipH="1" flipV="1">
            <a:off x="1979712" y="5140643"/>
            <a:ext cx="2592288" cy="165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3288" name="Object 40"/>
          <p:cNvGraphicFramePr>
            <a:graphicFrameLocks noChangeAspect="1"/>
          </p:cNvGraphicFramePr>
          <p:nvPr/>
        </p:nvGraphicFramePr>
        <p:xfrm>
          <a:off x="3707904" y="5156870"/>
          <a:ext cx="382588" cy="360362"/>
        </p:xfrm>
        <a:graphic>
          <a:graphicData uri="http://schemas.openxmlformats.org/presentationml/2006/ole">
            <p:oleObj spid="_x0000_s53288" name="数式" r:id="rId20" imgW="114120" imgH="215640" progId="Equation.3">
              <p:embed/>
            </p:oleObj>
          </a:graphicData>
        </a:graphic>
      </p:graphicFrame>
      <p:sp>
        <p:nvSpPr>
          <p:cNvPr id="70" name="正方形/長方形 69"/>
          <p:cNvSpPr/>
          <p:nvPr/>
        </p:nvSpPr>
        <p:spPr>
          <a:xfrm>
            <a:off x="251520" y="4653136"/>
            <a:ext cx="1368152"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SO-Return-</a:t>
            </a:r>
            <a:r>
              <a:rPr lang="en-US" altLang="ja-JP" dirty="0" err="1" smtClean="0">
                <a:solidFill>
                  <a:schemeClr val="tx1"/>
                </a:solidFill>
              </a:rPr>
              <a:t>Eval</a:t>
            </a:r>
            <a:endParaRPr kumimoji="1" lang="ja-JP" altLang="en-US" dirty="0">
              <a:solidFill>
                <a:schemeClr val="tx1"/>
              </a:solidFill>
            </a:endParaRPr>
          </a:p>
        </p:txBody>
      </p:sp>
      <p:graphicFrame>
        <p:nvGraphicFramePr>
          <p:cNvPr id="53289" name="Object 41"/>
          <p:cNvGraphicFramePr>
            <a:graphicFrameLocks noChangeAspect="1"/>
          </p:cNvGraphicFramePr>
          <p:nvPr/>
        </p:nvGraphicFramePr>
        <p:xfrm>
          <a:off x="3181300" y="6237312"/>
          <a:ext cx="382588" cy="360363"/>
        </p:xfrm>
        <a:graphic>
          <a:graphicData uri="http://schemas.openxmlformats.org/presentationml/2006/ole">
            <p:oleObj spid="_x0000_s53289" name="数式" r:id="rId21" imgW="114120" imgH="215640" progId="Equation.3">
              <p:embed/>
            </p:oleObj>
          </a:graphicData>
        </a:graphic>
      </p:graphicFrame>
      <p:graphicFrame>
        <p:nvGraphicFramePr>
          <p:cNvPr id="53290" name="Object 42"/>
          <p:cNvGraphicFramePr>
            <a:graphicFrameLocks noChangeAspect="1"/>
          </p:cNvGraphicFramePr>
          <p:nvPr/>
        </p:nvGraphicFramePr>
        <p:xfrm>
          <a:off x="4189413" y="5876950"/>
          <a:ext cx="382587" cy="360362"/>
        </p:xfrm>
        <a:graphic>
          <a:graphicData uri="http://schemas.openxmlformats.org/presentationml/2006/ole">
            <p:oleObj spid="_x0000_s53290" name="数式" r:id="rId22" imgW="114120" imgH="215640" progId="Equation.3">
              <p:embed/>
            </p:oleObj>
          </a:graphicData>
        </a:graphic>
      </p:graphicFrame>
      <p:sp>
        <p:nvSpPr>
          <p:cNvPr id="75" name="テキスト ボックス 74"/>
          <p:cNvSpPr txBox="1"/>
          <p:nvPr/>
        </p:nvSpPr>
        <p:spPr>
          <a:xfrm>
            <a:off x="323528" y="5877272"/>
            <a:ext cx="1080120" cy="646331"/>
          </a:xfrm>
          <a:prstGeom prst="rect">
            <a:avLst/>
          </a:prstGeom>
          <a:noFill/>
          <a:ln>
            <a:solidFill>
              <a:schemeClr val="tx1"/>
            </a:solidFill>
          </a:ln>
        </p:spPr>
        <p:txBody>
          <a:bodyPr wrap="square" rtlCol="0">
            <a:spAutoFit/>
          </a:bodyPr>
          <a:lstStyle/>
          <a:p>
            <a:r>
              <a:rPr kumimoji="1" lang="en-US" altLang="ja-JP" dirty="0" smtClean="0"/>
              <a:t>SO-Field-</a:t>
            </a:r>
            <a:r>
              <a:rPr kumimoji="1" lang="en-US" altLang="ja-JP" dirty="0" err="1" smtClean="0"/>
              <a:t>Eval</a:t>
            </a:r>
            <a:endParaRPr kumimoji="1" lang="ja-JP" alt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SO</a:t>
            </a:r>
            <a:r>
              <a:rPr lang="ja-JP" altLang="en-US" dirty="0" smtClean="0"/>
              <a:t>項を返すメソッド</a:t>
            </a:r>
            <a:r>
              <a:rPr lang="en-US" altLang="ja-JP" dirty="0" smtClean="0"/>
              <a:t>(evaluation)</a:t>
            </a:r>
            <a:endParaRPr kumimoji="1" lang="ja-JP" altLang="en-US" dirty="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33</a:t>
            </a:fld>
            <a:endParaRPr kumimoji="1" lang="ja-JP" altLang="en-US"/>
          </a:p>
        </p:txBody>
      </p:sp>
      <p:sp>
        <p:nvSpPr>
          <p:cNvPr id="6" name="テキスト ボックス 5"/>
          <p:cNvSpPr txBox="1"/>
          <p:nvPr/>
        </p:nvSpPr>
        <p:spPr>
          <a:xfrm>
            <a:off x="467544" y="3429000"/>
            <a:ext cx="3240360" cy="2677656"/>
          </a:xfrm>
          <a:prstGeom prst="rect">
            <a:avLst/>
          </a:prstGeom>
          <a:noFill/>
          <a:ln>
            <a:solidFill>
              <a:schemeClr val="tx1"/>
            </a:solidFill>
          </a:ln>
        </p:spPr>
        <p:txBody>
          <a:bodyPr wrap="square" rtlCol="0">
            <a:spAutoFit/>
          </a:bodyPr>
          <a:lstStyle/>
          <a:p>
            <a:r>
              <a:rPr lang="en-US" altLang="ja-JP" sz="2400" dirty="0" smtClean="0"/>
              <a:t>class  C{</a:t>
            </a:r>
          </a:p>
          <a:p>
            <a:r>
              <a:rPr lang="en-US" altLang="ja-JP" sz="2400" dirty="0" smtClean="0"/>
              <a:t>  </a:t>
            </a:r>
            <a:r>
              <a:rPr lang="en-US" altLang="ja-JP" sz="2400" dirty="0" err="1" smtClean="0"/>
              <a:t>v</a:t>
            </a:r>
            <a:r>
              <a:rPr kumimoji="1" lang="en-US" altLang="ja-JP" sz="2400" dirty="0" err="1" smtClean="0"/>
              <a:t>ar</a:t>
            </a:r>
            <a:r>
              <a:rPr kumimoji="1" lang="en-US" altLang="ja-JP" sz="2400" dirty="0" smtClean="0"/>
              <a:t> </a:t>
            </a:r>
            <a:r>
              <a:rPr kumimoji="1" lang="en-US" altLang="ja-JP" sz="2400" dirty="0" err="1" smtClean="0"/>
              <a:t>foo</a:t>
            </a:r>
            <a:r>
              <a:rPr kumimoji="1" lang="en-US" altLang="ja-JP" sz="2400" dirty="0" smtClean="0"/>
              <a:t>(</a:t>
            </a:r>
            <a:r>
              <a:rPr kumimoji="1" lang="en-US" altLang="ja-JP" sz="2400" dirty="0" err="1" smtClean="0"/>
              <a:t>intx</a:t>
            </a:r>
            <a:r>
              <a:rPr kumimoji="1" lang="en-US" altLang="ja-JP" sz="2400" dirty="0" smtClean="0"/>
              <a:t>, v){</a:t>
            </a:r>
          </a:p>
          <a:p>
            <a:r>
              <a:rPr lang="en-US" altLang="ja-JP" sz="2400" dirty="0" smtClean="0"/>
              <a:t>    return  (v.num = x);</a:t>
            </a:r>
          </a:p>
          <a:p>
            <a:r>
              <a:rPr lang="en-US" altLang="ja-JP" sz="2400" dirty="0" smtClean="0"/>
              <a:t>  }</a:t>
            </a:r>
          </a:p>
          <a:p>
            <a:r>
              <a:rPr lang="en-US" altLang="ja-JP" sz="2400" dirty="0" smtClean="0"/>
              <a:t>}</a:t>
            </a:r>
          </a:p>
          <a:p>
            <a:r>
              <a:rPr lang="en-US" altLang="ja-JP" sz="2400" dirty="0" smtClean="0"/>
              <a:t>new C()</a:t>
            </a:r>
            <a:r>
              <a:rPr kumimoji="1" lang="en-US" altLang="ja-JP" sz="2400" dirty="0" smtClean="0"/>
              <a:t>.</a:t>
            </a:r>
            <a:r>
              <a:rPr kumimoji="1" lang="en-US" altLang="ja-JP" sz="2400" dirty="0" err="1" smtClean="0"/>
              <a:t>foo</a:t>
            </a:r>
            <a:r>
              <a:rPr kumimoji="1" lang="en-US" altLang="ja-JP" sz="2400" dirty="0" smtClean="0"/>
              <a:t>(1, new SO()).num</a:t>
            </a:r>
            <a:endParaRPr kumimoji="1" lang="ja-JP" altLang="en-US" sz="2400" dirty="0"/>
          </a:p>
        </p:txBody>
      </p:sp>
      <p:sp>
        <p:nvSpPr>
          <p:cNvPr id="7" name="テキスト ボックス 6"/>
          <p:cNvSpPr txBox="1"/>
          <p:nvPr/>
        </p:nvSpPr>
        <p:spPr>
          <a:xfrm>
            <a:off x="3995936" y="3861048"/>
            <a:ext cx="4680520" cy="1938992"/>
          </a:xfrm>
          <a:prstGeom prst="rect">
            <a:avLst/>
          </a:prstGeom>
          <a:noFill/>
        </p:spPr>
        <p:txBody>
          <a:bodyPr wrap="square" rtlCol="0">
            <a:spAutoFit/>
          </a:bodyPr>
          <a:lstStyle/>
          <a:p>
            <a:r>
              <a:rPr lang="en-US" altLang="ja-JP" sz="2400" dirty="0" smtClean="0"/>
              <a:t>n</a:t>
            </a:r>
            <a:r>
              <a:rPr kumimoji="1" lang="en-US" altLang="ja-JP" sz="2400" dirty="0" smtClean="0"/>
              <a:t>ew C().</a:t>
            </a:r>
            <a:r>
              <a:rPr kumimoji="1" lang="en-US" altLang="ja-JP" sz="2400" dirty="0" err="1" smtClean="0"/>
              <a:t>foo</a:t>
            </a:r>
            <a:r>
              <a:rPr kumimoji="1" lang="en-US" altLang="ja-JP" sz="2400" dirty="0" smtClean="0"/>
              <a:t>(1,new SO()).num</a:t>
            </a:r>
          </a:p>
          <a:p>
            <a:r>
              <a:rPr lang="ja-JP" altLang="en-US" sz="2400" dirty="0" smtClean="0"/>
              <a:t>→</a:t>
            </a:r>
            <a:r>
              <a:rPr kumimoji="1" lang="en-US" altLang="ja-JP" sz="2400" dirty="0" smtClean="0"/>
              <a:t>(v.num = 1).num   // v </a:t>
            </a:r>
            <a:r>
              <a:rPr kumimoji="1" lang="ja-JP" altLang="en-US" sz="2400" dirty="0" smtClean="0"/>
              <a:t>↦ </a:t>
            </a:r>
            <a:r>
              <a:rPr kumimoji="1" lang="en-US" altLang="ja-JP" sz="2400" dirty="0" smtClean="0"/>
              <a:t>new SO()</a:t>
            </a:r>
          </a:p>
          <a:p>
            <a:r>
              <a:rPr kumimoji="1" lang="ja-JP" altLang="en-US" sz="2400" dirty="0" smtClean="0"/>
              <a:t>→ </a:t>
            </a:r>
            <a:r>
              <a:rPr kumimoji="1" lang="en-US" altLang="ja-JP" sz="2400" dirty="0" smtClean="0"/>
              <a:t>v.num   //v </a:t>
            </a:r>
            <a:r>
              <a:rPr kumimoji="1" lang="ja-JP" altLang="en-US" sz="2400" dirty="0" smtClean="0"/>
              <a:t>↦ </a:t>
            </a:r>
            <a:r>
              <a:rPr kumimoji="1" lang="en-US" altLang="ja-JP" sz="2400" dirty="0" smtClean="0"/>
              <a:t>new SO(1:num)</a:t>
            </a:r>
          </a:p>
          <a:p>
            <a:r>
              <a:rPr lang="ja-JP" altLang="en-US" sz="2400" dirty="0" smtClean="0"/>
              <a:t>→</a:t>
            </a:r>
            <a:r>
              <a:rPr lang="en-US" altLang="ja-JP" sz="2400" dirty="0" smtClean="0"/>
              <a:t>new SO(1:num).num</a:t>
            </a:r>
          </a:p>
          <a:p>
            <a:r>
              <a:rPr kumimoji="1" lang="ja-JP" altLang="en-US" sz="2400" dirty="0" smtClean="0"/>
              <a:t>→</a:t>
            </a:r>
            <a:r>
              <a:rPr kumimoji="1" lang="en-US" altLang="ja-JP" sz="2400" dirty="0" smtClean="0"/>
              <a:t>1</a:t>
            </a:r>
            <a:endParaRPr kumimoji="1" lang="ja-JP" altLang="en-US" sz="2400"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908720"/>
            <a:ext cx="8229600" cy="1066800"/>
          </a:xfrm>
        </p:spPr>
        <p:txBody>
          <a:bodyPr/>
          <a:lstStyle/>
          <a:p>
            <a:r>
              <a:rPr kumimoji="1" lang="ja-JP" altLang="en-US" dirty="0" smtClean="0"/>
              <a:t>型付けのアルゴリズム</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34</a:t>
            </a:fld>
            <a:endParaRPr kumimoji="1" lang="ja-JP" altLang="en-US"/>
          </a:p>
        </p:txBody>
      </p:sp>
      <p:sp>
        <p:nvSpPr>
          <p:cNvPr id="5" name="テキスト ボックス 4"/>
          <p:cNvSpPr txBox="1"/>
          <p:nvPr/>
        </p:nvSpPr>
        <p:spPr>
          <a:xfrm>
            <a:off x="323528" y="2708920"/>
            <a:ext cx="3168352" cy="2585323"/>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altLang="ja-JP" dirty="0" smtClean="0"/>
              <a:t>class Shape{…}</a:t>
            </a:r>
          </a:p>
          <a:p>
            <a:r>
              <a:rPr lang="en-US" altLang="ja-JP" dirty="0" smtClean="0"/>
              <a:t>class Circle extends Shape{…}</a:t>
            </a:r>
          </a:p>
          <a:p>
            <a:r>
              <a:rPr lang="en-US" altLang="ja-JP" dirty="0" smtClean="0"/>
              <a:t>class Square  extends Shape{…}</a:t>
            </a:r>
          </a:p>
          <a:p>
            <a:endParaRPr lang="en-US" altLang="ja-JP" dirty="0" smtClean="0"/>
          </a:p>
          <a:p>
            <a:r>
              <a:rPr lang="en-US" altLang="ja-JP" dirty="0" err="1" smtClean="0"/>
              <a:t>v</a:t>
            </a:r>
            <a:r>
              <a:rPr kumimoji="1" lang="en-US" altLang="ja-JP" dirty="0" err="1" smtClean="0"/>
              <a:t>ar</a:t>
            </a:r>
            <a:r>
              <a:rPr kumimoji="1" lang="en-US" altLang="ja-JP" dirty="0" smtClean="0"/>
              <a:t> a = new();</a:t>
            </a:r>
          </a:p>
          <a:p>
            <a:r>
              <a:rPr lang="en-US" altLang="ja-JP" dirty="0" smtClean="0"/>
              <a:t>a.obj = new Circle();</a:t>
            </a:r>
          </a:p>
          <a:p>
            <a:r>
              <a:rPr lang="en-US" altLang="ja-JP" dirty="0" smtClean="0"/>
              <a:t>a</a:t>
            </a:r>
            <a:r>
              <a:rPr kumimoji="1" lang="en-US" altLang="ja-JP" dirty="0" smtClean="0"/>
              <a:t>. </a:t>
            </a:r>
            <a:r>
              <a:rPr lang="en-US" altLang="ja-JP" dirty="0" err="1" smtClean="0"/>
              <a:t>obj</a:t>
            </a:r>
            <a:r>
              <a:rPr kumimoji="1" lang="en-US" altLang="ja-JP" dirty="0" smtClean="0"/>
              <a:t> = new Square();</a:t>
            </a:r>
          </a:p>
          <a:p>
            <a:endParaRPr kumimoji="1"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785794"/>
            <a:ext cx="8229600" cy="1066800"/>
          </a:xfrm>
        </p:spPr>
        <p:txBody>
          <a:bodyPr/>
          <a:lstStyle/>
          <a:p>
            <a:r>
              <a:rPr kumimoji="1" lang="ja-JP" altLang="en-US" dirty="0" smtClean="0"/>
              <a:t>実験</a:t>
            </a:r>
            <a:endParaRPr kumimoji="1" lang="ja-JP" altLang="en-US" dirty="0"/>
          </a:p>
        </p:txBody>
      </p:sp>
      <p:sp>
        <p:nvSpPr>
          <p:cNvPr id="3" name="コンテンツ プレースホルダ 2"/>
          <p:cNvSpPr>
            <a:spLocks noGrp="1"/>
          </p:cNvSpPr>
          <p:nvPr>
            <p:ph idx="1"/>
          </p:nvPr>
        </p:nvSpPr>
        <p:spPr>
          <a:xfrm>
            <a:off x="428596" y="1857364"/>
            <a:ext cx="8229600" cy="4325112"/>
          </a:xfrm>
        </p:spPr>
        <p:txBody>
          <a:bodyPr/>
          <a:lstStyle/>
          <a:p>
            <a:r>
              <a:rPr lang="ja-JP" altLang="en-US" dirty="0" smtClean="0"/>
              <a:t>内部クラスによる構造体と本システムを比較</a:t>
            </a:r>
            <a:endParaRPr lang="en-US" altLang="ja-JP" dirty="0" smtClean="0"/>
          </a:p>
          <a:p>
            <a:pPr lvl="1"/>
            <a:r>
              <a:rPr lang="ja-JP" altLang="en-US" dirty="0" smtClean="0"/>
              <a:t>構造体を生成・操作するメソッドを</a:t>
            </a:r>
            <a:r>
              <a:rPr lang="en-US" altLang="ja-JP" dirty="0" smtClean="0"/>
              <a:t>100</a:t>
            </a:r>
            <a:r>
              <a:rPr lang="ja-JP" altLang="en-US" dirty="0" smtClean="0"/>
              <a:t>個定義し、実行するプログラム</a:t>
            </a:r>
            <a:endParaRPr lang="en-US" altLang="ja-JP" dirty="0" smtClean="0"/>
          </a:p>
          <a:p>
            <a:pPr lvl="1"/>
            <a:r>
              <a:rPr lang="ja-JP" altLang="en-US" dirty="0" smtClean="0"/>
              <a:t>コンパイル時間と実行時間を計測</a:t>
            </a:r>
            <a:endParaRPr lang="en-US" altLang="ja-JP" dirty="0" smtClean="0"/>
          </a:p>
          <a:p>
            <a:pPr lvl="1"/>
            <a:endParaRPr lang="en-US" altLang="ja-JP" dirty="0" smtClean="0"/>
          </a:p>
        </p:txBody>
      </p:sp>
      <p:sp>
        <p:nvSpPr>
          <p:cNvPr id="8" name="スライド番号プレースホルダ 7"/>
          <p:cNvSpPr>
            <a:spLocks noGrp="1"/>
          </p:cNvSpPr>
          <p:nvPr>
            <p:ph type="sldNum" sz="quarter" idx="12"/>
          </p:nvPr>
        </p:nvSpPr>
        <p:spPr/>
        <p:txBody>
          <a:bodyPr/>
          <a:lstStyle/>
          <a:p>
            <a:fld id="{BDB05F50-71DF-4411-9DB8-7630777DF4E8}" type="slidenum">
              <a:rPr kumimoji="1" lang="ja-JP" altLang="en-US" smtClean="0"/>
              <a:pPr/>
              <a:t>35</a:t>
            </a:fld>
            <a:endParaRPr kumimoji="1" lang="ja-JP" altLang="en-US"/>
          </a:p>
        </p:txBody>
      </p:sp>
      <p:sp>
        <p:nvSpPr>
          <p:cNvPr id="9" name="角丸四角形 8"/>
          <p:cNvSpPr/>
          <p:nvPr/>
        </p:nvSpPr>
        <p:spPr>
          <a:xfrm>
            <a:off x="857224" y="4000504"/>
            <a:ext cx="3929090" cy="2214578"/>
          </a:xfrm>
          <a:prstGeom prst="round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r>
              <a:rPr lang="en-US" altLang="ja-JP" dirty="0" smtClean="0"/>
              <a:t>run(){</a:t>
            </a:r>
          </a:p>
          <a:p>
            <a:r>
              <a:rPr lang="ja-JP" altLang="en-US" dirty="0" smtClean="0"/>
              <a:t>　</a:t>
            </a:r>
            <a:r>
              <a:rPr lang="en-US" altLang="ja-JP" dirty="0" smtClean="0"/>
              <a:t>class Person{…}</a:t>
            </a:r>
          </a:p>
          <a:p>
            <a:r>
              <a:rPr lang="ja-JP" altLang="en-US" dirty="0" smtClean="0"/>
              <a:t>　</a:t>
            </a:r>
            <a:r>
              <a:rPr lang="en-US" altLang="ja-JP" dirty="0" smtClean="0"/>
              <a:t>Person p = new Person();</a:t>
            </a:r>
          </a:p>
          <a:p>
            <a:r>
              <a:rPr lang="ja-JP" altLang="en-US" dirty="0" smtClean="0"/>
              <a:t>　</a:t>
            </a:r>
            <a:r>
              <a:rPr lang="en-US" altLang="ja-JP" dirty="0" smtClean="0"/>
              <a:t>p.name = “</a:t>
            </a:r>
            <a:r>
              <a:rPr lang="en-US" altLang="ja-JP" dirty="0" err="1" smtClean="0"/>
              <a:t>hoge</a:t>
            </a:r>
            <a:r>
              <a:rPr lang="en-US" altLang="ja-JP" dirty="0" smtClean="0"/>
              <a:t>”;</a:t>
            </a:r>
          </a:p>
          <a:p>
            <a:r>
              <a:rPr lang="ja-JP" altLang="en-US" dirty="0" smtClean="0"/>
              <a:t>　</a:t>
            </a:r>
            <a:r>
              <a:rPr lang="en-US" altLang="ja-JP" dirty="0" err="1" smtClean="0"/>
              <a:t>p.age</a:t>
            </a:r>
            <a:r>
              <a:rPr lang="en-US" altLang="ja-JP" dirty="0" smtClean="0"/>
              <a:t> = 5;</a:t>
            </a:r>
          </a:p>
          <a:p>
            <a:r>
              <a:rPr lang="ja-JP" altLang="en-US" dirty="0" smtClean="0"/>
              <a:t>　　　　　　：</a:t>
            </a:r>
            <a:endParaRPr lang="en-US" altLang="ja-JP" dirty="0" smtClean="0"/>
          </a:p>
          <a:p>
            <a:r>
              <a:rPr lang="en-US" altLang="ja-JP" dirty="0" smtClean="0"/>
              <a:t>}</a:t>
            </a:r>
            <a:endParaRPr lang="ja-JP" altLang="en-US" dirty="0" smtClean="0"/>
          </a:p>
        </p:txBody>
      </p:sp>
      <p:sp>
        <p:nvSpPr>
          <p:cNvPr id="6" name="正方形/長方形 5"/>
          <p:cNvSpPr/>
          <p:nvPr/>
        </p:nvSpPr>
        <p:spPr>
          <a:xfrm>
            <a:off x="1857356" y="3786190"/>
            <a:ext cx="2786082" cy="4286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dirty="0" smtClean="0"/>
              <a:t>内部クラスを用いた構造体</a:t>
            </a:r>
            <a:endParaRPr kumimoji="1" lang="ja-JP" altLang="en-US" dirty="0"/>
          </a:p>
        </p:txBody>
      </p:sp>
      <p:sp>
        <p:nvSpPr>
          <p:cNvPr id="10" name="角丸四角形 9"/>
          <p:cNvSpPr/>
          <p:nvPr/>
        </p:nvSpPr>
        <p:spPr>
          <a:xfrm>
            <a:off x="5214942" y="4071942"/>
            <a:ext cx="3500462" cy="2071702"/>
          </a:xfrm>
          <a:prstGeom prst="round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r>
              <a:rPr lang="en-US" altLang="ja-JP" dirty="0" smtClean="0"/>
              <a:t>run(){</a:t>
            </a:r>
          </a:p>
          <a:p>
            <a:r>
              <a:rPr lang="ja-JP" altLang="en-US" dirty="0" smtClean="0"/>
              <a:t>　</a:t>
            </a:r>
            <a:r>
              <a:rPr lang="en-US" altLang="ja-JP" dirty="0" err="1" smtClean="0"/>
              <a:t>var</a:t>
            </a:r>
            <a:r>
              <a:rPr lang="en-US" altLang="ja-JP" dirty="0" smtClean="0"/>
              <a:t> p = new();</a:t>
            </a:r>
          </a:p>
          <a:p>
            <a:r>
              <a:rPr lang="ja-JP" altLang="en-US" dirty="0" smtClean="0"/>
              <a:t>　</a:t>
            </a:r>
            <a:r>
              <a:rPr lang="en-US" altLang="ja-JP" dirty="0" smtClean="0"/>
              <a:t>p.name = “</a:t>
            </a:r>
            <a:r>
              <a:rPr lang="en-US" altLang="ja-JP" dirty="0" err="1" smtClean="0"/>
              <a:t>hoge</a:t>
            </a:r>
            <a:r>
              <a:rPr lang="en-US" altLang="ja-JP" dirty="0" smtClean="0"/>
              <a:t>”;</a:t>
            </a:r>
          </a:p>
          <a:p>
            <a:r>
              <a:rPr lang="ja-JP" altLang="en-US" dirty="0" smtClean="0"/>
              <a:t>　</a:t>
            </a:r>
            <a:r>
              <a:rPr lang="en-US" altLang="ja-JP" dirty="0" err="1" smtClean="0"/>
              <a:t>p.age</a:t>
            </a:r>
            <a:r>
              <a:rPr lang="en-US" altLang="ja-JP" dirty="0" smtClean="0"/>
              <a:t> = 5;</a:t>
            </a:r>
          </a:p>
          <a:p>
            <a:r>
              <a:rPr lang="ja-JP" altLang="en-US" dirty="0" smtClean="0"/>
              <a:t>　  　　　  　：</a:t>
            </a:r>
            <a:endParaRPr lang="en-US" altLang="ja-JP" dirty="0" smtClean="0"/>
          </a:p>
          <a:p>
            <a:r>
              <a:rPr lang="en-US" altLang="ja-JP" dirty="0" smtClean="0"/>
              <a:t>}</a:t>
            </a:r>
            <a:endParaRPr lang="ja-JP" altLang="en-US" dirty="0"/>
          </a:p>
        </p:txBody>
      </p:sp>
      <p:sp>
        <p:nvSpPr>
          <p:cNvPr id="7" name="正方形/長方形 6"/>
          <p:cNvSpPr/>
          <p:nvPr/>
        </p:nvSpPr>
        <p:spPr>
          <a:xfrm>
            <a:off x="5786446" y="3786190"/>
            <a:ext cx="2928958" cy="35719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dirty="0" smtClean="0"/>
              <a:t>本システムを用いた構造体</a:t>
            </a:r>
            <a:endParaRPr kumimoji="1" lang="ja-JP" alt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1066800"/>
          </a:xfrm>
        </p:spPr>
        <p:txBody>
          <a:bodyPr/>
          <a:lstStyle/>
          <a:p>
            <a:r>
              <a:rPr kumimoji="1" lang="ja-JP" altLang="en-US" dirty="0" smtClean="0">
                <a:solidFill>
                  <a:schemeClr val="tx1"/>
                </a:solidFill>
              </a:rPr>
              <a:t>実験結果</a:t>
            </a:r>
            <a:endParaRPr kumimoji="1" lang="ja-JP" altLang="en-US" dirty="0">
              <a:solidFill>
                <a:schemeClr val="tx1"/>
              </a:solidFill>
            </a:endParaRPr>
          </a:p>
        </p:txBody>
      </p:sp>
      <p:graphicFrame>
        <p:nvGraphicFramePr>
          <p:cNvPr id="4" name="コンテンツ プレースホルダ 3"/>
          <p:cNvGraphicFramePr>
            <a:graphicFrameLocks noGrp="1"/>
          </p:cNvGraphicFramePr>
          <p:nvPr>
            <p:ph sz="half" idx="1"/>
          </p:nvPr>
        </p:nvGraphicFramePr>
        <p:xfrm>
          <a:off x="357158" y="3357562"/>
          <a:ext cx="3500462" cy="3500438"/>
        </p:xfrm>
        <a:graphic>
          <a:graphicData uri="http://schemas.openxmlformats.org/drawingml/2006/chart">
            <c:chart xmlns:c="http://schemas.openxmlformats.org/drawingml/2006/chart" xmlns:r="http://schemas.openxmlformats.org/officeDocument/2006/relationships" r:id="rId3"/>
          </a:graphicData>
        </a:graphic>
      </p:graphicFrame>
      <p:sp>
        <p:nvSpPr>
          <p:cNvPr id="6" name="コンテンツ プレースホルダ 5"/>
          <p:cNvSpPr>
            <a:spLocks noGrp="1"/>
          </p:cNvSpPr>
          <p:nvPr>
            <p:ph sz="half" idx="2"/>
          </p:nvPr>
        </p:nvSpPr>
        <p:spPr>
          <a:xfrm>
            <a:off x="428596" y="1285860"/>
            <a:ext cx="8286808" cy="4643470"/>
          </a:xfrm>
        </p:spPr>
        <p:txBody>
          <a:bodyPr/>
          <a:lstStyle/>
          <a:p>
            <a:r>
              <a:rPr kumimoji="1" lang="ja-JP" altLang="en-US" dirty="0" smtClean="0"/>
              <a:t>コンパイル時間</a:t>
            </a:r>
            <a:endParaRPr kumimoji="1" lang="en-US" altLang="ja-JP" dirty="0" smtClean="0"/>
          </a:p>
          <a:p>
            <a:pPr lvl="1"/>
            <a:r>
              <a:rPr kumimoji="1" lang="ja-JP" altLang="en-US" dirty="0" smtClean="0"/>
              <a:t>型推論や暗黙的に行われるクラス・インタフェースの定義によって</a:t>
            </a:r>
            <a:r>
              <a:rPr lang="ja-JP" altLang="en-US" dirty="0" smtClean="0"/>
              <a:t>オーバーヘッドがかかっていると考えられる</a:t>
            </a:r>
            <a:endParaRPr lang="en-US" altLang="ja-JP" dirty="0" smtClean="0"/>
          </a:p>
          <a:p>
            <a:pPr lvl="1"/>
            <a:r>
              <a:rPr kumimoji="1" lang="ja-JP" altLang="en-US" dirty="0" smtClean="0"/>
              <a:t>既存のプログラムには影響を与えない</a:t>
            </a:r>
            <a:endParaRPr kumimoji="1" lang="en-US" altLang="ja-JP" dirty="0" smtClean="0"/>
          </a:p>
          <a:p>
            <a:r>
              <a:rPr lang="ja-JP" altLang="en-US" dirty="0" smtClean="0"/>
              <a:t>実行時間</a:t>
            </a:r>
            <a:endParaRPr lang="en-US" altLang="ja-JP" dirty="0" smtClean="0"/>
          </a:p>
          <a:p>
            <a:pPr lvl="1"/>
            <a:r>
              <a:rPr kumimoji="1" lang="ja-JP" altLang="en-US" dirty="0" smtClean="0"/>
              <a:t>実行時間には影響なく実現できた</a:t>
            </a:r>
            <a:endParaRPr kumimoji="1" lang="en-US" altLang="ja-JP" dirty="0" smtClean="0"/>
          </a:p>
        </p:txBody>
      </p:sp>
      <p:graphicFrame>
        <p:nvGraphicFramePr>
          <p:cNvPr id="5" name="グラフ 4"/>
          <p:cNvGraphicFramePr/>
          <p:nvPr/>
        </p:nvGraphicFramePr>
        <p:xfrm>
          <a:off x="3929058" y="3357562"/>
          <a:ext cx="4643470" cy="3500438"/>
        </p:xfrm>
        <a:graphic>
          <a:graphicData uri="http://schemas.openxmlformats.org/drawingml/2006/chart">
            <c:chart xmlns:c="http://schemas.openxmlformats.org/drawingml/2006/chart" xmlns:r="http://schemas.openxmlformats.org/officeDocument/2006/relationships" r:id="rId4"/>
          </a:graphicData>
        </a:graphic>
      </p:graphicFrame>
      <p:sp>
        <p:nvSpPr>
          <p:cNvPr id="7" name="角丸四角形吹き出し 6"/>
          <p:cNvSpPr/>
          <p:nvPr/>
        </p:nvSpPr>
        <p:spPr>
          <a:xfrm>
            <a:off x="1214414" y="3571876"/>
            <a:ext cx="1357322" cy="714380"/>
          </a:xfrm>
          <a:prstGeom prst="wedgeRoundRectCallout">
            <a:avLst>
              <a:gd name="adj1" fmla="val 89816"/>
              <a:gd name="adj2" fmla="val 84976"/>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dirty="0" smtClean="0"/>
              <a:t>本システム約</a:t>
            </a:r>
            <a:r>
              <a:rPr kumimoji="1" lang="en-US" altLang="ja-JP" dirty="0" smtClean="0"/>
              <a:t>+40%</a:t>
            </a:r>
            <a:endParaRPr kumimoji="1" lang="ja-JP" altLang="en-US" dirty="0"/>
          </a:p>
        </p:txBody>
      </p:sp>
      <p:sp>
        <p:nvSpPr>
          <p:cNvPr id="8" name="スライド番号プレースホルダ 7"/>
          <p:cNvSpPr>
            <a:spLocks noGrp="1"/>
          </p:cNvSpPr>
          <p:nvPr>
            <p:ph type="sldNum" sz="quarter" idx="12"/>
          </p:nvPr>
        </p:nvSpPr>
        <p:spPr/>
        <p:txBody>
          <a:bodyPr/>
          <a:lstStyle/>
          <a:p>
            <a:fld id="{BDB05F50-71DF-4411-9DB8-7630777DF4E8}" type="slidenum">
              <a:rPr kumimoji="1" lang="ja-JP" altLang="en-US" smtClean="0"/>
              <a:pPr/>
              <a:t>36</a:t>
            </a:fld>
            <a:endParaRPr kumimoji="1" lang="ja-JP" altLang="en-US"/>
          </a:p>
        </p:txBody>
      </p:sp>
      <p:sp>
        <p:nvSpPr>
          <p:cNvPr id="13" name="四角形吹き出し 12"/>
          <p:cNvSpPr/>
          <p:nvPr/>
        </p:nvSpPr>
        <p:spPr>
          <a:xfrm>
            <a:off x="5000628" y="2857496"/>
            <a:ext cx="1357322" cy="714380"/>
          </a:xfrm>
          <a:prstGeom prst="wedgeRectCallout">
            <a:avLst>
              <a:gd name="adj1" fmla="val 37939"/>
              <a:gd name="adj2" fmla="val 14250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t>本システム</a:t>
            </a:r>
            <a:endParaRPr lang="en-US" altLang="ja-JP" dirty="0" smtClean="0"/>
          </a:p>
          <a:p>
            <a:pPr algn="ctr"/>
            <a:r>
              <a:rPr kumimoji="1" lang="ja-JP" altLang="en-US" dirty="0" smtClean="0"/>
              <a:t>の利用</a:t>
            </a:r>
            <a:endParaRPr kumimoji="1" lang="en-US" altLang="ja-JP" dirty="0"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Syntax</a:t>
            </a:r>
            <a:endParaRPr kumimoji="1" lang="ja-JP" altLang="en-US" dirty="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37</a:t>
            </a:fld>
            <a:endParaRPr kumimoji="1" lang="ja-JP" altLang="en-US"/>
          </a:p>
        </p:txBody>
      </p:sp>
      <p:sp>
        <p:nvSpPr>
          <p:cNvPr id="6" name="テキスト ボックス 5"/>
          <p:cNvSpPr txBox="1"/>
          <p:nvPr/>
        </p:nvSpPr>
        <p:spPr>
          <a:xfrm>
            <a:off x="1187624" y="4437112"/>
            <a:ext cx="3744416" cy="1938992"/>
          </a:xfrm>
          <a:prstGeom prst="rect">
            <a:avLst/>
          </a:prstGeom>
          <a:noFill/>
          <a:ln>
            <a:solidFill>
              <a:schemeClr val="tx1"/>
            </a:solidFill>
          </a:ln>
        </p:spPr>
        <p:txBody>
          <a:bodyPr wrap="square" rtlCol="0">
            <a:spAutoFit/>
          </a:bodyPr>
          <a:lstStyle/>
          <a:p>
            <a:r>
              <a:rPr lang="en-US" altLang="ja-JP" sz="2400" dirty="0" smtClean="0"/>
              <a:t>void </a:t>
            </a:r>
            <a:r>
              <a:rPr lang="en-US" altLang="ja-JP" sz="2400" dirty="0" err="1" smtClean="0"/>
              <a:t>foo</a:t>
            </a:r>
            <a:r>
              <a:rPr lang="en-US" altLang="ja-JP" sz="2400" dirty="0" smtClean="0"/>
              <a:t>(</a:t>
            </a:r>
            <a:r>
              <a:rPr lang="en-US" altLang="ja-JP" sz="2400" dirty="0" err="1" smtClean="0"/>
              <a:t>int</a:t>
            </a:r>
            <a:r>
              <a:rPr lang="en-US" altLang="ja-JP" sz="2400" dirty="0" smtClean="0"/>
              <a:t>  x){</a:t>
            </a:r>
          </a:p>
          <a:p>
            <a:r>
              <a:rPr lang="en-US" altLang="ja-JP" sz="2400" dirty="0" smtClean="0"/>
              <a:t>  </a:t>
            </a:r>
            <a:r>
              <a:rPr lang="en-US" altLang="ja-JP" sz="2400" dirty="0" err="1" smtClean="0"/>
              <a:t>var</a:t>
            </a:r>
            <a:r>
              <a:rPr lang="en-US" altLang="ja-JP" sz="2400" dirty="0" smtClean="0"/>
              <a:t> v = new();</a:t>
            </a:r>
          </a:p>
          <a:p>
            <a:r>
              <a:rPr lang="en-US" altLang="ja-JP" sz="2400" dirty="0" smtClean="0"/>
              <a:t>  </a:t>
            </a:r>
            <a:r>
              <a:rPr lang="en-US" altLang="ja-JP" sz="2400" dirty="0" err="1" smtClean="0"/>
              <a:t>v.age</a:t>
            </a:r>
            <a:r>
              <a:rPr lang="en-US" altLang="ja-JP" sz="2400" dirty="0" smtClean="0"/>
              <a:t> = x;</a:t>
            </a:r>
          </a:p>
          <a:p>
            <a:r>
              <a:rPr lang="en-US" altLang="ja-JP" sz="2400" dirty="0" smtClean="0"/>
              <a:t>  …</a:t>
            </a:r>
          </a:p>
          <a:p>
            <a:r>
              <a:rPr lang="en-US" altLang="ja-JP" sz="2400" dirty="0" smtClean="0"/>
              <a:t>} </a:t>
            </a:r>
            <a:endParaRPr kumimoji="1" lang="ja-JP" altLang="en-US" sz="2400" dirty="0"/>
          </a:p>
        </p:txBody>
      </p:sp>
      <p:sp>
        <p:nvSpPr>
          <p:cNvPr id="8" name="角丸四角形吹き出し 7"/>
          <p:cNvSpPr/>
          <p:nvPr/>
        </p:nvSpPr>
        <p:spPr>
          <a:xfrm>
            <a:off x="5796136" y="2564904"/>
            <a:ext cx="2232248" cy="1440160"/>
          </a:xfrm>
          <a:prstGeom prst="wedgeRoundRectCallout">
            <a:avLst>
              <a:gd name="adj1" fmla="val -164952"/>
              <a:gd name="adj2" fmla="val 117104"/>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4000" dirty="0" smtClean="0"/>
              <a:t>ローカル変数</a:t>
            </a:r>
            <a:endParaRPr kumimoji="1" lang="ja-JP" altLang="en-US" sz="4000" dirty="0"/>
          </a:p>
        </p:txBody>
      </p:sp>
      <p:sp>
        <p:nvSpPr>
          <p:cNvPr id="9" name="角丸四角形吹き出し 8"/>
          <p:cNvSpPr/>
          <p:nvPr/>
        </p:nvSpPr>
        <p:spPr>
          <a:xfrm>
            <a:off x="5652120" y="4725144"/>
            <a:ext cx="2160240" cy="1368152"/>
          </a:xfrm>
          <a:prstGeom prst="wedgeRoundRectCallout">
            <a:avLst>
              <a:gd name="adj1" fmla="val -177651"/>
              <a:gd name="adj2" fmla="val 8832"/>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4000" dirty="0" smtClean="0"/>
              <a:t>代入</a:t>
            </a:r>
            <a:endParaRPr kumimoji="1" lang="ja-JP" altLang="en-US" sz="4000" dirty="0"/>
          </a:p>
        </p:txBody>
      </p:sp>
      <p:sp>
        <p:nvSpPr>
          <p:cNvPr id="3" name="コンテンツ プレースホルダ 2"/>
          <p:cNvSpPr>
            <a:spLocks noGrp="1"/>
          </p:cNvSpPr>
          <p:nvPr>
            <p:ph idx="1"/>
          </p:nvPr>
        </p:nvSpPr>
        <p:spPr>
          <a:xfrm>
            <a:off x="457200" y="2249424"/>
            <a:ext cx="8229600" cy="2403712"/>
          </a:xfrm>
        </p:spPr>
        <p:txBody>
          <a:bodyPr>
            <a:normAutofit/>
          </a:bodyPr>
          <a:lstStyle/>
          <a:p>
            <a:r>
              <a:rPr lang="ja-JP" altLang="en-US" dirty="0" smtClean="0"/>
              <a:t>変数代入の追加</a:t>
            </a:r>
            <a:endParaRPr lang="en-US" altLang="ja-JP" dirty="0" smtClean="0"/>
          </a:p>
          <a:p>
            <a:pPr lvl="1"/>
            <a:r>
              <a:rPr kumimoji="1" lang="en-US" altLang="ja-JP" dirty="0" smtClean="0"/>
              <a:t>FJ</a:t>
            </a:r>
            <a:r>
              <a:rPr lang="ja-JP" altLang="en-US" dirty="0" smtClean="0"/>
              <a:t>は</a:t>
            </a:r>
            <a:r>
              <a:rPr kumimoji="1" lang="ja-JP" altLang="en-US" dirty="0" smtClean="0"/>
              <a:t>代入がない</a:t>
            </a:r>
            <a:endParaRPr kumimoji="1" lang="en-US" altLang="ja-JP" dirty="0" smtClean="0"/>
          </a:p>
          <a:p>
            <a:pPr lvl="1"/>
            <a:r>
              <a:rPr lang="ja-JP" altLang="en-US" dirty="0" smtClean="0"/>
              <a:t>代入は最低限必要</a:t>
            </a:r>
            <a:endParaRPr lang="en-US" altLang="ja-JP" dirty="0" smtClean="0"/>
          </a:p>
          <a:p>
            <a:r>
              <a:rPr lang="ja-JP" altLang="en-US" dirty="0" smtClean="0"/>
              <a:t>ローカル変数が使えない</a:t>
            </a:r>
            <a:endParaRPr lang="en-US" altLang="ja-JP" dirty="0" smtClean="0"/>
          </a:p>
          <a:p>
            <a:endParaRPr kumimoji="1" lang="ja-JP" altLang="en-US" dirty="0"/>
          </a:p>
        </p:txBody>
      </p:sp>
      <p:sp>
        <p:nvSpPr>
          <p:cNvPr id="7" name="乗算記号 6"/>
          <p:cNvSpPr/>
          <p:nvPr/>
        </p:nvSpPr>
        <p:spPr>
          <a:xfrm>
            <a:off x="7452320" y="1988840"/>
            <a:ext cx="1368152" cy="1296144"/>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乗算記号 9"/>
          <p:cNvSpPr/>
          <p:nvPr/>
        </p:nvSpPr>
        <p:spPr>
          <a:xfrm>
            <a:off x="6804248" y="4221088"/>
            <a:ext cx="1368152" cy="1296144"/>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928670"/>
            <a:ext cx="8229600" cy="1066800"/>
          </a:xfrm>
        </p:spPr>
        <p:txBody>
          <a:bodyPr/>
          <a:lstStyle/>
          <a:p>
            <a:r>
              <a:rPr kumimoji="1" lang="ja-JP" altLang="en-US" dirty="0" smtClean="0"/>
              <a:t>動的型付き言語なら可能</a:t>
            </a:r>
            <a:endParaRPr kumimoji="1" lang="ja-JP" altLang="en-US" dirty="0"/>
          </a:p>
        </p:txBody>
      </p:sp>
      <p:sp>
        <p:nvSpPr>
          <p:cNvPr id="3" name="コンテンツ プレースホルダ 2"/>
          <p:cNvSpPr>
            <a:spLocks noGrp="1"/>
          </p:cNvSpPr>
          <p:nvPr>
            <p:ph idx="1"/>
          </p:nvPr>
        </p:nvSpPr>
        <p:spPr>
          <a:xfrm>
            <a:off x="467544" y="2060848"/>
            <a:ext cx="8229600" cy="4325112"/>
          </a:xfrm>
        </p:spPr>
        <p:txBody>
          <a:bodyPr/>
          <a:lstStyle/>
          <a:p>
            <a:r>
              <a:rPr lang="ja-JP" altLang="en-US" dirty="0" smtClean="0"/>
              <a:t>型を定義せずにレコードを利用可能</a:t>
            </a:r>
            <a:endParaRPr lang="en-US" altLang="ja-JP" dirty="0" smtClean="0"/>
          </a:p>
          <a:p>
            <a:pPr lvl="1"/>
            <a:r>
              <a:rPr lang="ja-JP" altLang="en-US" dirty="0" smtClean="0"/>
              <a:t>レコードの静的な型を気にする必要がない</a:t>
            </a:r>
            <a:endParaRPr lang="en-US" altLang="ja-JP" dirty="0" smtClean="0"/>
          </a:p>
          <a:p>
            <a:r>
              <a:rPr lang="ja-JP" altLang="en-US" dirty="0" smtClean="0"/>
              <a:t>動的型付き言語だからできる記述法</a:t>
            </a:r>
            <a:endParaRPr lang="en-US" altLang="ja-JP" dirty="0" smtClean="0"/>
          </a:p>
          <a:p>
            <a:pPr lvl="1"/>
            <a:r>
              <a:rPr lang="ja-JP" altLang="en-US" dirty="0" smtClean="0"/>
              <a:t>静的型付き言語</a:t>
            </a:r>
            <a:r>
              <a:rPr lang="en-US" altLang="ja-JP" dirty="0" smtClean="0"/>
              <a:t> </a:t>
            </a:r>
            <a:r>
              <a:rPr lang="ja-JP" altLang="en-US" dirty="0" smtClean="0"/>
              <a:t>にこのまま導入することは不可能</a:t>
            </a:r>
            <a:endParaRPr kumimoji="1" lang="ja-JP" altLang="en-US" dirty="0"/>
          </a:p>
        </p:txBody>
      </p:sp>
      <p:sp>
        <p:nvSpPr>
          <p:cNvPr id="6" name="右矢印 5"/>
          <p:cNvSpPr/>
          <p:nvPr/>
        </p:nvSpPr>
        <p:spPr>
          <a:xfrm>
            <a:off x="3779912" y="5589240"/>
            <a:ext cx="1000132" cy="8572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7452320" y="4149080"/>
            <a:ext cx="1143008" cy="35719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ja-JP" dirty="0" smtClean="0"/>
              <a:t>JavaScript</a:t>
            </a:r>
            <a:endParaRPr kumimoji="1" lang="ja-JP" altLang="en-US" dirty="0"/>
          </a:p>
        </p:txBody>
      </p:sp>
      <p:sp>
        <p:nvSpPr>
          <p:cNvPr id="8" name="正方形/長方形 7"/>
          <p:cNvSpPr/>
          <p:nvPr/>
        </p:nvSpPr>
        <p:spPr>
          <a:xfrm>
            <a:off x="179512" y="4077072"/>
            <a:ext cx="928694" cy="357190"/>
          </a:xfrm>
          <a:prstGeom prst="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Java</a:t>
            </a:r>
            <a:endParaRPr kumimoji="1" lang="ja-JP" altLang="en-US" dirty="0"/>
          </a:p>
        </p:txBody>
      </p:sp>
      <p:sp>
        <p:nvSpPr>
          <p:cNvPr id="10" name="正方形/長方形 9"/>
          <p:cNvSpPr/>
          <p:nvPr/>
        </p:nvSpPr>
        <p:spPr>
          <a:xfrm>
            <a:off x="5220072" y="4365104"/>
            <a:ext cx="2143140" cy="57150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dirty="0" smtClean="0"/>
              <a:t>定義する必要なし</a:t>
            </a:r>
            <a:endParaRPr kumimoji="1" lang="ja-JP" altLang="en-US" dirty="0"/>
          </a:p>
        </p:txBody>
      </p:sp>
      <p:sp>
        <p:nvSpPr>
          <p:cNvPr id="11" name="右矢印 10"/>
          <p:cNvSpPr/>
          <p:nvPr/>
        </p:nvSpPr>
        <p:spPr>
          <a:xfrm>
            <a:off x="3491880" y="4437112"/>
            <a:ext cx="1571636" cy="42862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
        <p:nvSpPr>
          <p:cNvPr id="12" name="スライド番号プレースホルダ 11"/>
          <p:cNvSpPr>
            <a:spLocks noGrp="1"/>
          </p:cNvSpPr>
          <p:nvPr>
            <p:ph type="sldNum" sz="quarter" idx="12"/>
          </p:nvPr>
        </p:nvSpPr>
        <p:spPr/>
        <p:txBody>
          <a:bodyPr/>
          <a:lstStyle/>
          <a:p>
            <a:fld id="{BDB05F50-71DF-4411-9DB8-7630777DF4E8}" type="slidenum">
              <a:rPr kumimoji="1" lang="ja-JP" altLang="en-US" smtClean="0"/>
              <a:pPr/>
              <a:t>4</a:t>
            </a:fld>
            <a:endParaRPr kumimoji="1" lang="ja-JP" altLang="en-US"/>
          </a:p>
        </p:txBody>
      </p:sp>
      <p:sp>
        <p:nvSpPr>
          <p:cNvPr id="15" name="テキスト ボックス 14"/>
          <p:cNvSpPr txBox="1"/>
          <p:nvPr/>
        </p:nvSpPr>
        <p:spPr>
          <a:xfrm>
            <a:off x="1187624" y="4077072"/>
            <a:ext cx="2016224" cy="2585323"/>
          </a:xfrm>
          <a:prstGeom prst="rect">
            <a:avLst/>
          </a:prstGeom>
          <a:noFill/>
          <a:ln>
            <a:solidFill>
              <a:schemeClr val="tx1"/>
            </a:solidFill>
          </a:ln>
        </p:spPr>
        <p:txBody>
          <a:bodyPr wrap="square" rtlCol="0">
            <a:spAutoFit/>
          </a:bodyPr>
          <a:lstStyle/>
          <a:p>
            <a:r>
              <a:rPr lang="en-US" altLang="ja-JP" dirty="0" smtClean="0"/>
              <a:t>class Person{</a:t>
            </a:r>
          </a:p>
          <a:p>
            <a:r>
              <a:rPr lang="en-US" altLang="ja-JP" dirty="0" smtClean="0"/>
              <a:t>  String  name;</a:t>
            </a:r>
          </a:p>
          <a:p>
            <a:r>
              <a:rPr lang="en-US" altLang="ja-JP" dirty="0" smtClean="0"/>
              <a:t>  </a:t>
            </a:r>
            <a:r>
              <a:rPr lang="en-US" altLang="ja-JP" dirty="0" err="1" smtClean="0"/>
              <a:t>int</a:t>
            </a:r>
            <a:r>
              <a:rPr lang="en-US" altLang="ja-JP" dirty="0" smtClean="0"/>
              <a:t> age;  </a:t>
            </a:r>
          </a:p>
          <a:p>
            <a:r>
              <a:rPr lang="en-US" altLang="ja-JP" dirty="0" smtClean="0"/>
              <a:t>}</a:t>
            </a:r>
          </a:p>
          <a:p>
            <a:r>
              <a:rPr lang="en-US" altLang="ja-JP" dirty="0" smtClean="0"/>
              <a:t>Person p = </a:t>
            </a:r>
          </a:p>
          <a:p>
            <a:r>
              <a:rPr lang="en-US" altLang="ja-JP" dirty="0" smtClean="0"/>
              <a:t>     new Person();</a:t>
            </a:r>
          </a:p>
          <a:p>
            <a:r>
              <a:rPr lang="en-US" altLang="ja-JP" dirty="0" smtClean="0"/>
              <a:t>p.name = “</a:t>
            </a:r>
            <a:r>
              <a:rPr lang="en-US" altLang="ja-JP" dirty="0" err="1" smtClean="0"/>
              <a:t>hoge</a:t>
            </a:r>
            <a:r>
              <a:rPr lang="en-US" altLang="ja-JP" dirty="0" smtClean="0"/>
              <a:t>”;</a:t>
            </a:r>
          </a:p>
          <a:p>
            <a:r>
              <a:rPr lang="en-US" altLang="ja-JP" dirty="0" err="1" smtClean="0"/>
              <a:t>p.age</a:t>
            </a:r>
            <a:r>
              <a:rPr lang="en-US" altLang="ja-JP" dirty="0" smtClean="0"/>
              <a:t> = 20;</a:t>
            </a:r>
          </a:p>
          <a:p>
            <a:endParaRPr kumimoji="1" lang="ja-JP" altLang="en-US" dirty="0"/>
          </a:p>
        </p:txBody>
      </p:sp>
      <p:sp>
        <p:nvSpPr>
          <p:cNvPr id="16" name="テキスト ボックス 15"/>
          <p:cNvSpPr txBox="1"/>
          <p:nvPr/>
        </p:nvSpPr>
        <p:spPr>
          <a:xfrm>
            <a:off x="5364088" y="5229200"/>
            <a:ext cx="1838645" cy="1200329"/>
          </a:xfrm>
          <a:prstGeom prst="rect">
            <a:avLst/>
          </a:prstGeom>
          <a:noFill/>
          <a:ln w="19050">
            <a:solidFill>
              <a:schemeClr val="tx1"/>
            </a:solidFill>
          </a:ln>
        </p:spPr>
        <p:txBody>
          <a:bodyPr wrap="none" rtlCol="0">
            <a:spAutoFit/>
          </a:bodyPr>
          <a:lstStyle/>
          <a:p>
            <a:r>
              <a:rPr lang="en-US" altLang="ja-JP" dirty="0" err="1" smtClean="0"/>
              <a:t>var</a:t>
            </a:r>
            <a:r>
              <a:rPr lang="en-US" altLang="ja-JP" dirty="0" smtClean="0"/>
              <a:t> p = {};</a:t>
            </a:r>
          </a:p>
          <a:p>
            <a:r>
              <a:rPr lang="en-US" altLang="ja-JP" dirty="0" smtClean="0"/>
              <a:t>p.name = ”</a:t>
            </a:r>
            <a:r>
              <a:rPr lang="en-US" altLang="ja-JP" dirty="0" err="1" smtClean="0"/>
              <a:t>hoge</a:t>
            </a:r>
            <a:r>
              <a:rPr lang="en-US" altLang="ja-JP" dirty="0" smtClean="0"/>
              <a:t>”;</a:t>
            </a:r>
          </a:p>
          <a:p>
            <a:r>
              <a:rPr lang="en-US" altLang="ja-JP" dirty="0" err="1" smtClean="0"/>
              <a:t>p.age</a:t>
            </a:r>
            <a:r>
              <a:rPr lang="en-US" altLang="ja-JP" dirty="0" smtClean="0"/>
              <a:t> = 20;</a:t>
            </a:r>
            <a:endParaRPr lang="ja-JP" altLang="en-US" dirty="0" smtClean="0"/>
          </a:p>
          <a:p>
            <a:endParaRPr kumimoji="1" lang="ja-JP" altLang="en-US" dirty="0"/>
          </a:p>
        </p:txBody>
      </p:sp>
      <p:sp>
        <p:nvSpPr>
          <p:cNvPr id="13" name="正方形/長方形 12"/>
          <p:cNvSpPr/>
          <p:nvPr/>
        </p:nvSpPr>
        <p:spPr>
          <a:xfrm>
            <a:off x="1259632" y="4149080"/>
            <a:ext cx="1728192" cy="10801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571480"/>
            <a:ext cx="8229600" cy="1066800"/>
          </a:xfrm>
        </p:spPr>
        <p:txBody>
          <a:bodyPr>
            <a:normAutofit fontScale="90000"/>
          </a:bodyPr>
          <a:lstStyle/>
          <a:p>
            <a:r>
              <a:rPr lang="ja-JP" altLang="en-US" dirty="0" smtClean="0"/>
              <a:t>暗黙的に型定義されるレコードの実装</a:t>
            </a:r>
            <a:endParaRPr kumimoji="1" lang="ja-JP" altLang="en-US" dirty="0"/>
          </a:p>
        </p:txBody>
      </p:sp>
      <p:sp>
        <p:nvSpPr>
          <p:cNvPr id="3" name="コンテンツ プレースホルダ 2"/>
          <p:cNvSpPr>
            <a:spLocks noGrp="1"/>
          </p:cNvSpPr>
          <p:nvPr>
            <p:ph idx="1"/>
          </p:nvPr>
        </p:nvSpPr>
        <p:spPr>
          <a:xfrm>
            <a:off x="323528" y="1916832"/>
            <a:ext cx="8229600" cy="4325112"/>
          </a:xfrm>
        </p:spPr>
        <p:txBody>
          <a:bodyPr>
            <a:normAutofit/>
          </a:bodyPr>
          <a:lstStyle/>
          <a:p>
            <a:r>
              <a:rPr lang="en-US" altLang="ja-JP" dirty="0" smtClean="0"/>
              <a:t>Java </a:t>
            </a:r>
            <a:r>
              <a:rPr lang="ja-JP" altLang="en-US" dirty="0" smtClean="0"/>
              <a:t>コンパイラを拡張して実現</a:t>
            </a:r>
            <a:endParaRPr lang="en-US" altLang="ja-JP" dirty="0" smtClean="0"/>
          </a:p>
          <a:p>
            <a:r>
              <a:rPr lang="ja-JP" altLang="en-US" dirty="0" smtClean="0"/>
              <a:t>明示的に型定義せずにレコードを利用可能</a:t>
            </a:r>
            <a:endParaRPr lang="en-US" altLang="ja-JP" dirty="0" smtClean="0"/>
          </a:p>
          <a:p>
            <a:pPr lvl="1"/>
            <a:r>
              <a:rPr lang="ja-JP" altLang="en-US" dirty="0" smtClean="0"/>
              <a:t>レコードオブジェクトと </a:t>
            </a:r>
            <a:r>
              <a:rPr lang="en-US" altLang="ja-JP" dirty="0" err="1" smtClean="0"/>
              <a:t>var</a:t>
            </a:r>
            <a:r>
              <a:rPr lang="ja-JP" altLang="en-US" dirty="0" smtClean="0"/>
              <a:t> を導入</a:t>
            </a:r>
            <a:endParaRPr lang="en-US" altLang="ja-JP" dirty="0" smtClean="0"/>
          </a:p>
          <a:p>
            <a:pPr lvl="2"/>
            <a:r>
              <a:rPr lang="ja-JP" altLang="en-US" dirty="0" smtClean="0"/>
              <a:t>任意のメンバを自由に追加可能</a:t>
            </a:r>
            <a:endParaRPr lang="en-US" altLang="ja-JP" dirty="0" smtClean="0"/>
          </a:p>
          <a:p>
            <a:pPr lvl="2"/>
            <a:r>
              <a:rPr lang="ja-JP" altLang="en-US" dirty="0" smtClean="0"/>
              <a:t>フィールド以外で利用可能</a:t>
            </a:r>
            <a:endParaRPr lang="en-US" altLang="ja-JP" dirty="0" smtClean="0"/>
          </a:p>
          <a:p>
            <a:pPr lvl="1"/>
            <a:r>
              <a:rPr lang="ja-JP" altLang="en-US" dirty="0" smtClean="0"/>
              <a:t>静的型付けは維持</a:t>
            </a:r>
            <a:endParaRPr lang="en-US" altLang="ja-JP" dirty="0" smtClean="0"/>
          </a:p>
          <a:p>
            <a:pPr lvl="1">
              <a:buNone/>
            </a:pPr>
            <a:r>
              <a:rPr lang="en-US" altLang="ja-JP" dirty="0" smtClean="0"/>
              <a:t>		</a:t>
            </a:r>
          </a:p>
        </p:txBody>
      </p:sp>
      <p:sp>
        <p:nvSpPr>
          <p:cNvPr id="4" name="角丸四角形 3"/>
          <p:cNvSpPr/>
          <p:nvPr/>
        </p:nvSpPr>
        <p:spPr>
          <a:xfrm>
            <a:off x="3357554" y="5042516"/>
            <a:ext cx="2269942" cy="1601194"/>
          </a:xfrm>
          <a:prstGeom prst="roundRect">
            <a:avLst/>
          </a:prstGeom>
          <a:solidFill>
            <a:schemeClr val="bg1"/>
          </a:solidFill>
        </p:spPr>
        <p:style>
          <a:lnRef idx="1">
            <a:schemeClr val="accent3"/>
          </a:lnRef>
          <a:fillRef idx="2">
            <a:schemeClr val="accent3"/>
          </a:fillRef>
          <a:effectRef idx="1">
            <a:schemeClr val="accent3"/>
          </a:effectRef>
          <a:fontRef idx="minor">
            <a:schemeClr val="dk1"/>
          </a:fontRef>
        </p:style>
        <p:txBody>
          <a:bodyPr rtlCol="0" anchor="ctr"/>
          <a:lstStyle/>
          <a:p>
            <a:endParaRPr lang="en-US" altLang="ja-JP" dirty="0" smtClean="0"/>
          </a:p>
          <a:p>
            <a:r>
              <a:rPr lang="en-US" altLang="ja-JP" dirty="0" err="1" smtClean="0">
                <a:solidFill>
                  <a:srgbClr val="FF0000"/>
                </a:solidFill>
              </a:rPr>
              <a:t>var</a:t>
            </a:r>
            <a:r>
              <a:rPr lang="en-US" altLang="ja-JP" dirty="0" smtClean="0"/>
              <a:t> p = </a:t>
            </a:r>
            <a:r>
              <a:rPr lang="en-US" altLang="ja-JP" dirty="0" smtClean="0">
                <a:solidFill>
                  <a:srgbClr val="FF0000"/>
                </a:solidFill>
              </a:rPr>
              <a:t>new()</a:t>
            </a:r>
            <a:r>
              <a:rPr lang="en-US" altLang="ja-JP" dirty="0" smtClean="0"/>
              <a:t>;</a:t>
            </a:r>
          </a:p>
          <a:p>
            <a:r>
              <a:rPr lang="en-US" altLang="ja-JP" dirty="0" smtClean="0"/>
              <a:t>p.name = “</a:t>
            </a:r>
            <a:r>
              <a:rPr lang="en-US" altLang="ja-JP" dirty="0" err="1" smtClean="0"/>
              <a:t>hoge</a:t>
            </a:r>
            <a:r>
              <a:rPr lang="en-US" altLang="ja-JP" dirty="0" smtClean="0"/>
              <a:t>”;</a:t>
            </a:r>
          </a:p>
          <a:p>
            <a:r>
              <a:rPr lang="en-US" altLang="ja-JP" dirty="0" err="1" smtClean="0"/>
              <a:t>p.age</a:t>
            </a:r>
            <a:r>
              <a:rPr lang="en-US" altLang="ja-JP" dirty="0" smtClean="0"/>
              <a:t> = 20;</a:t>
            </a:r>
          </a:p>
          <a:p>
            <a:endParaRPr lang="en-US" altLang="ja-JP" dirty="0" smtClean="0"/>
          </a:p>
          <a:p>
            <a:r>
              <a:rPr lang="en-US" altLang="ja-JP" dirty="0" err="1" smtClean="0"/>
              <a:t>int</a:t>
            </a:r>
            <a:r>
              <a:rPr lang="en-US" altLang="ja-JP" dirty="0" smtClean="0"/>
              <a:t> </a:t>
            </a:r>
            <a:r>
              <a:rPr lang="en-US" altLang="ja-JP" dirty="0" err="1" smtClean="0"/>
              <a:t>i</a:t>
            </a:r>
            <a:r>
              <a:rPr lang="en-US" altLang="ja-JP" dirty="0" smtClean="0"/>
              <a:t> =</a:t>
            </a:r>
            <a:r>
              <a:rPr lang="ja-JP" altLang="en-US" dirty="0"/>
              <a:t> </a:t>
            </a:r>
            <a:r>
              <a:rPr lang="en-US" altLang="ja-JP" dirty="0" err="1" smtClean="0"/>
              <a:t>p.age</a:t>
            </a:r>
            <a:r>
              <a:rPr lang="en-US" altLang="ja-JP" dirty="0" smtClean="0"/>
              <a:t>;</a:t>
            </a:r>
          </a:p>
          <a:p>
            <a:endParaRPr kumimoji="1" lang="ja-JP" altLang="en-US" dirty="0"/>
          </a:p>
        </p:txBody>
      </p:sp>
      <p:sp>
        <p:nvSpPr>
          <p:cNvPr id="5" name="正方形/長方形 4"/>
          <p:cNvSpPr/>
          <p:nvPr/>
        </p:nvSpPr>
        <p:spPr>
          <a:xfrm>
            <a:off x="2928926" y="4643446"/>
            <a:ext cx="2928958" cy="44648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本システムを用いた </a:t>
            </a:r>
            <a:r>
              <a:rPr lang="en-US" altLang="ja-JP" dirty="0" smtClean="0"/>
              <a:t>Java</a:t>
            </a:r>
            <a:endParaRPr kumimoji="1" lang="ja-JP" altLang="en-US" dirty="0"/>
          </a:p>
        </p:txBody>
      </p:sp>
      <p:sp>
        <p:nvSpPr>
          <p:cNvPr id="7" name="四角形吹き出し 6"/>
          <p:cNvSpPr/>
          <p:nvPr/>
        </p:nvSpPr>
        <p:spPr>
          <a:xfrm>
            <a:off x="642910" y="4870078"/>
            <a:ext cx="1702457" cy="1416441"/>
          </a:xfrm>
          <a:prstGeom prst="wedgeRectCallout">
            <a:avLst>
              <a:gd name="adj1" fmla="val 113960"/>
              <a:gd name="adj2" fmla="val -18464"/>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ctr"/>
          <a:lstStyle/>
          <a:p>
            <a:r>
              <a:rPr lang="en-US" altLang="ja-JP" dirty="0" err="1" smtClean="0"/>
              <a:t>v</a:t>
            </a:r>
            <a:r>
              <a:rPr kumimoji="1" lang="en-US" altLang="ja-JP" dirty="0" err="1" smtClean="0"/>
              <a:t>ar</a:t>
            </a:r>
            <a:r>
              <a:rPr lang="ja-JP" altLang="en-US" dirty="0" smtClean="0"/>
              <a:t>　</a:t>
            </a:r>
            <a:r>
              <a:rPr lang="en-US" altLang="ja-JP" dirty="0" smtClean="0"/>
              <a:t>: </a:t>
            </a:r>
            <a:r>
              <a:rPr lang="ja-JP" altLang="en-US" dirty="0" smtClean="0"/>
              <a:t>レコードオブジェクトを参照する変数の宣言</a:t>
            </a:r>
            <a:endParaRPr kumimoji="1" lang="ja-JP" altLang="en-US" dirty="0"/>
          </a:p>
        </p:txBody>
      </p:sp>
      <p:sp>
        <p:nvSpPr>
          <p:cNvPr id="8" name="スライド番号プレースホルダ 7"/>
          <p:cNvSpPr>
            <a:spLocks noGrp="1"/>
          </p:cNvSpPr>
          <p:nvPr>
            <p:ph type="sldNum" sz="quarter" idx="12"/>
          </p:nvPr>
        </p:nvSpPr>
        <p:spPr/>
        <p:txBody>
          <a:bodyPr/>
          <a:lstStyle/>
          <a:p>
            <a:fld id="{BDB05F50-71DF-4411-9DB8-7630777DF4E8}" type="slidenum">
              <a:rPr kumimoji="1" lang="ja-JP" altLang="en-US" smtClean="0"/>
              <a:pPr/>
              <a:t>5</a:t>
            </a:fld>
            <a:endParaRPr kumimoji="1" lang="ja-JP" altLang="en-US"/>
          </a:p>
        </p:txBody>
      </p:sp>
      <p:sp>
        <p:nvSpPr>
          <p:cNvPr id="10" name="四角形吹き出し 9"/>
          <p:cNvSpPr/>
          <p:nvPr/>
        </p:nvSpPr>
        <p:spPr>
          <a:xfrm>
            <a:off x="6516216" y="5229200"/>
            <a:ext cx="1944216" cy="1368152"/>
          </a:xfrm>
          <a:prstGeom prst="wedgeRectCallout">
            <a:avLst>
              <a:gd name="adj1" fmla="val -126866"/>
              <a:gd name="adj2" fmla="val -4726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n</a:t>
            </a:r>
            <a:r>
              <a:rPr kumimoji="1" lang="en-US" altLang="ja-JP" dirty="0" smtClean="0">
                <a:solidFill>
                  <a:schemeClr val="tx1"/>
                </a:solidFill>
              </a:rPr>
              <a:t>ew()  :  </a:t>
            </a:r>
            <a:r>
              <a:rPr kumimoji="1" lang="ja-JP" altLang="en-US" dirty="0" smtClean="0">
                <a:solidFill>
                  <a:schemeClr val="tx1"/>
                </a:solidFill>
              </a:rPr>
              <a:t>レコードオブジェクトの生成</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500042"/>
            <a:ext cx="8229600" cy="1066800"/>
          </a:xfrm>
        </p:spPr>
        <p:txBody>
          <a:bodyPr/>
          <a:lstStyle/>
          <a:p>
            <a:r>
              <a:rPr lang="ja-JP" altLang="en-US" dirty="0" smtClean="0"/>
              <a:t>暗黙的な型定義</a:t>
            </a:r>
            <a:endParaRPr kumimoji="1" lang="ja-JP" altLang="en-US" dirty="0"/>
          </a:p>
        </p:txBody>
      </p:sp>
      <p:sp>
        <p:nvSpPr>
          <p:cNvPr id="3" name="コンテンツ プレースホルダ 2"/>
          <p:cNvSpPr>
            <a:spLocks noGrp="1"/>
          </p:cNvSpPr>
          <p:nvPr>
            <p:ph idx="1"/>
          </p:nvPr>
        </p:nvSpPr>
        <p:spPr>
          <a:xfrm>
            <a:off x="428596" y="1571612"/>
            <a:ext cx="8229600" cy="4325112"/>
          </a:xfrm>
        </p:spPr>
        <p:txBody>
          <a:bodyPr/>
          <a:lstStyle/>
          <a:p>
            <a:r>
              <a:rPr kumimoji="1" lang="en-US" altLang="ja-JP" dirty="0" smtClean="0"/>
              <a:t>structural type [</a:t>
            </a:r>
            <a:r>
              <a:rPr kumimoji="1" lang="en-US" altLang="ja-JP" dirty="0" err="1" smtClean="0"/>
              <a:t>Cardelli</a:t>
            </a:r>
            <a:r>
              <a:rPr kumimoji="1" lang="en-US" altLang="ja-JP" dirty="0" smtClean="0"/>
              <a:t> ‘88]+ </a:t>
            </a:r>
            <a:r>
              <a:rPr kumimoji="1" lang="ja-JP" altLang="en-US" dirty="0" smtClean="0"/>
              <a:t>型推論</a:t>
            </a:r>
            <a:endParaRPr kumimoji="1" lang="en-US" altLang="ja-JP" dirty="0" smtClean="0"/>
          </a:p>
          <a:p>
            <a:pPr lvl="1"/>
            <a:r>
              <a:rPr lang="ja-JP" altLang="en-US" dirty="0" smtClean="0"/>
              <a:t>型は</a:t>
            </a:r>
            <a:r>
              <a:rPr lang="en-US" altLang="ja-JP" dirty="0" smtClean="0"/>
              <a:t>structural type </a:t>
            </a:r>
            <a:r>
              <a:rPr lang="ja-JP" altLang="en-US" dirty="0" smtClean="0"/>
              <a:t>を用いて表現</a:t>
            </a:r>
            <a:endParaRPr lang="en-US" altLang="ja-JP" dirty="0" smtClean="0"/>
          </a:p>
          <a:p>
            <a:pPr lvl="2"/>
            <a:r>
              <a:rPr lang="ja-JP" altLang="en-US" dirty="0" smtClean="0"/>
              <a:t>型は内部のデータ構造によって区別される</a:t>
            </a:r>
            <a:endParaRPr lang="en-US" altLang="ja-JP" dirty="0" smtClean="0"/>
          </a:p>
          <a:p>
            <a:pPr lvl="2"/>
            <a:r>
              <a:rPr kumimoji="1" lang="ja-JP" altLang="en-US" dirty="0" smtClean="0"/>
              <a:t>型 </a:t>
            </a:r>
            <a:r>
              <a:rPr kumimoji="1" lang="en-US" altLang="ja-JP" dirty="0" smtClean="0"/>
              <a:t>= </a:t>
            </a:r>
            <a:r>
              <a:rPr kumimoji="1" lang="ja-JP" altLang="en-US" dirty="0" smtClean="0"/>
              <a:t>アクセス可能なメンバ（とその型）の集合</a:t>
            </a:r>
            <a:endParaRPr kumimoji="1" lang="en-US" altLang="ja-JP" dirty="0" smtClean="0"/>
          </a:p>
          <a:p>
            <a:pPr lvl="1"/>
            <a:r>
              <a:rPr lang="ja-JP" altLang="en-US" dirty="0" smtClean="0"/>
              <a:t>変数の型推論</a:t>
            </a:r>
            <a:endParaRPr lang="en-US" altLang="ja-JP" dirty="0" smtClean="0"/>
          </a:p>
          <a:p>
            <a:pPr lvl="2"/>
            <a:r>
              <a:rPr lang="ja-JP" altLang="en-US" dirty="0" smtClean="0"/>
              <a:t>レコードのメンバへの代入から適切な型を決定</a:t>
            </a:r>
            <a:endParaRPr lang="en-US" altLang="ja-JP" dirty="0" smtClean="0"/>
          </a:p>
          <a:p>
            <a:pPr lvl="2"/>
            <a:r>
              <a:rPr kumimoji="1" lang="ja-JP" altLang="en-US" dirty="0" smtClean="0"/>
              <a:t>変数が定義されているメソッド内を</a:t>
            </a:r>
            <a:r>
              <a:rPr lang="ja-JP" altLang="en-US" dirty="0" smtClean="0"/>
              <a:t>走査</a:t>
            </a:r>
            <a:endParaRPr kumimoji="1" lang="en-US" altLang="ja-JP" dirty="0" smtClean="0"/>
          </a:p>
          <a:p>
            <a:pPr lvl="3"/>
            <a:endParaRPr kumimoji="1" lang="ja-JP" altLang="en-US" dirty="0"/>
          </a:p>
        </p:txBody>
      </p:sp>
      <p:sp>
        <p:nvSpPr>
          <p:cNvPr id="7" name="右矢印 6"/>
          <p:cNvSpPr/>
          <p:nvPr/>
        </p:nvSpPr>
        <p:spPr>
          <a:xfrm rot="10162900">
            <a:off x="3283015" y="5750322"/>
            <a:ext cx="2053730" cy="253900"/>
          </a:xfrm>
          <a:prstGeom prst="rightArrow">
            <a:avLst/>
          </a:prstGeom>
          <a:solidFill>
            <a:schemeClr val="accent3">
              <a:lumMod val="60000"/>
              <a:lumOff val="40000"/>
            </a:schemeClr>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10" name="正方形/長方形 9"/>
          <p:cNvSpPr/>
          <p:nvPr/>
        </p:nvSpPr>
        <p:spPr>
          <a:xfrm>
            <a:off x="611560" y="4941168"/>
            <a:ext cx="1584176" cy="43204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t>変数 </a:t>
            </a:r>
            <a:r>
              <a:rPr lang="en-US" altLang="ja-JP" dirty="0" smtClean="0"/>
              <a:t>p </a:t>
            </a:r>
            <a:r>
              <a:rPr kumimoji="1" lang="ja-JP" altLang="en-US" dirty="0" smtClean="0"/>
              <a:t>の型</a:t>
            </a:r>
            <a:endParaRPr kumimoji="1" lang="ja-JP" altLang="en-US" dirty="0"/>
          </a:p>
        </p:txBody>
      </p:sp>
      <p:sp>
        <p:nvSpPr>
          <p:cNvPr id="11" name="スライド番号プレースホルダ 10"/>
          <p:cNvSpPr>
            <a:spLocks noGrp="1"/>
          </p:cNvSpPr>
          <p:nvPr>
            <p:ph type="sldNum" sz="quarter" idx="12"/>
          </p:nvPr>
        </p:nvSpPr>
        <p:spPr/>
        <p:txBody>
          <a:bodyPr/>
          <a:lstStyle/>
          <a:p>
            <a:fld id="{BDB05F50-71DF-4411-9DB8-7630777DF4E8}" type="slidenum">
              <a:rPr kumimoji="1" lang="ja-JP" altLang="en-US" smtClean="0"/>
              <a:pPr/>
              <a:t>6</a:t>
            </a:fld>
            <a:endParaRPr kumimoji="1" lang="ja-JP" altLang="en-US"/>
          </a:p>
        </p:txBody>
      </p:sp>
      <p:sp>
        <p:nvSpPr>
          <p:cNvPr id="12" name="正方形/長方形 11"/>
          <p:cNvSpPr/>
          <p:nvPr/>
        </p:nvSpPr>
        <p:spPr>
          <a:xfrm>
            <a:off x="5436096" y="4725144"/>
            <a:ext cx="2376264" cy="187220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 </a:t>
            </a:r>
            <a:r>
              <a:rPr lang="en-US" altLang="ja-JP" dirty="0" err="1" smtClean="0">
                <a:solidFill>
                  <a:schemeClr val="tx1"/>
                </a:solidFill>
              </a:rPr>
              <a:t>v</a:t>
            </a:r>
            <a:r>
              <a:rPr kumimoji="1" lang="en-US" altLang="ja-JP" dirty="0" err="1" smtClean="0">
                <a:solidFill>
                  <a:schemeClr val="tx1"/>
                </a:solidFill>
              </a:rPr>
              <a:t>ar</a:t>
            </a:r>
            <a:r>
              <a:rPr kumimoji="1" lang="en-US" altLang="ja-JP" dirty="0" smtClean="0">
                <a:solidFill>
                  <a:schemeClr val="tx1"/>
                </a:solidFill>
              </a:rPr>
              <a:t> p  = new();</a:t>
            </a:r>
          </a:p>
          <a:p>
            <a:endParaRPr kumimoji="1" lang="en-US" altLang="ja-JP" dirty="0" smtClean="0">
              <a:solidFill>
                <a:schemeClr val="tx1"/>
              </a:solidFill>
            </a:endParaRPr>
          </a:p>
          <a:p>
            <a:r>
              <a:rPr lang="en-US" altLang="ja-JP" dirty="0" smtClean="0">
                <a:solidFill>
                  <a:schemeClr val="tx1"/>
                </a:solidFill>
              </a:rPr>
              <a:t> p.name = “</a:t>
            </a:r>
            <a:r>
              <a:rPr lang="en-US" altLang="ja-JP" dirty="0" err="1" smtClean="0">
                <a:solidFill>
                  <a:schemeClr val="tx1"/>
                </a:solidFill>
              </a:rPr>
              <a:t>hoge</a:t>
            </a:r>
            <a:r>
              <a:rPr lang="en-US" altLang="ja-JP" dirty="0" smtClean="0">
                <a:solidFill>
                  <a:schemeClr val="tx1"/>
                </a:solidFill>
              </a:rPr>
              <a:t>”;</a:t>
            </a:r>
          </a:p>
          <a:p>
            <a:r>
              <a:rPr kumimoji="1" lang="en-US" altLang="ja-JP" dirty="0" smtClean="0">
                <a:solidFill>
                  <a:schemeClr val="tx1"/>
                </a:solidFill>
              </a:rPr>
              <a:t> </a:t>
            </a:r>
            <a:r>
              <a:rPr kumimoji="1" lang="en-US" altLang="ja-JP" dirty="0" err="1" smtClean="0">
                <a:solidFill>
                  <a:schemeClr val="tx1"/>
                </a:solidFill>
              </a:rPr>
              <a:t>p.age</a:t>
            </a:r>
            <a:r>
              <a:rPr kumimoji="1" lang="en-US" altLang="ja-JP" dirty="0" smtClean="0">
                <a:solidFill>
                  <a:schemeClr val="tx1"/>
                </a:solidFill>
              </a:rPr>
              <a:t> = 20;</a:t>
            </a:r>
          </a:p>
          <a:p>
            <a:endParaRPr lang="en-US" altLang="ja-JP" dirty="0" smtClean="0">
              <a:solidFill>
                <a:schemeClr val="tx1"/>
              </a:solidFill>
            </a:endParaRPr>
          </a:p>
          <a:p>
            <a:r>
              <a:rPr kumimoji="1" lang="en-US" altLang="ja-JP" dirty="0" err="1" smtClean="0">
                <a:solidFill>
                  <a:schemeClr val="tx1"/>
                </a:solidFill>
              </a:rPr>
              <a:t>Int</a:t>
            </a:r>
            <a:r>
              <a:rPr kumimoji="1" lang="en-US" altLang="ja-JP" dirty="0" smtClean="0">
                <a:solidFill>
                  <a:schemeClr val="tx1"/>
                </a:solidFill>
              </a:rPr>
              <a:t> </a:t>
            </a:r>
            <a:r>
              <a:rPr kumimoji="1" lang="en-US" altLang="ja-JP" dirty="0" err="1" smtClean="0">
                <a:solidFill>
                  <a:schemeClr val="tx1"/>
                </a:solidFill>
              </a:rPr>
              <a:t>i</a:t>
            </a:r>
            <a:r>
              <a:rPr kumimoji="1" lang="en-US" altLang="ja-JP" dirty="0" smtClean="0">
                <a:solidFill>
                  <a:schemeClr val="tx1"/>
                </a:solidFill>
              </a:rPr>
              <a:t> = </a:t>
            </a:r>
            <a:r>
              <a:rPr kumimoji="1" lang="en-US" altLang="ja-JP" dirty="0" err="1" smtClean="0">
                <a:solidFill>
                  <a:schemeClr val="tx1"/>
                </a:solidFill>
              </a:rPr>
              <a:t>p.age</a:t>
            </a:r>
            <a:r>
              <a:rPr kumimoji="1" lang="en-US" altLang="ja-JP" dirty="0" smtClean="0">
                <a:solidFill>
                  <a:schemeClr val="tx1"/>
                </a:solidFill>
              </a:rPr>
              <a:t>;</a:t>
            </a:r>
            <a:endParaRPr kumimoji="1" lang="ja-JP" altLang="en-US" dirty="0">
              <a:solidFill>
                <a:schemeClr val="tx1"/>
              </a:solidFill>
            </a:endParaRPr>
          </a:p>
        </p:txBody>
      </p:sp>
      <p:sp>
        <p:nvSpPr>
          <p:cNvPr id="13" name="右矢印 12"/>
          <p:cNvSpPr/>
          <p:nvPr/>
        </p:nvSpPr>
        <p:spPr>
          <a:xfrm rot="20746426">
            <a:off x="3210537" y="5209817"/>
            <a:ext cx="2218144" cy="254790"/>
          </a:xfrm>
          <a:prstGeom prst="rightArrow">
            <a:avLst/>
          </a:prstGeom>
          <a:solidFill>
            <a:schemeClr val="accent3">
              <a:lumMod val="60000"/>
              <a:lumOff val="40000"/>
            </a:schemeClr>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14" name="正方形/長方形 13"/>
          <p:cNvSpPr/>
          <p:nvPr/>
        </p:nvSpPr>
        <p:spPr>
          <a:xfrm>
            <a:off x="5508104" y="5373216"/>
            <a:ext cx="2160240"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683568" y="5373216"/>
            <a:ext cx="2448272" cy="108012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rPr>
              <a:t>{name: String</a:t>
            </a:r>
          </a:p>
          <a:p>
            <a:pPr algn="ctr"/>
            <a:r>
              <a:rPr lang="en-US" altLang="ja-JP" sz="2400" dirty="0" smtClean="0">
                <a:solidFill>
                  <a:schemeClr val="tx1"/>
                </a:solidFill>
              </a:rPr>
              <a:t>age: </a:t>
            </a:r>
            <a:r>
              <a:rPr lang="en-US" altLang="ja-JP" sz="2400" dirty="0" err="1" smtClean="0">
                <a:solidFill>
                  <a:schemeClr val="tx1"/>
                </a:solidFill>
              </a:rPr>
              <a:t>int</a:t>
            </a:r>
            <a:r>
              <a:rPr lang="en-US" altLang="ja-JP" sz="2400" dirty="0" smtClean="0">
                <a:solidFill>
                  <a:schemeClr val="tx1"/>
                </a:solidFill>
              </a:rPr>
              <a:t>}</a:t>
            </a:r>
            <a:endParaRPr kumimoji="1" lang="ja-JP" altLang="en-US" sz="2400" dirty="0">
              <a:solidFill>
                <a:schemeClr val="tx1"/>
              </a:solidFill>
            </a:endParaRPr>
          </a:p>
        </p:txBody>
      </p:sp>
      <p:sp>
        <p:nvSpPr>
          <p:cNvPr id="17" name="テキスト ボックス 16"/>
          <p:cNvSpPr txBox="1"/>
          <p:nvPr/>
        </p:nvSpPr>
        <p:spPr>
          <a:xfrm>
            <a:off x="3923928" y="6165304"/>
            <a:ext cx="1107996" cy="369332"/>
          </a:xfrm>
          <a:prstGeom prst="rect">
            <a:avLst/>
          </a:prstGeom>
          <a:noFill/>
          <a:ln w="28575">
            <a:solidFill>
              <a:schemeClr val="tx1"/>
            </a:solidFill>
          </a:ln>
        </p:spPr>
        <p:txBody>
          <a:bodyPr wrap="none" rtlCol="0">
            <a:spAutoFit/>
          </a:bodyPr>
          <a:lstStyle/>
          <a:p>
            <a:r>
              <a:rPr kumimoji="1" lang="ja-JP" altLang="en-US" dirty="0" smtClean="0"/>
              <a:t>①型推論</a:t>
            </a:r>
            <a:endParaRPr kumimoji="1" lang="ja-JP" altLang="en-US" dirty="0"/>
          </a:p>
        </p:txBody>
      </p:sp>
      <p:sp>
        <p:nvSpPr>
          <p:cNvPr id="18" name="テキスト ボックス 17"/>
          <p:cNvSpPr txBox="1"/>
          <p:nvPr/>
        </p:nvSpPr>
        <p:spPr>
          <a:xfrm>
            <a:off x="3563888" y="4797152"/>
            <a:ext cx="1095172" cy="369332"/>
          </a:xfrm>
          <a:prstGeom prst="rect">
            <a:avLst/>
          </a:prstGeom>
          <a:noFill/>
          <a:ln w="28575">
            <a:solidFill>
              <a:schemeClr val="tx1"/>
            </a:solidFill>
          </a:ln>
        </p:spPr>
        <p:txBody>
          <a:bodyPr wrap="none" rtlCol="0">
            <a:spAutoFit/>
          </a:bodyPr>
          <a:lstStyle/>
          <a:p>
            <a:r>
              <a:rPr kumimoji="1" lang="ja-JP" altLang="en-US" dirty="0" smtClean="0"/>
              <a:t>②型付け</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64704"/>
            <a:ext cx="8229600" cy="1066800"/>
          </a:xfrm>
        </p:spPr>
        <p:txBody>
          <a:bodyPr/>
          <a:lstStyle/>
          <a:p>
            <a:r>
              <a:rPr kumimoji="1" lang="ja-JP" altLang="en-US" dirty="0" smtClean="0"/>
              <a:t>本言語の有用性</a:t>
            </a:r>
            <a:endParaRPr kumimoji="1" lang="ja-JP" altLang="en-US" dirty="0"/>
          </a:p>
        </p:txBody>
      </p:sp>
      <p:sp>
        <p:nvSpPr>
          <p:cNvPr id="3" name="コンテンツ プレースホルダ 2"/>
          <p:cNvSpPr>
            <a:spLocks noGrp="1"/>
          </p:cNvSpPr>
          <p:nvPr>
            <p:ph idx="1"/>
          </p:nvPr>
        </p:nvSpPr>
        <p:spPr>
          <a:xfrm>
            <a:off x="467544" y="1844824"/>
            <a:ext cx="8229600" cy="4325112"/>
          </a:xfrm>
        </p:spPr>
        <p:txBody>
          <a:bodyPr/>
          <a:lstStyle/>
          <a:p>
            <a:r>
              <a:rPr lang="ja-JP" altLang="en-US" dirty="0" smtClean="0"/>
              <a:t>どの程度本言語が利用できるのか</a:t>
            </a:r>
            <a:endParaRPr lang="en-US" altLang="ja-JP" dirty="0" smtClean="0"/>
          </a:p>
          <a:p>
            <a:pPr lvl="1"/>
            <a:r>
              <a:rPr lang="ja-JP" altLang="en-US" dirty="0" smtClean="0"/>
              <a:t>既存のプログラムに対して、本言語</a:t>
            </a:r>
            <a:r>
              <a:rPr lang="ja-JP" altLang="en-US" dirty="0" smtClean="0"/>
              <a:t>を用いて省略可能なクラスを計測</a:t>
            </a:r>
            <a:endParaRPr lang="en-US" altLang="ja-JP" dirty="0" smtClean="0"/>
          </a:p>
          <a:p>
            <a:pPr lvl="1"/>
            <a:r>
              <a:rPr lang="ja-JP" altLang="en-US" dirty="0" smtClean="0"/>
              <a:t>クラスをその種類・省略しやすさで分割</a:t>
            </a:r>
            <a:endParaRPr lang="en-US" altLang="ja-JP" dirty="0" smtClean="0"/>
          </a:p>
          <a:p>
            <a:pPr lvl="1"/>
            <a:r>
              <a:rPr lang="en-US" altLang="ja-JP" dirty="0" smtClean="0"/>
              <a:t>Eclipse </a:t>
            </a:r>
            <a:r>
              <a:rPr lang="ja-JP" altLang="en-US" dirty="0" smtClean="0"/>
              <a:t>のプログラムを対象</a:t>
            </a:r>
            <a:endParaRPr lang="en-US" altLang="ja-JP" dirty="0" smtClean="0"/>
          </a:p>
          <a:p>
            <a:pPr lvl="2"/>
            <a:r>
              <a:rPr lang="ja-JP" altLang="en-US" dirty="0" smtClean="0"/>
              <a:t>２１４０１クラス</a:t>
            </a:r>
            <a:r>
              <a:rPr lang="en-US" altLang="ja-JP" dirty="0" smtClean="0"/>
              <a:t> </a:t>
            </a:r>
            <a:r>
              <a:rPr lang="ja-JP" altLang="en-US" dirty="0" smtClean="0"/>
              <a:t>４７５１６１５</a:t>
            </a:r>
            <a:r>
              <a:rPr lang="en-US" altLang="ja-JP" dirty="0" smtClean="0"/>
              <a:t> </a:t>
            </a:r>
            <a:r>
              <a:rPr lang="ja-JP" altLang="en-US" dirty="0" smtClean="0"/>
              <a:t>行</a:t>
            </a:r>
            <a:endParaRPr lang="en-US" altLang="ja-JP" dirty="0" smtClean="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7</a:t>
            </a:fld>
            <a:endParaRPr kumimoji="1" lang="ja-JP" altLang="en-US"/>
          </a:p>
        </p:txBody>
      </p:sp>
      <p:sp>
        <p:nvSpPr>
          <p:cNvPr id="5" name="正方形/長方形 4"/>
          <p:cNvSpPr/>
          <p:nvPr/>
        </p:nvSpPr>
        <p:spPr>
          <a:xfrm>
            <a:off x="3059832" y="4509120"/>
            <a:ext cx="5544616" cy="201622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class  </a:t>
            </a:r>
            <a:r>
              <a:rPr lang="en-US" altLang="ja-JP" dirty="0" smtClean="0">
                <a:solidFill>
                  <a:schemeClr val="tx1"/>
                </a:solidFill>
              </a:rPr>
              <a:t>C </a:t>
            </a:r>
            <a:r>
              <a:rPr lang="en-US" altLang="ja-JP" dirty="0" smtClean="0">
                <a:solidFill>
                  <a:schemeClr val="tx1"/>
                </a:solidFill>
              </a:rPr>
              <a:t>{</a:t>
            </a:r>
          </a:p>
          <a:p>
            <a:r>
              <a:rPr lang="en-US" altLang="ja-JP" dirty="0" smtClean="0">
                <a:solidFill>
                  <a:schemeClr val="tx1"/>
                </a:solidFill>
              </a:rPr>
              <a:t>    private String  name;</a:t>
            </a:r>
          </a:p>
          <a:p>
            <a:r>
              <a:rPr lang="en-US" altLang="ja-JP" dirty="0" smtClean="0">
                <a:solidFill>
                  <a:schemeClr val="tx1"/>
                </a:solidFill>
              </a:rPr>
              <a:t>    public </a:t>
            </a:r>
            <a:r>
              <a:rPr lang="en-US" altLang="ja-JP" dirty="0" smtClean="0">
                <a:solidFill>
                  <a:schemeClr val="tx1"/>
                </a:solidFill>
              </a:rPr>
              <a:t>C(…){…}</a:t>
            </a:r>
            <a:endParaRPr lang="en-US" altLang="ja-JP" dirty="0" smtClean="0">
              <a:solidFill>
                <a:schemeClr val="tx1"/>
              </a:solidFill>
            </a:endParaRPr>
          </a:p>
          <a:p>
            <a:r>
              <a:rPr lang="en-US" altLang="ja-JP" dirty="0" smtClean="0">
                <a:solidFill>
                  <a:schemeClr val="tx1"/>
                </a:solidFill>
              </a:rPr>
              <a:t>    public String </a:t>
            </a:r>
            <a:r>
              <a:rPr lang="en-US" altLang="ja-JP" dirty="0" err="1" smtClean="0">
                <a:solidFill>
                  <a:schemeClr val="tx1"/>
                </a:solidFill>
              </a:rPr>
              <a:t>getName</a:t>
            </a:r>
            <a:r>
              <a:rPr lang="en-US" altLang="ja-JP" dirty="0" smtClean="0">
                <a:solidFill>
                  <a:schemeClr val="tx1"/>
                </a:solidFill>
              </a:rPr>
              <a:t>(){return name;}</a:t>
            </a:r>
          </a:p>
          <a:p>
            <a:r>
              <a:rPr lang="en-US" altLang="ja-JP" dirty="0" smtClean="0">
                <a:solidFill>
                  <a:schemeClr val="tx1"/>
                </a:solidFill>
              </a:rPr>
              <a:t>    public  void </a:t>
            </a:r>
            <a:r>
              <a:rPr lang="en-US" altLang="ja-JP" dirty="0" err="1" smtClean="0">
                <a:solidFill>
                  <a:schemeClr val="tx1"/>
                </a:solidFill>
              </a:rPr>
              <a:t>setName</a:t>
            </a:r>
            <a:r>
              <a:rPr lang="en-US" altLang="ja-JP" dirty="0" smtClean="0">
                <a:solidFill>
                  <a:schemeClr val="tx1"/>
                </a:solidFill>
              </a:rPr>
              <a:t>(String name){this.name = name;}</a:t>
            </a:r>
          </a:p>
          <a:p>
            <a:r>
              <a:rPr lang="en-US" altLang="ja-JP" dirty="0" smtClean="0">
                <a:solidFill>
                  <a:schemeClr val="tx1"/>
                </a:solidFill>
              </a:rPr>
              <a:t>}</a:t>
            </a:r>
            <a:endParaRPr kumimoji="1" lang="ja-JP" altLang="en-US" dirty="0">
              <a:solidFill>
                <a:schemeClr val="tx1"/>
              </a:solidFill>
            </a:endParaRPr>
          </a:p>
        </p:txBody>
      </p:sp>
      <p:sp>
        <p:nvSpPr>
          <p:cNvPr id="6" name="テキスト ボックス 5"/>
          <p:cNvSpPr txBox="1"/>
          <p:nvPr/>
        </p:nvSpPr>
        <p:spPr>
          <a:xfrm>
            <a:off x="251520" y="5085184"/>
            <a:ext cx="2579552" cy="369332"/>
          </a:xfrm>
          <a:prstGeom prst="rect">
            <a:avLst/>
          </a:prstGeom>
          <a:noFill/>
          <a:ln>
            <a:solidFill>
              <a:srgbClr val="00B050"/>
            </a:solidFill>
          </a:ln>
        </p:spPr>
        <p:txBody>
          <a:bodyPr wrap="none" rtlCol="0">
            <a:spAutoFit/>
          </a:bodyPr>
          <a:lstStyle/>
          <a:p>
            <a:r>
              <a:rPr kumimoji="1" lang="ja-JP" altLang="en-US" dirty="0" smtClean="0"/>
              <a:t>省略可能なプログラム例</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48680"/>
            <a:ext cx="8229600" cy="1066800"/>
          </a:xfrm>
        </p:spPr>
        <p:txBody>
          <a:bodyPr/>
          <a:lstStyle/>
          <a:p>
            <a:r>
              <a:rPr lang="ja-JP" altLang="en-US" dirty="0" smtClean="0"/>
              <a:t>本言語で省略可能なクラスの数</a:t>
            </a:r>
            <a:endParaRPr kumimoji="1" lang="ja-JP" altLang="en-US" dirty="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8</a:t>
            </a:fld>
            <a:endParaRPr kumimoji="1" lang="ja-JP" altLang="en-US"/>
          </a:p>
        </p:txBody>
      </p:sp>
      <p:graphicFrame>
        <p:nvGraphicFramePr>
          <p:cNvPr id="9" name="コンテンツ プレースホルダ 8"/>
          <p:cNvGraphicFramePr>
            <a:graphicFrameLocks noGrp="1"/>
          </p:cNvGraphicFramePr>
          <p:nvPr>
            <p:ph idx="1"/>
          </p:nvPr>
        </p:nvGraphicFramePr>
        <p:xfrm>
          <a:off x="611560" y="2996952"/>
          <a:ext cx="7632848" cy="3678168"/>
        </p:xfrm>
        <a:graphic>
          <a:graphicData uri="http://schemas.openxmlformats.org/drawingml/2006/table">
            <a:tbl>
              <a:tblPr bandRow="1">
                <a:tableStyleId>{93296810-A885-4BE3-A3E7-6D5BEEA58F35}</a:tableStyleId>
              </a:tblPr>
              <a:tblGrid>
                <a:gridCol w="4115752"/>
                <a:gridCol w="1122478"/>
                <a:gridCol w="2394618"/>
              </a:tblGrid>
              <a:tr h="326087">
                <a:tc>
                  <a:txBody>
                    <a:bodyPr/>
                    <a:lstStyle/>
                    <a:p>
                      <a:r>
                        <a:rPr kumimoji="1" lang="ja-JP" altLang="en-US" dirty="0" smtClean="0"/>
                        <a:t>純粋な</a:t>
                      </a:r>
                      <a:r>
                        <a:rPr kumimoji="1" lang="en-US" altLang="ja-JP" dirty="0" err="1" smtClean="0"/>
                        <a:t>getter,setter</a:t>
                      </a:r>
                      <a:r>
                        <a:rPr kumimoji="1" lang="ja-JP" altLang="en-US" dirty="0" smtClean="0"/>
                        <a:t>のみ</a:t>
                      </a:r>
                      <a:endParaRPr kumimoji="1" lang="ja-JP" altLang="en-US" dirty="0"/>
                    </a:p>
                  </a:txBody>
                  <a:tcPr/>
                </a:tc>
                <a:tc>
                  <a:txBody>
                    <a:bodyPr/>
                    <a:lstStyle/>
                    <a:p>
                      <a:r>
                        <a:rPr kumimoji="1" lang="ja-JP" altLang="en-US" dirty="0" smtClean="0"/>
                        <a:t>２１１</a:t>
                      </a:r>
                      <a:endParaRPr kumimoji="1" lang="ja-JP" altLang="en-US" dirty="0"/>
                    </a:p>
                  </a:txBody>
                  <a:tcPr/>
                </a:tc>
                <a:tc>
                  <a:txBody>
                    <a:bodyPr/>
                    <a:lstStyle/>
                    <a:p>
                      <a:r>
                        <a:rPr kumimoji="1" lang="ja-JP" altLang="en-US" dirty="0" smtClean="0"/>
                        <a:t>１．０％</a:t>
                      </a:r>
                      <a:r>
                        <a:rPr kumimoji="1" lang="en-US" altLang="ja-JP" dirty="0" smtClean="0"/>
                        <a:t>(</a:t>
                      </a:r>
                      <a:r>
                        <a:rPr kumimoji="1" lang="ja-JP" altLang="en-US" dirty="0" smtClean="0"/>
                        <a:t>１．３％</a:t>
                      </a:r>
                      <a:r>
                        <a:rPr kumimoji="1" lang="en-US" altLang="ja-JP" dirty="0" smtClean="0"/>
                        <a:t>)</a:t>
                      </a:r>
                      <a:endParaRPr kumimoji="1" lang="ja-JP" altLang="en-US" dirty="0"/>
                    </a:p>
                  </a:txBody>
                  <a:tcPr/>
                </a:tc>
              </a:tr>
              <a:tr h="320040">
                <a:tc>
                  <a:txBody>
                    <a:bodyPr/>
                    <a:lstStyle/>
                    <a:p>
                      <a:r>
                        <a:rPr kumimoji="1" lang="ja-JP" altLang="en-US" dirty="0" smtClean="0"/>
                        <a:t>純粋な</a:t>
                      </a:r>
                      <a:r>
                        <a:rPr kumimoji="1" lang="en-US" altLang="ja-JP" dirty="0" err="1" smtClean="0"/>
                        <a:t>getter,setter</a:t>
                      </a:r>
                      <a:r>
                        <a:rPr kumimoji="1" lang="ja-JP" altLang="en-US" dirty="0" smtClean="0"/>
                        <a:t>以外のメソッドが１つ</a:t>
                      </a:r>
                      <a:endParaRPr kumimoji="1" lang="ja-JP" altLang="en-US" dirty="0"/>
                    </a:p>
                  </a:txBody>
                  <a:tcPr/>
                </a:tc>
                <a:tc>
                  <a:txBody>
                    <a:bodyPr/>
                    <a:lstStyle/>
                    <a:p>
                      <a:r>
                        <a:rPr kumimoji="1" lang="ja-JP" altLang="en-US" dirty="0" smtClean="0"/>
                        <a:t>７９８</a:t>
                      </a:r>
                      <a:endParaRPr kumimoji="1" lang="ja-JP" altLang="en-US" dirty="0"/>
                    </a:p>
                  </a:txBody>
                  <a:tcPr/>
                </a:tc>
                <a:tc>
                  <a:txBody>
                    <a:bodyPr/>
                    <a:lstStyle/>
                    <a:p>
                      <a:r>
                        <a:rPr kumimoji="1" lang="ja-JP" altLang="en-US" dirty="0" smtClean="0"/>
                        <a:t>３．７％</a:t>
                      </a:r>
                      <a:r>
                        <a:rPr kumimoji="1" lang="en-US" altLang="ja-JP" dirty="0" smtClean="0"/>
                        <a:t>(</a:t>
                      </a:r>
                      <a:r>
                        <a:rPr kumimoji="1" lang="ja-JP" altLang="en-US" dirty="0" smtClean="0"/>
                        <a:t>４．４％</a:t>
                      </a:r>
                      <a:r>
                        <a:rPr kumimoji="1" lang="en-US" altLang="ja-JP" dirty="0" smtClean="0"/>
                        <a:t>)</a:t>
                      </a:r>
                      <a:endParaRPr kumimoji="1" lang="ja-JP" altLang="en-US" dirty="0"/>
                    </a:p>
                  </a:txBody>
                  <a:tcPr/>
                </a:tc>
              </a:tr>
              <a:tr h="3863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純粋な</a:t>
                      </a:r>
                      <a:r>
                        <a:rPr kumimoji="1" lang="en-US" altLang="ja-JP" dirty="0" err="1" smtClean="0"/>
                        <a:t>getter,setter</a:t>
                      </a:r>
                      <a:r>
                        <a:rPr kumimoji="1" lang="ja-JP" altLang="en-US" dirty="0" smtClean="0"/>
                        <a:t>以外のメソッドが２つ</a:t>
                      </a:r>
                    </a:p>
                  </a:txBody>
                  <a:tcPr/>
                </a:tc>
                <a:tc>
                  <a:txBody>
                    <a:bodyPr/>
                    <a:lstStyle/>
                    <a:p>
                      <a:r>
                        <a:rPr kumimoji="1" lang="ja-JP" altLang="en-US" dirty="0" smtClean="0"/>
                        <a:t>６７７</a:t>
                      </a:r>
                      <a:endParaRPr kumimoji="1" lang="ja-JP" altLang="en-US" dirty="0"/>
                    </a:p>
                  </a:txBody>
                  <a:tcPr/>
                </a:tc>
                <a:tc>
                  <a:txBody>
                    <a:bodyPr/>
                    <a:lstStyle/>
                    <a:p>
                      <a:r>
                        <a:rPr kumimoji="1" lang="ja-JP" altLang="en-US" dirty="0" smtClean="0"/>
                        <a:t>３．２％</a:t>
                      </a:r>
                      <a:r>
                        <a:rPr kumimoji="1" lang="en-US" altLang="ja-JP" dirty="0" smtClean="0"/>
                        <a:t>(</a:t>
                      </a:r>
                      <a:r>
                        <a:rPr kumimoji="1" lang="ja-JP" altLang="en-US" dirty="0" smtClean="0"/>
                        <a:t>３．８％</a:t>
                      </a:r>
                      <a:r>
                        <a:rPr kumimoji="1" lang="en-US" altLang="ja-JP" dirty="0" smtClean="0"/>
                        <a:t>)</a:t>
                      </a:r>
                    </a:p>
                  </a:txBody>
                  <a:tcPr/>
                </a:tc>
              </a:tr>
              <a:tr h="3600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純粋な</a:t>
                      </a:r>
                      <a:r>
                        <a:rPr kumimoji="1" lang="en-US" altLang="ja-JP" dirty="0" err="1" smtClean="0"/>
                        <a:t>getter,setter</a:t>
                      </a:r>
                      <a:r>
                        <a:rPr kumimoji="1" lang="ja-JP" altLang="en-US" dirty="0" smtClean="0"/>
                        <a:t>以外のメソッドが３つ</a:t>
                      </a:r>
                    </a:p>
                  </a:txBody>
                  <a:tcPr/>
                </a:tc>
                <a:tc>
                  <a:txBody>
                    <a:bodyPr/>
                    <a:lstStyle/>
                    <a:p>
                      <a:r>
                        <a:rPr kumimoji="1" lang="ja-JP" altLang="en-US" dirty="0" smtClean="0"/>
                        <a:t>２９１２</a:t>
                      </a:r>
                      <a:endParaRPr kumimoji="1" lang="ja-JP" altLang="en-US" dirty="0"/>
                    </a:p>
                  </a:txBody>
                  <a:tcPr/>
                </a:tc>
                <a:tc>
                  <a:txBody>
                    <a:bodyPr/>
                    <a:lstStyle/>
                    <a:p>
                      <a:r>
                        <a:rPr kumimoji="1" lang="ja-JP" altLang="en-US" dirty="0" smtClean="0"/>
                        <a:t>１３．６％</a:t>
                      </a:r>
                      <a:r>
                        <a:rPr kumimoji="1" lang="en-US" altLang="ja-JP" dirty="0" smtClean="0"/>
                        <a:t>(</a:t>
                      </a:r>
                      <a:r>
                        <a:rPr kumimoji="1" lang="ja-JP" altLang="en-US" dirty="0" smtClean="0"/>
                        <a:t>１６．１％</a:t>
                      </a:r>
                      <a:r>
                        <a:rPr kumimoji="1" lang="en-US" altLang="ja-JP" dirty="0" smtClean="0"/>
                        <a:t>)</a:t>
                      </a:r>
                      <a:endParaRPr kumimoji="1" lang="ja-JP" altLang="en-US" dirty="0"/>
                    </a:p>
                  </a:txBody>
                  <a:tcPr/>
                </a:tc>
              </a:tr>
              <a:tr h="354320">
                <a:tc>
                  <a:txBody>
                    <a:bodyPr/>
                    <a:lstStyle/>
                    <a:p>
                      <a:r>
                        <a:rPr kumimoji="1" lang="ja-JP" altLang="en-US" dirty="0" smtClean="0"/>
                        <a:t>メソッドなし</a:t>
                      </a:r>
                      <a:endParaRPr kumimoji="1" lang="ja-JP" altLang="en-US" dirty="0"/>
                    </a:p>
                  </a:txBody>
                  <a:tcPr/>
                </a:tc>
                <a:tc>
                  <a:txBody>
                    <a:bodyPr/>
                    <a:lstStyle/>
                    <a:p>
                      <a:r>
                        <a:rPr kumimoji="1" lang="ja-JP" altLang="en-US" dirty="0" smtClean="0"/>
                        <a:t>２２８</a:t>
                      </a:r>
                      <a:endParaRPr kumimoji="1" lang="ja-JP" altLang="en-US" dirty="0"/>
                    </a:p>
                  </a:txBody>
                  <a:tcPr/>
                </a:tc>
                <a:tc>
                  <a:txBody>
                    <a:bodyPr/>
                    <a:lstStyle/>
                    <a:p>
                      <a:r>
                        <a:rPr kumimoji="1" lang="ja-JP" altLang="en-US" dirty="0" smtClean="0"/>
                        <a:t>１．１％（１．３％）</a:t>
                      </a:r>
                      <a:endParaRPr kumimoji="1" lang="ja-JP" altLang="en-US" dirty="0"/>
                    </a:p>
                  </a:txBody>
                  <a:tcPr/>
                </a:tc>
              </a:tr>
              <a:tr h="354320">
                <a:tc>
                  <a:txBody>
                    <a:bodyPr/>
                    <a:lstStyle/>
                    <a:p>
                      <a:r>
                        <a:rPr kumimoji="1" lang="ja-JP" altLang="en-US" dirty="0" smtClean="0"/>
                        <a:t>上記以外のクラス</a:t>
                      </a:r>
                      <a:endParaRPr kumimoji="1" lang="ja-JP" altLang="en-US" dirty="0"/>
                    </a:p>
                  </a:txBody>
                  <a:tcPr/>
                </a:tc>
                <a:tc>
                  <a:txBody>
                    <a:bodyPr/>
                    <a:lstStyle/>
                    <a:p>
                      <a:r>
                        <a:rPr kumimoji="1" lang="ja-JP" altLang="en-US" dirty="0" smtClean="0"/>
                        <a:t>１３２１１</a:t>
                      </a:r>
                      <a:endParaRPr kumimoji="1" lang="en-US" altLang="ja-JP" dirty="0" smtClean="0"/>
                    </a:p>
                  </a:txBody>
                  <a:tcPr/>
                </a:tc>
                <a:tc>
                  <a:txBody>
                    <a:bodyPr/>
                    <a:lstStyle/>
                    <a:p>
                      <a:r>
                        <a:rPr kumimoji="1" lang="ja-JP" altLang="en-US" dirty="0" smtClean="0"/>
                        <a:t>６１．７％</a:t>
                      </a:r>
                      <a:r>
                        <a:rPr kumimoji="1" lang="en-US" altLang="ja-JP" dirty="0" smtClean="0"/>
                        <a:t>(</a:t>
                      </a:r>
                      <a:r>
                        <a:rPr kumimoji="1" lang="ja-JP" altLang="en-US" dirty="0" smtClean="0"/>
                        <a:t>７３．２％</a:t>
                      </a:r>
                      <a:r>
                        <a:rPr kumimoji="1" lang="en-US" altLang="ja-JP" dirty="0" smtClean="0"/>
                        <a:t>)</a:t>
                      </a:r>
                    </a:p>
                  </a:txBody>
                  <a:tcPr/>
                </a:tc>
              </a:tr>
              <a:tr h="354320">
                <a:tc>
                  <a:txBody>
                    <a:bodyPr/>
                    <a:lstStyle/>
                    <a:p>
                      <a:r>
                        <a:rPr kumimoji="1" lang="ja-JP" altLang="en-US" dirty="0" smtClean="0"/>
                        <a:t>計</a:t>
                      </a:r>
                      <a:r>
                        <a:rPr kumimoji="1" lang="en-US" altLang="ja-JP" dirty="0" smtClean="0"/>
                        <a:t>(</a:t>
                      </a:r>
                      <a:r>
                        <a:rPr kumimoji="1" lang="ja-JP" altLang="en-US" dirty="0" smtClean="0"/>
                        <a:t>インスタンス生成できるクラス</a:t>
                      </a:r>
                      <a:r>
                        <a:rPr kumimoji="1" lang="en-US" altLang="ja-JP" dirty="0" smtClean="0"/>
                        <a:t>)</a:t>
                      </a:r>
                      <a:endParaRPr kumimoji="1" lang="ja-JP" altLang="en-US" dirty="0"/>
                    </a:p>
                  </a:txBody>
                  <a:tcPr/>
                </a:tc>
                <a:tc>
                  <a:txBody>
                    <a:bodyPr/>
                    <a:lstStyle/>
                    <a:p>
                      <a:r>
                        <a:rPr kumimoji="1" lang="ja-JP" altLang="en-US" dirty="0" smtClean="0"/>
                        <a:t>１８０３７</a:t>
                      </a:r>
                      <a:endParaRPr kumimoji="1" lang="ja-JP" altLang="en-US" dirty="0"/>
                    </a:p>
                  </a:txBody>
                  <a:tcPr/>
                </a:tc>
                <a:tc>
                  <a:txBody>
                    <a:bodyPr/>
                    <a:lstStyle/>
                    <a:p>
                      <a:r>
                        <a:rPr kumimoji="1" lang="ja-JP" altLang="en-US" dirty="0" smtClean="0"/>
                        <a:t>８４．３％</a:t>
                      </a:r>
                      <a:endParaRPr kumimoji="1" lang="ja-JP" altLang="en-US" dirty="0"/>
                    </a:p>
                  </a:txBody>
                  <a:tcPr/>
                </a:tc>
              </a:tr>
              <a:tr h="326087">
                <a:tc>
                  <a:txBody>
                    <a:bodyPr/>
                    <a:lstStyle/>
                    <a:p>
                      <a:r>
                        <a:rPr kumimoji="1" lang="en-US" altLang="ja-JP" dirty="0" smtClean="0"/>
                        <a:t>interface</a:t>
                      </a:r>
                      <a:endParaRPr kumimoji="1" lang="ja-JP" altLang="en-US" dirty="0"/>
                    </a:p>
                  </a:txBody>
                  <a:tcPr/>
                </a:tc>
                <a:tc>
                  <a:txBody>
                    <a:bodyPr/>
                    <a:lstStyle/>
                    <a:p>
                      <a:r>
                        <a:rPr kumimoji="1" lang="ja-JP" altLang="en-US" dirty="0" smtClean="0"/>
                        <a:t>３３９０</a:t>
                      </a:r>
                      <a:endParaRPr kumimoji="1" lang="ja-JP" altLang="en-US" dirty="0"/>
                    </a:p>
                  </a:txBody>
                  <a:tcPr/>
                </a:tc>
                <a:tc>
                  <a:txBody>
                    <a:bodyPr/>
                    <a:lstStyle/>
                    <a:p>
                      <a:r>
                        <a:rPr kumimoji="1" lang="ja-JP" altLang="en-US" dirty="0" smtClean="0"/>
                        <a:t>１５．８％</a:t>
                      </a:r>
                      <a:endParaRPr kumimoji="1" lang="ja-JP" altLang="en-US" dirty="0"/>
                    </a:p>
                  </a:txBody>
                  <a:tcPr/>
                </a:tc>
              </a:tr>
              <a:tr h="326087">
                <a:tc>
                  <a:txBody>
                    <a:bodyPr/>
                    <a:lstStyle/>
                    <a:p>
                      <a:r>
                        <a:rPr kumimoji="1" lang="en-US" altLang="ja-JP" dirty="0" smtClean="0"/>
                        <a:t>abstract</a:t>
                      </a:r>
                      <a:r>
                        <a:rPr kumimoji="1" lang="en-US" altLang="ja-JP" baseline="0" dirty="0" smtClean="0"/>
                        <a:t> class</a:t>
                      </a:r>
                      <a:endParaRPr kumimoji="1" lang="ja-JP" altLang="en-US" dirty="0"/>
                    </a:p>
                  </a:txBody>
                  <a:tcPr/>
                </a:tc>
                <a:tc>
                  <a:txBody>
                    <a:bodyPr/>
                    <a:lstStyle/>
                    <a:p>
                      <a:r>
                        <a:rPr kumimoji="1" lang="ja-JP" altLang="en-US" dirty="0" smtClean="0"/>
                        <a:t>１８２４</a:t>
                      </a:r>
                      <a:endParaRPr kumimoji="1" lang="ja-JP" altLang="en-US" dirty="0"/>
                    </a:p>
                  </a:txBody>
                  <a:tcPr/>
                </a:tc>
                <a:tc>
                  <a:txBody>
                    <a:bodyPr/>
                    <a:lstStyle/>
                    <a:p>
                      <a:r>
                        <a:rPr kumimoji="1" lang="ja-JP" altLang="en-US" dirty="0" smtClean="0"/>
                        <a:t>８．５％</a:t>
                      </a:r>
                      <a:endParaRPr kumimoji="1" lang="ja-JP" altLang="en-US" dirty="0"/>
                    </a:p>
                  </a:txBody>
                  <a:tcPr/>
                </a:tc>
              </a:tr>
              <a:tr h="326087">
                <a:tc>
                  <a:txBody>
                    <a:bodyPr/>
                    <a:lstStyle/>
                    <a:p>
                      <a:r>
                        <a:rPr kumimoji="1" lang="ja-JP" altLang="en-US" dirty="0" smtClean="0"/>
                        <a:t>計</a:t>
                      </a:r>
                      <a:r>
                        <a:rPr kumimoji="1" lang="en-US" altLang="ja-JP" dirty="0" smtClean="0"/>
                        <a:t>(</a:t>
                      </a:r>
                      <a:r>
                        <a:rPr kumimoji="1" lang="ja-JP" altLang="en-US" dirty="0" smtClean="0"/>
                        <a:t>全</a:t>
                      </a:r>
                      <a:r>
                        <a:rPr kumimoji="1" lang="en-US" altLang="ja-JP" dirty="0" smtClean="0"/>
                        <a:t>Java</a:t>
                      </a:r>
                      <a:r>
                        <a:rPr kumimoji="1" lang="en-US" altLang="ja-JP" baseline="0" dirty="0" smtClean="0"/>
                        <a:t> </a:t>
                      </a:r>
                      <a:r>
                        <a:rPr kumimoji="1" lang="ja-JP" altLang="en-US" baseline="0" dirty="0" smtClean="0"/>
                        <a:t>ファイル</a:t>
                      </a:r>
                      <a:r>
                        <a:rPr kumimoji="1" lang="en-US" altLang="ja-JP" dirty="0" smtClean="0"/>
                        <a:t>)</a:t>
                      </a:r>
                      <a:endParaRPr kumimoji="1" lang="ja-JP" altLang="en-US" dirty="0"/>
                    </a:p>
                  </a:txBody>
                  <a:tcPr/>
                </a:tc>
                <a:tc>
                  <a:txBody>
                    <a:bodyPr/>
                    <a:lstStyle/>
                    <a:p>
                      <a:r>
                        <a:rPr kumimoji="1" lang="ja-JP" altLang="en-US" dirty="0" smtClean="0"/>
                        <a:t>２１４０１</a:t>
                      </a:r>
                      <a:endParaRPr kumimoji="1" lang="en-US" altLang="ja-JP" dirty="0" smtClean="0"/>
                    </a:p>
                  </a:txBody>
                  <a:tcPr/>
                </a:tc>
                <a:tc>
                  <a:txBody>
                    <a:bodyPr/>
                    <a:lstStyle/>
                    <a:p>
                      <a:endParaRPr kumimoji="1" lang="en-US" altLang="ja-JP" dirty="0" smtClean="0"/>
                    </a:p>
                  </a:txBody>
                  <a:tcPr/>
                </a:tc>
              </a:tr>
            </a:tbl>
          </a:graphicData>
        </a:graphic>
      </p:graphicFrame>
      <p:sp>
        <p:nvSpPr>
          <p:cNvPr id="11" name="コンテンツ プレースホルダ 2"/>
          <p:cNvSpPr txBox="1">
            <a:spLocks/>
          </p:cNvSpPr>
          <p:nvPr/>
        </p:nvSpPr>
        <p:spPr>
          <a:xfrm>
            <a:off x="395536" y="1484784"/>
            <a:ext cx="8229600" cy="4325112"/>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ja-JP" altLang="en-US" sz="2800" dirty="0" smtClean="0"/>
              <a:t>単純に省略可能：</a:t>
            </a:r>
            <a:r>
              <a:rPr lang="en-US" altLang="ja-JP" sz="2800" dirty="0" smtClean="0"/>
              <a:t>1.0%</a:t>
            </a:r>
            <a:r>
              <a:rPr lang="ja-JP" altLang="en-US" sz="2800" dirty="0" smtClean="0"/>
              <a:t>～</a:t>
            </a:r>
            <a:r>
              <a:rPr lang="en-US" altLang="ja-JP" sz="2800" dirty="0" smtClean="0"/>
              <a:t>1.3%</a:t>
            </a:r>
            <a:endParaRPr kumimoji="1" lang="en-US" altLang="ja-JP" sz="2600" b="0" i="0" u="none" strike="noStrike" kern="1200" cap="none" spc="0" normalizeH="0" baseline="0" noProof="0" dirty="0" smtClean="0">
              <a:ln>
                <a:noFill/>
              </a:ln>
              <a:solidFill>
                <a:schemeClr val="tx1"/>
              </a:solidFill>
              <a:effectLst/>
              <a:uLnTx/>
              <a:uFillTx/>
              <a:latin typeface="+mn-lt"/>
              <a:ea typeface="+mn-ea"/>
              <a:cs typeface="+mn-cs"/>
            </a:endParaRP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lang="ja-JP" altLang="en-US" sz="2600" dirty="0" smtClean="0"/>
              <a:t>純粋な</a:t>
            </a:r>
            <a:r>
              <a:rPr lang="en-US" altLang="ja-JP" sz="2600" dirty="0" err="1" smtClean="0"/>
              <a:t>getter,setter</a:t>
            </a:r>
            <a:r>
              <a:rPr lang="ja-JP" altLang="en-US" sz="2600" dirty="0" smtClean="0"/>
              <a:t>以外にメソッドがあっても省略可能</a:t>
            </a:r>
            <a:endParaRPr lang="en-US" altLang="ja-JP" sz="2600" dirty="0" smtClean="0"/>
          </a:p>
          <a:p>
            <a:pPr marL="201168" indent="-246888">
              <a:spcBef>
                <a:spcPts val="300"/>
              </a:spcBef>
              <a:buClr>
                <a:schemeClr val="accent2"/>
              </a:buClr>
              <a:buFont typeface="Georgia"/>
              <a:buChar char="▫"/>
            </a:pPr>
            <a:r>
              <a:rPr kumimoji="1" lang="ja-JP" altLang="en-US" sz="2600" b="0" i="0" u="none" strike="noStrike" kern="1200" cap="none" spc="0" normalizeH="0" baseline="0" noProof="0" dirty="0" smtClean="0">
                <a:ln>
                  <a:noFill/>
                </a:ln>
                <a:solidFill>
                  <a:schemeClr val="tx1"/>
                </a:solidFill>
                <a:effectLst/>
                <a:uLnTx/>
                <a:uFillTx/>
                <a:latin typeface="+mn-lt"/>
                <a:ea typeface="+mn-ea"/>
                <a:cs typeface="+mn-cs"/>
              </a:rPr>
              <a:t>本システムを前提とした設計ならより有効ではないか</a:t>
            </a:r>
            <a:endParaRPr kumimoji="1" lang="en-US" altLang="ja-JP" sz="2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64704"/>
            <a:ext cx="8229600" cy="1066800"/>
          </a:xfrm>
        </p:spPr>
        <p:txBody>
          <a:bodyPr/>
          <a:lstStyle/>
          <a:p>
            <a:r>
              <a:rPr lang="ja-JP" altLang="en-US" dirty="0" smtClean="0"/>
              <a:t>暗黙的型付け</a:t>
            </a:r>
            <a:r>
              <a:rPr kumimoji="1" lang="ja-JP" altLang="en-US" dirty="0" smtClean="0"/>
              <a:t>の難しさ</a:t>
            </a:r>
            <a:endParaRPr kumimoji="1" lang="ja-JP" altLang="en-US" dirty="0"/>
          </a:p>
        </p:txBody>
      </p:sp>
      <p:sp>
        <p:nvSpPr>
          <p:cNvPr id="3" name="コンテンツ プレースホルダ 2"/>
          <p:cNvSpPr>
            <a:spLocks noGrp="1"/>
          </p:cNvSpPr>
          <p:nvPr>
            <p:ph idx="1"/>
          </p:nvPr>
        </p:nvSpPr>
        <p:spPr>
          <a:xfrm>
            <a:off x="395536" y="1844824"/>
            <a:ext cx="8229600" cy="4325112"/>
          </a:xfrm>
        </p:spPr>
        <p:txBody>
          <a:bodyPr/>
          <a:lstStyle/>
          <a:p>
            <a:r>
              <a:rPr kumimoji="1" lang="ja-JP" altLang="en-US" dirty="0" smtClean="0"/>
              <a:t>より汎用的に利用できるように言語機能の追加</a:t>
            </a:r>
            <a:endParaRPr kumimoji="1" lang="en-US" altLang="ja-JP" dirty="0" smtClean="0"/>
          </a:p>
          <a:p>
            <a:r>
              <a:rPr lang="ja-JP" altLang="en-US" dirty="0" smtClean="0"/>
              <a:t>様々な型付け方法</a:t>
            </a:r>
            <a:r>
              <a:rPr lang="en-US" altLang="ja-JP" dirty="0" smtClean="0"/>
              <a:t>(semantics)</a:t>
            </a:r>
            <a:r>
              <a:rPr lang="ja-JP" altLang="en-US" dirty="0" smtClean="0"/>
              <a:t>が考えられる</a:t>
            </a:r>
            <a:endParaRPr lang="en-US" altLang="ja-JP" dirty="0" smtClean="0"/>
          </a:p>
          <a:p>
            <a:pPr lvl="1"/>
            <a:r>
              <a:rPr lang="ja-JP" altLang="en-US" dirty="0" smtClean="0"/>
              <a:t>直感的に自然な型というのはない</a:t>
            </a:r>
            <a:endParaRPr lang="en-US" altLang="ja-JP" dirty="0" smtClean="0"/>
          </a:p>
          <a:p>
            <a:pPr lvl="1"/>
            <a:endParaRPr kumimoji="1" lang="ja-JP" altLang="en-US" dirty="0"/>
          </a:p>
        </p:txBody>
      </p:sp>
      <p:sp>
        <p:nvSpPr>
          <p:cNvPr id="4" name="スライド番号プレースホルダ 3"/>
          <p:cNvSpPr>
            <a:spLocks noGrp="1"/>
          </p:cNvSpPr>
          <p:nvPr>
            <p:ph type="sldNum" sz="quarter" idx="12"/>
          </p:nvPr>
        </p:nvSpPr>
        <p:spPr/>
        <p:txBody>
          <a:bodyPr/>
          <a:lstStyle/>
          <a:p>
            <a:fld id="{BDB05F50-71DF-4411-9DB8-7630777DF4E8}" type="slidenum">
              <a:rPr kumimoji="1" lang="ja-JP" altLang="en-US" smtClean="0"/>
              <a:pPr/>
              <a:t>9</a:t>
            </a:fld>
            <a:endParaRPr kumimoji="1" lang="ja-JP" altLang="en-US"/>
          </a:p>
        </p:txBody>
      </p:sp>
      <p:sp>
        <p:nvSpPr>
          <p:cNvPr id="5" name="正方形/長方形 4"/>
          <p:cNvSpPr/>
          <p:nvPr/>
        </p:nvSpPr>
        <p:spPr>
          <a:xfrm>
            <a:off x="827584" y="3356992"/>
            <a:ext cx="2304256" cy="2736304"/>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err="1" smtClean="0">
                <a:solidFill>
                  <a:schemeClr val="tx1"/>
                </a:solidFill>
              </a:rPr>
              <a:t>v</a:t>
            </a:r>
            <a:r>
              <a:rPr kumimoji="1" lang="en-US" altLang="ja-JP" dirty="0" err="1" smtClean="0">
                <a:solidFill>
                  <a:schemeClr val="tx1"/>
                </a:solidFill>
              </a:rPr>
              <a:t>ar</a:t>
            </a:r>
            <a:r>
              <a:rPr kumimoji="1" lang="en-US" altLang="ja-JP" dirty="0" smtClean="0">
                <a:solidFill>
                  <a:schemeClr val="tx1"/>
                </a:solidFill>
              </a:rPr>
              <a:t> r1 = new();</a:t>
            </a:r>
          </a:p>
          <a:p>
            <a:r>
              <a:rPr lang="en-US" altLang="ja-JP" dirty="0" err="1" smtClean="0">
                <a:solidFill>
                  <a:schemeClr val="tx1"/>
                </a:solidFill>
              </a:rPr>
              <a:t>var</a:t>
            </a:r>
            <a:r>
              <a:rPr lang="en-US" altLang="ja-JP" dirty="0" smtClean="0">
                <a:solidFill>
                  <a:schemeClr val="tx1"/>
                </a:solidFill>
              </a:rPr>
              <a:t> r2 = new();</a:t>
            </a:r>
            <a:endParaRPr kumimoji="1" lang="en-US" altLang="ja-JP" dirty="0" smtClean="0">
              <a:solidFill>
                <a:schemeClr val="tx1"/>
              </a:solidFill>
            </a:endParaRPr>
          </a:p>
          <a:p>
            <a:r>
              <a:rPr lang="en-US" altLang="ja-JP" dirty="0" smtClean="0">
                <a:solidFill>
                  <a:schemeClr val="tx1"/>
                </a:solidFill>
              </a:rPr>
              <a:t>r1.name = “</a:t>
            </a:r>
            <a:r>
              <a:rPr lang="en-US" altLang="ja-JP" dirty="0" err="1" smtClean="0">
                <a:solidFill>
                  <a:schemeClr val="tx1"/>
                </a:solidFill>
              </a:rPr>
              <a:t>hoge</a:t>
            </a:r>
            <a:r>
              <a:rPr lang="en-US" altLang="ja-JP" dirty="0" smtClean="0">
                <a:solidFill>
                  <a:schemeClr val="tx1"/>
                </a:solidFill>
              </a:rPr>
              <a:t>”;</a:t>
            </a:r>
          </a:p>
          <a:p>
            <a:r>
              <a:rPr kumimoji="1" lang="en-US" altLang="ja-JP" dirty="0" smtClean="0">
                <a:solidFill>
                  <a:schemeClr val="tx1"/>
                </a:solidFill>
              </a:rPr>
              <a:t>r1. </a:t>
            </a:r>
            <a:r>
              <a:rPr kumimoji="1" lang="en-US" altLang="ja-JP" dirty="0" err="1" smtClean="0">
                <a:solidFill>
                  <a:schemeClr val="tx1"/>
                </a:solidFill>
              </a:rPr>
              <a:t>isMan</a:t>
            </a:r>
            <a:r>
              <a:rPr kumimoji="1" lang="en-US" altLang="ja-JP" dirty="0" smtClean="0">
                <a:solidFill>
                  <a:schemeClr val="tx1"/>
                </a:solidFill>
              </a:rPr>
              <a:t> = </a:t>
            </a:r>
            <a:r>
              <a:rPr lang="en-US" altLang="ja-JP" dirty="0" smtClean="0">
                <a:solidFill>
                  <a:schemeClr val="tx1"/>
                </a:solidFill>
              </a:rPr>
              <a:t>true</a:t>
            </a:r>
            <a:r>
              <a:rPr kumimoji="1" lang="en-US" altLang="ja-JP" dirty="0" smtClean="0">
                <a:solidFill>
                  <a:schemeClr val="tx1"/>
                </a:solidFill>
              </a:rPr>
              <a:t>.</a:t>
            </a:r>
          </a:p>
          <a:p>
            <a:r>
              <a:rPr lang="en-US" altLang="ja-JP" dirty="0" smtClean="0">
                <a:solidFill>
                  <a:schemeClr val="tx1"/>
                </a:solidFill>
              </a:rPr>
              <a:t>r2.name = “</a:t>
            </a:r>
            <a:r>
              <a:rPr lang="en-US" altLang="ja-JP" dirty="0" err="1" smtClean="0">
                <a:solidFill>
                  <a:schemeClr val="tx1"/>
                </a:solidFill>
              </a:rPr>
              <a:t>foo</a:t>
            </a:r>
            <a:r>
              <a:rPr lang="en-US" altLang="ja-JP" dirty="0" smtClean="0">
                <a:solidFill>
                  <a:schemeClr val="tx1"/>
                </a:solidFill>
              </a:rPr>
              <a:t>”;</a:t>
            </a:r>
            <a:endParaRPr kumimoji="1" lang="en-US" altLang="ja-JP" dirty="0" smtClean="0">
              <a:solidFill>
                <a:schemeClr val="tx1"/>
              </a:solidFill>
            </a:endParaRPr>
          </a:p>
          <a:p>
            <a:r>
              <a:rPr lang="en-US" altLang="ja-JP" dirty="0" smtClean="0">
                <a:solidFill>
                  <a:schemeClr val="tx1"/>
                </a:solidFill>
              </a:rPr>
              <a:t>r2.age = 20;</a:t>
            </a:r>
          </a:p>
          <a:p>
            <a:r>
              <a:rPr lang="en-US" altLang="ja-JP" dirty="0" err="1" smtClean="0">
                <a:solidFill>
                  <a:srgbClr val="FF0000"/>
                </a:solidFill>
              </a:rPr>
              <a:t>var</a:t>
            </a:r>
            <a:r>
              <a:rPr lang="en-US" altLang="ja-JP" dirty="0" smtClean="0">
                <a:solidFill>
                  <a:srgbClr val="FF0000"/>
                </a:solidFill>
              </a:rPr>
              <a:t> p = r1;</a:t>
            </a:r>
          </a:p>
          <a:p>
            <a:r>
              <a:rPr lang="en-US" altLang="ja-JP" dirty="0" smtClean="0">
                <a:solidFill>
                  <a:srgbClr val="FF0000"/>
                </a:solidFill>
              </a:rPr>
              <a:t>p = r2;</a:t>
            </a:r>
          </a:p>
          <a:p>
            <a:r>
              <a:rPr lang="en-US" altLang="ja-JP" dirty="0" err="1" smtClean="0">
                <a:solidFill>
                  <a:srgbClr val="FF0000"/>
                </a:solidFill>
              </a:rPr>
              <a:t>p.isMan</a:t>
            </a:r>
            <a:r>
              <a:rPr lang="en-US" altLang="ja-JP" dirty="0" smtClean="0">
                <a:solidFill>
                  <a:srgbClr val="FF0000"/>
                </a:solidFill>
              </a:rPr>
              <a:t> = false;</a:t>
            </a:r>
          </a:p>
        </p:txBody>
      </p:sp>
      <p:sp>
        <p:nvSpPr>
          <p:cNvPr id="6" name="テキスト ボックス 5"/>
          <p:cNvSpPr txBox="1"/>
          <p:nvPr/>
        </p:nvSpPr>
        <p:spPr>
          <a:xfrm>
            <a:off x="467544" y="6237312"/>
            <a:ext cx="2953053" cy="369332"/>
          </a:xfrm>
          <a:prstGeom prst="rect">
            <a:avLst/>
          </a:prstGeom>
          <a:noFill/>
        </p:spPr>
        <p:txBody>
          <a:bodyPr wrap="none" rtlCol="0">
            <a:spAutoFit/>
          </a:bodyPr>
          <a:lstStyle/>
          <a:p>
            <a:r>
              <a:rPr kumimoji="1" lang="ja-JP" altLang="en-US" dirty="0" smtClean="0"/>
              <a:t>既存のレコードを代入する例</a:t>
            </a:r>
            <a:endParaRPr kumimoji="1" lang="ja-JP" altLang="en-US" dirty="0"/>
          </a:p>
        </p:txBody>
      </p:sp>
      <p:sp>
        <p:nvSpPr>
          <p:cNvPr id="7" name="右矢印 6"/>
          <p:cNvSpPr/>
          <p:nvPr/>
        </p:nvSpPr>
        <p:spPr>
          <a:xfrm>
            <a:off x="3923928" y="5373216"/>
            <a:ext cx="978408" cy="48463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084168" y="3212976"/>
            <a:ext cx="1797287" cy="369332"/>
          </a:xfrm>
          <a:prstGeom prst="rect">
            <a:avLst/>
          </a:prstGeom>
          <a:noFill/>
        </p:spPr>
        <p:txBody>
          <a:bodyPr wrap="none" rtlCol="0">
            <a:spAutoFit/>
          </a:bodyPr>
          <a:lstStyle/>
          <a:p>
            <a:r>
              <a:rPr lang="ja-JP" altLang="en-US" dirty="0" smtClean="0"/>
              <a:t>変数 </a:t>
            </a:r>
            <a:r>
              <a:rPr lang="en-US" altLang="ja-JP" dirty="0" smtClean="0"/>
              <a:t>p </a:t>
            </a:r>
            <a:r>
              <a:rPr lang="ja-JP" altLang="en-US" dirty="0" smtClean="0"/>
              <a:t>の型は？</a:t>
            </a:r>
            <a:endParaRPr kumimoji="1" lang="ja-JP" altLang="en-US" dirty="0"/>
          </a:p>
        </p:txBody>
      </p:sp>
      <p:sp>
        <p:nvSpPr>
          <p:cNvPr id="9" name="テキスト ボックス 8"/>
          <p:cNvSpPr txBox="1"/>
          <p:nvPr/>
        </p:nvSpPr>
        <p:spPr>
          <a:xfrm>
            <a:off x="3419872" y="3717032"/>
            <a:ext cx="2133918" cy="1200329"/>
          </a:xfrm>
          <a:prstGeom prst="rect">
            <a:avLst/>
          </a:prstGeom>
          <a:noFill/>
          <a:ln>
            <a:solidFill>
              <a:schemeClr val="tx1"/>
            </a:solidFill>
          </a:ln>
        </p:spPr>
        <p:txBody>
          <a:bodyPr wrap="none" rtlCol="0">
            <a:spAutoFit/>
          </a:bodyPr>
          <a:lstStyle/>
          <a:p>
            <a:r>
              <a:rPr kumimoji="1" lang="en-US" altLang="ja-JP" dirty="0" smtClean="0"/>
              <a:t>r1: {name: String , </a:t>
            </a:r>
          </a:p>
          <a:p>
            <a:r>
              <a:rPr lang="en-US" altLang="ja-JP" dirty="0" smtClean="0"/>
              <a:t>        </a:t>
            </a:r>
            <a:r>
              <a:rPr kumimoji="1" lang="en-US" altLang="ja-JP" dirty="0" err="1" smtClean="0"/>
              <a:t>isMan</a:t>
            </a:r>
            <a:r>
              <a:rPr kumimoji="1" lang="en-US" altLang="ja-JP" dirty="0" smtClean="0"/>
              <a:t>: </a:t>
            </a:r>
            <a:r>
              <a:rPr kumimoji="1" lang="en-US" altLang="ja-JP" dirty="0" err="1" smtClean="0"/>
              <a:t>boolean</a:t>
            </a:r>
            <a:r>
              <a:rPr kumimoji="1" lang="en-US" altLang="ja-JP" dirty="0" smtClean="0"/>
              <a:t>}</a:t>
            </a:r>
          </a:p>
          <a:p>
            <a:r>
              <a:rPr lang="en-US" altLang="ja-JP" dirty="0" smtClean="0"/>
              <a:t>r2: {name: String,</a:t>
            </a:r>
          </a:p>
          <a:p>
            <a:r>
              <a:rPr lang="en-US" altLang="ja-JP" dirty="0" smtClean="0"/>
              <a:t>         age: </a:t>
            </a:r>
            <a:r>
              <a:rPr lang="en-US" altLang="ja-JP" dirty="0" err="1" smtClean="0"/>
              <a:t>int</a:t>
            </a:r>
            <a:r>
              <a:rPr lang="en-US" altLang="ja-JP" dirty="0" smtClean="0"/>
              <a:t>}</a:t>
            </a:r>
            <a:endParaRPr kumimoji="1" lang="ja-JP" altLang="en-US" dirty="0"/>
          </a:p>
        </p:txBody>
      </p:sp>
      <p:sp>
        <p:nvSpPr>
          <p:cNvPr id="10" name="テキスト ボックス 9"/>
          <p:cNvSpPr txBox="1"/>
          <p:nvPr/>
        </p:nvSpPr>
        <p:spPr>
          <a:xfrm>
            <a:off x="5940152" y="3717032"/>
            <a:ext cx="1744388" cy="923330"/>
          </a:xfrm>
          <a:prstGeom prst="rect">
            <a:avLst/>
          </a:prstGeom>
          <a:noFill/>
          <a:ln>
            <a:solidFill>
              <a:schemeClr val="tx1"/>
            </a:solidFill>
          </a:ln>
        </p:spPr>
        <p:txBody>
          <a:bodyPr wrap="none" rtlCol="0">
            <a:spAutoFit/>
          </a:bodyPr>
          <a:lstStyle/>
          <a:p>
            <a:r>
              <a:rPr kumimoji="1" lang="en-US" altLang="ja-JP" dirty="0" smtClean="0"/>
              <a:t>{name: String,</a:t>
            </a:r>
          </a:p>
          <a:p>
            <a:r>
              <a:rPr lang="en-US" altLang="ja-JP" dirty="0" smtClean="0"/>
              <a:t>  </a:t>
            </a:r>
            <a:r>
              <a:rPr kumimoji="1" lang="en-US" altLang="ja-JP" dirty="0" err="1" smtClean="0"/>
              <a:t>is</a:t>
            </a:r>
            <a:r>
              <a:rPr lang="en-US" altLang="ja-JP" dirty="0" err="1" smtClean="0"/>
              <a:t>Man</a:t>
            </a:r>
            <a:r>
              <a:rPr lang="en-US" altLang="ja-JP" dirty="0" smtClean="0"/>
              <a:t>: </a:t>
            </a:r>
            <a:r>
              <a:rPr lang="en-US" altLang="ja-JP" dirty="0" err="1" smtClean="0"/>
              <a:t>boolean</a:t>
            </a:r>
            <a:endParaRPr lang="en-US" altLang="ja-JP" dirty="0" smtClean="0"/>
          </a:p>
          <a:p>
            <a:r>
              <a:rPr kumimoji="1" lang="en-US" altLang="ja-JP" dirty="0" smtClean="0"/>
              <a:t>   age: </a:t>
            </a:r>
            <a:r>
              <a:rPr kumimoji="1" lang="en-US" altLang="ja-JP" dirty="0" err="1" smtClean="0"/>
              <a:t>int</a:t>
            </a:r>
            <a:r>
              <a:rPr kumimoji="1" lang="en-US" altLang="ja-JP" dirty="0" smtClean="0"/>
              <a:t>}</a:t>
            </a:r>
            <a:endParaRPr kumimoji="1" lang="ja-JP" altLang="en-US" dirty="0"/>
          </a:p>
        </p:txBody>
      </p:sp>
      <p:sp>
        <p:nvSpPr>
          <p:cNvPr id="11" name="テキスト ボックス 10"/>
          <p:cNvSpPr txBox="1"/>
          <p:nvPr/>
        </p:nvSpPr>
        <p:spPr>
          <a:xfrm>
            <a:off x="5940152" y="4797152"/>
            <a:ext cx="1816523" cy="646331"/>
          </a:xfrm>
          <a:prstGeom prst="rect">
            <a:avLst/>
          </a:prstGeom>
          <a:noFill/>
          <a:ln>
            <a:solidFill>
              <a:schemeClr val="tx1"/>
            </a:solidFill>
          </a:ln>
        </p:spPr>
        <p:txBody>
          <a:bodyPr wrap="none" rtlCol="0">
            <a:spAutoFit/>
          </a:bodyPr>
          <a:lstStyle/>
          <a:p>
            <a:r>
              <a:rPr lang="en-US" altLang="ja-JP" dirty="0" smtClean="0"/>
              <a:t>{name: String,</a:t>
            </a:r>
          </a:p>
          <a:p>
            <a:r>
              <a:rPr lang="en-US" altLang="ja-JP" dirty="0" smtClean="0"/>
              <a:t>  </a:t>
            </a:r>
            <a:r>
              <a:rPr lang="en-US" altLang="ja-JP" dirty="0" err="1" smtClean="0"/>
              <a:t>isMan</a:t>
            </a:r>
            <a:r>
              <a:rPr lang="en-US" altLang="ja-JP" dirty="0" smtClean="0"/>
              <a:t>: </a:t>
            </a:r>
            <a:r>
              <a:rPr lang="en-US" altLang="ja-JP" dirty="0" err="1" smtClean="0"/>
              <a:t>boolean</a:t>
            </a:r>
            <a:r>
              <a:rPr lang="en-US" altLang="ja-JP" dirty="0" smtClean="0"/>
              <a:t>}</a:t>
            </a:r>
            <a:endParaRPr lang="ja-JP" altLang="en-US" dirty="0"/>
          </a:p>
        </p:txBody>
      </p:sp>
      <p:sp>
        <p:nvSpPr>
          <p:cNvPr id="12" name="テキスト ボックス 11"/>
          <p:cNvSpPr txBox="1"/>
          <p:nvPr/>
        </p:nvSpPr>
        <p:spPr>
          <a:xfrm>
            <a:off x="6012160" y="5661248"/>
            <a:ext cx="1583447" cy="369332"/>
          </a:xfrm>
          <a:prstGeom prst="rect">
            <a:avLst/>
          </a:prstGeom>
          <a:noFill/>
          <a:ln>
            <a:solidFill>
              <a:schemeClr val="tx1"/>
            </a:solidFill>
          </a:ln>
        </p:spPr>
        <p:txBody>
          <a:bodyPr wrap="none" rtlCol="0">
            <a:spAutoFit/>
          </a:bodyPr>
          <a:lstStyle/>
          <a:p>
            <a:r>
              <a:rPr kumimoji="1" lang="en-US" altLang="ja-JP" dirty="0" smtClean="0"/>
              <a:t>{name: String}</a:t>
            </a:r>
            <a:endParaRPr kumimoji="1" lang="ja-JP" altLang="en-US" dirty="0"/>
          </a:p>
        </p:txBody>
      </p:sp>
      <p:pic>
        <p:nvPicPr>
          <p:cNvPr id="112643" name="Picture 3"/>
          <p:cNvPicPr>
            <a:picLocks noChangeAspect="1" noChangeArrowheads="1"/>
          </p:cNvPicPr>
          <p:nvPr/>
        </p:nvPicPr>
        <p:blipFill>
          <a:blip r:embed="rId3" cstate="print"/>
          <a:srcRect/>
          <a:stretch>
            <a:fillRect/>
          </a:stretch>
        </p:blipFill>
        <p:spPr bwMode="auto">
          <a:xfrm>
            <a:off x="8100392" y="3861048"/>
            <a:ext cx="395416" cy="576063"/>
          </a:xfrm>
          <a:prstGeom prst="rect">
            <a:avLst/>
          </a:prstGeom>
          <a:noFill/>
          <a:ln w="9525">
            <a:noFill/>
            <a:miter lim="800000"/>
            <a:headEnd/>
            <a:tailEnd/>
          </a:ln>
        </p:spPr>
      </p:pic>
      <p:pic>
        <p:nvPicPr>
          <p:cNvPr id="15" name="Picture 3"/>
          <p:cNvPicPr>
            <a:picLocks noChangeAspect="1" noChangeArrowheads="1"/>
          </p:cNvPicPr>
          <p:nvPr/>
        </p:nvPicPr>
        <p:blipFill>
          <a:blip r:embed="rId3" cstate="print"/>
          <a:srcRect/>
          <a:stretch>
            <a:fillRect/>
          </a:stretch>
        </p:blipFill>
        <p:spPr bwMode="auto">
          <a:xfrm>
            <a:off x="8100392" y="4797152"/>
            <a:ext cx="395416" cy="576063"/>
          </a:xfrm>
          <a:prstGeom prst="rect">
            <a:avLst/>
          </a:prstGeom>
          <a:noFill/>
          <a:ln w="9525">
            <a:noFill/>
            <a:miter lim="800000"/>
            <a:headEnd/>
            <a:tailEnd/>
          </a:ln>
        </p:spPr>
      </p:pic>
      <p:pic>
        <p:nvPicPr>
          <p:cNvPr id="16" name="Picture 3"/>
          <p:cNvPicPr>
            <a:picLocks noChangeAspect="1" noChangeArrowheads="1"/>
          </p:cNvPicPr>
          <p:nvPr/>
        </p:nvPicPr>
        <p:blipFill>
          <a:blip r:embed="rId3" cstate="print"/>
          <a:srcRect/>
          <a:stretch>
            <a:fillRect/>
          </a:stretch>
        </p:blipFill>
        <p:spPr bwMode="auto">
          <a:xfrm>
            <a:off x="8100392" y="5661248"/>
            <a:ext cx="395416" cy="576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53651</TotalTime>
  <Words>3990</Words>
  <Application>Microsoft Office PowerPoint</Application>
  <PresentationFormat>画面に合わせる (4:3)</PresentationFormat>
  <Paragraphs>702</Paragraphs>
  <Slides>37</Slides>
  <Notes>20</Notes>
  <HiddenSlides>15</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37</vt:i4>
      </vt:variant>
    </vt:vector>
  </HeadingPairs>
  <TitlesOfParts>
    <vt:vector size="39" baseType="lpstr">
      <vt:lpstr>アーバン</vt:lpstr>
      <vt:lpstr>数式</vt:lpstr>
      <vt:lpstr>静的型付きオブジェクト指向言語 のための 暗黙的に型定義されるレコード</vt:lpstr>
      <vt:lpstr>レコードの利用の煩雑さ</vt:lpstr>
      <vt:lpstr>既存の言語機構の利用</vt:lpstr>
      <vt:lpstr>動的型付き言語なら可能</vt:lpstr>
      <vt:lpstr>暗黙的に型定義されるレコードの実装</vt:lpstr>
      <vt:lpstr>暗黙的な型定義</vt:lpstr>
      <vt:lpstr>本言語の有用性</vt:lpstr>
      <vt:lpstr>本言語で省略可能なクラスの数</vt:lpstr>
      <vt:lpstr>暗黙的型付けの難しさ</vt:lpstr>
      <vt:lpstr>言語設計</vt:lpstr>
      <vt:lpstr>レコードのメンバの型</vt:lpstr>
      <vt:lpstr>レコードのSubtyping</vt:lpstr>
      <vt:lpstr>メソッドの引数としてのレコード (1)</vt:lpstr>
      <vt:lpstr>メソッドの引数としてのレコード (２)</vt:lpstr>
      <vt:lpstr>メソッドへの返り値としてのレコード </vt:lpstr>
      <vt:lpstr>複雑な参照関係</vt:lpstr>
      <vt:lpstr>typeof の提供</vt:lpstr>
      <vt:lpstr>形式化</vt:lpstr>
      <vt:lpstr>スライド 19</vt:lpstr>
      <vt:lpstr>スライド 20</vt:lpstr>
      <vt:lpstr>関連研究</vt:lpstr>
      <vt:lpstr>まとめ</vt:lpstr>
      <vt:lpstr>Syntax(FJベース)</vt:lpstr>
      <vt:lpstr>Syntax(現在)</vt:lpstr>
      <vt:lpstr>実装</vt:lpstr>
      <vt:lpstr>現在の課題</vt:lpstr>
      <vt:lpstr>型推論(FJベース)</vt:lpstr>
      <vt:lpstr>Typing rule</vt:lpstr>
      <vt:lpstr>evaluation</vt:lpstr>
      <vt:lpstr>Field</vt:lpstr>
      <vt:lpstr>SO項を返すメソッド</vt:lpstr>
      <vt:lpstr>SO項を返すメソッド</vt:lpstr>
      <vt:lpstr>SO項を返すメソッド(evaluation)</vt:lpstr>
      <vt:lpstr>型付けのアルゴリズム</vt:lpstr>
      <vt:lpstr>実験</vt:lpstr>
      <vt:lpstr>実験結果</vt:lpstr>
      <vt:lpstr>Syntax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暗黙的に型付けされる構造体の Javaへの導入</dc:title>
  <dc:creator>ookubo</dc:creator>
  <cp:lastModifiedBy>ookubo</cp:lastModifiedBy>
  <cp:revision>612</cp:revision>
  <dcterms:created xsi:type="dcterms:W3CDTF">2010-02-06T06:23:15Z</dcterms:created>
  <dcterms:modified xsi:type="dcterms:W3CDTF">2012-02-07T08:17:46Z</dcterms:modified>
</cp:coreProperties>
</file>