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charts/chart4.xml" ContentType="application/vnd.openxmlformats-officedocument.drawingml.chart+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charts/chart5.xml" ContentType="application/vnd.openxmlformats-officedocument.drawingml.chart+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notesSlides/notesSlide6.xml" ContentType="application/vnd.openxmlformats-officedocument.presentationml.notesSlide+xml"/>
  <Override PartName="/ppt/charts/chart6.xml" ContentType="application/vnd.openxmlformats-officedocument.drawingml.chart+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charts/chart7.xml" ContentType="application/vnd.openxmlformats-officedocument.drawingml.chart+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10.xml" ContentType="application/vnd.openxmlformats-officedocument.presentationml.notes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117" r:id="rId1"/>
  </p:sldMasterIdLst>
  <p:notesMasterIdLst>
    <p:notesMasterId r:id="rId35"/>
  </p:notesMasterIdLst>
  <p:handoutMasterIdLst>
    <p:handoutMasterId r:id="rId36"/>
  </p:handoutMasterIdLst>
  <p:sldIdLst>
    <p:sldId id="256" r:id="rId2"/>
    <p:sldId id="257" r:id="rId3"/>
    <p:sldId id="286" r:id="rId4"/>
    <p:sldId id="259" r:id="rId5"/>
    <p:sldId id="287" r:id="rId6"/>
    <p:sldId id="288" r:id="rId7"/>
    <p:sldId id="285" r:id="rId8"/>
    <p:sldId id="262" r:id="rId9"/>
    <p:sldId id="264" r:id="rId10"/>
    <p:sldId id="265" r:id="rId11"/>
    <p:sldId id="263" r:id="rId12"/>
    <p:sldId id="266" r:id="rId13"/>
    <p:sldId id="279" r:id="rId14"/>
    <p:sldId id="280" r:id="rId15"/>
    <p:sldId id="282" r:id="rId16"/>
    <p:sldId id="272" r:id="rId17"/>
    <p:sldId id="268" r:id="rId18"/>
    <p:sldId id="281" r:id="rId19"/>
    <p:sldId id="269" r:id="rId20"/>
    <p:sldId id="273" r:id="rId21"/>
    <p:sldId id="270" r:id="rId22"/>
    <p:sldId id="275" r:id="rId23"/>
    <p:sldId id="274" r:id="rId24"/>
    <p:sldId id="276" r:id="rId25"/>
    <p:sldId id="277" r:id="rId26"/>
    <p:sldId id="278" r:id="rId27"/>
    <p:sldId id="290" r:id="rId28"/>
    <p:sldId id="271" r:id="rId29"/>
    <p:sldId id="267" r:id="rId30"/>
    <p:sldId id="283" r:id="rId31"/>
    <p:sldId id="284" r:id="rId32"/>
    <p:sldId id="291" r:id="rId33"/>
    <p:sldId id="292" r:id="rId34"/>
  </p:sldIdLst>
  <p:sldSz cx="9144000" cy="6858000" type="screen4x3"/>
  <p:notesSz cx="6858000" cy="9144000"/>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FF6666"/>
  </p:clrMru>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淡色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2087" autoAdjust="0"/>
  </p:normalViewPr>
  <p:slideViewPr>
    <p:cSldViewPr snapToGrid="0" snapToObjects="1">
      <p:cViewPr varScale="1">
        <p:scale>
          <a:sx n="84" d="100"/>
          <a:sy n="84" d="100"/>
        </p:scale>
        <p:origin x="-8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2"/>
  <c:chart>
    <c:autoTitleDeleted val="1"/>
    <c:plotArea>
      <c:layout>
        <c:manualLayout>
          <c:layoutTarget val="inner"/>
          <c:xMode val="edge"/>
          <c:yMode val="edge"/>
          <c:x val="0.0686274509803921"/>
          <c:y val="0.206521739130435"/>
          <c:w val="0.905228758169935"/>
          <c:h val="0.804347826086956"/>
        </c:manualLayout>
      </c:layout>
      <c:lineChart>
        <c:grouping val="standard"/>
        <c:ser>
          <c:idx val="0"/>
          <c:order val="0"/>
          <c:tx>
            <c:strRef>
              <c:f>Sheet1!$B$1</c:f>
              <c:strCache>
                <c:ptCount val="1"/>
                <c:pt idx="0">
                  <c:v>　　　のプログラム  </c:v>
                </c:pt>
              </c:strCache>
            </c:strRef>
          </c:tx>
          <c:marker>
            <c:symbol val="none"/>
          </c:marker>
          <c:val>
            <c:numRef>
              <c:f>Sheet1!$B$2:$B$9</c:f>
              <c:numCache>
                <c:formatCode>General</c:formatCode>
                <c:ptCount val="8"/>
                <c:pt idx="0">
                  <c:v>10.0</c:v>
                </c:pt>
                <c:pt idx="1">
                  <c:v>5.0</c:v>
                </c:pt>
                <c:pt idx="2">
                  <c:v>10.0</c:v>
                </c:pt>
                <c:pt idx="3">
                  <c:v>15.0</c:v>
                </c:pt>
                <c:pt idx="4">
                  <c:v>50.0</c:v>
                </c:pt>
                <c:pt idx="5">
                  <c:v>70.0</c:v>
                </c:pt>
                <c:pt idx="6">
                  <c:v>110.0</c:v>
                </c:pt>
                <c:pt idx="7">
                  <c:v>100.0</c:v>
                </c:pt>
              </c:numCache>
            </c:numRef>
          </c:val>
        </c:ser>
        <c:ser>
          <c:idx val="1"/>
          <c:order val="1"/>
          <c:tx>
            <c:strRef>
              <c:f>Sheet1!$C$1</c:f>
              <c:strCache>
                <c:ptCount val="1"/>
                <c:pt idx="0">
                  <c:v>　　 のプログラム  </c:v>
                </c:pt>
              </c:strCache>
            </c:strRef>
          </c:tx>
          <c:marker>
            <c:symbol val="none"/>
          </c:marker>
          <c:val>
            <c:numRef>
              <c:f>Sheet1!$C$2:$C$9</c:f>
              <c:numCache>
                <c:formatCode>General</c:formatCode>
                <c:ptCount val="8"/>
                <c:pt idx="0">
                  <c:v>130.0</c:v>
                </c:pt>
                <c:pt idx="1">
                  <c:v>95.0</c:v>
                </c:pt>
                <c:pt idx="2">
                  <c:v>60.0</c:v>
                </c:pt>
                <c:pt idx="3">
                  <c:v>110.0</c:v>
                </c:pt>
                <c:pt idx="4">
                  <c:v>45.0</c:v>
                </c:pt>
                <c:pt idx="5">
                  <c:v>10.0</c:v>
                </c:pt>
                <c:pt idx="6">
                  <c:v>10.0</c:v>
                </c:pt>
                <c:pt idx="7">
                  <c:v>15.0</c:v>
                </c:pt>
              </c:numCache>
            </c:numRef>
          </c:val>
        </c:ser>
        <c:marker val="1"/>
        <c:axId val="781837704"/>
        <c:axId val="592258360"/>
      </c:lineChart>
      <c:catAx>
        <c:axId val="781837704"/>
        <c:scaling>
          <c:orientation val="minMax"/>
        </c:scaling>
        <c:axPos val="b"/>
        <c:numFmt formatCode="General" sourceLinked="1"/>
        <c:tickLblPos val="nextTo"/>
        <c:crossAx val="592258360"/>
        <c:crosses val="autoZero"/>
        <c:auto val="1"/>
        <c:lblAlgn val="ctr"/>
        <c:lblOffset val="100"/>
      </c:catAx>
      <c:valAx>
        <c:axId val="592258360"/>
        <c:scaling>
          <c:orientation val="minMax"/>
        </c:scaling>
        <c:axPos val="l"/>
        <c:numFmt formatCode="General" sourceLinked="1"/>
        <c:tickLblPos val="nextTo"/>
        <c:crossAx val="781837704"/>
        <c:crosses val="autoZero"/>
        <c:crossBetween val="between"/>
      </c:valAx>
    </c:plotArea>
    <c:legend>
      <c:legendPos val="tr"/>
      <c:layout>
        <c:manualLayout>
          <c:xMode val="edge"/>
          <c:yMode val="edge"/>
          <c:x val="0.331542592430722"/>
          <c:y val="0.000446131413918765"/>
          <c:w val="0.634601317129255"/>
          <c:h val="0.235721641324006"/>
        </c:manualLayout>
      </c:layout>
      <c:txPr>
        <a:bodyPr/>
        <a:lstStyle/>
        <a:p>
          <a:pPr>
            <a:defRPr sz="1800"/>
          </a:pPr>
          <a:endParaRPr lang="ja-JP"/>
        </a:p>
      </c:txPr>
    </c:legend>
    <c:plotVisOnly val="1"/>
    <c:dispBlanksAs val="gap"/>
  </c:chart>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style val="2"/>
  <c:chart>
    <c:autoTitleDeleted val="1"/>
    <c:plotArea>
      <c:layout>
        <c:manualLayout>
          <c:layoutTarget val="inner"/>
          <c:xMode val="edge"/>
          <c:yMode val="edge"/>
          <c:x val="0.0686274509803921"/>
          <c:y val="0.206521739130435"/>
          <c:w val="0.905228758169935"/>
          <c:h val="0.804347826086956"/>
        </c:manualLayout>
      </c:layout>
      <c:lineChart>
        <c:grouping val="standard"/>
        <c:ser>
          <c:idx val="0"/>
          <c:order val="0"/>
          <c:tx>
            <c:strRef>
              <c:f>Sheet1!$B$1</c:f>
              <c:strCache>
                <c:ptCount val="1"/>
                <c:pt idx="0">
                  <c:v>　　　のプログラム  </c:v>
                </c:pt>
              </c:strCache>
            </c:strRef>
          </c:tx>
          <c:marker>
            <c:symbol val="none"/>
          </c:marker>
          <c:val>
            <c:numRef>
              <c:f>Sheet1!$B$2:$B$9</c:f>
              <c:numCache>
                <c:formatCode>General</c:formatCode>
                <c:ptCount val="8"/>
                <c:pt idx="0">
                  <c:v>10.0</c:v>
                </c:pt>
                <c:pt idx="1">
                  <c:v>5.0</c:v>
                </c:pt>
                <c:pt idx="2">
                  <c:v>10.0</c:v>
                </c:pt>
                <c:pt idx="3">
                  <c:v>15.0</c:v>
                </c:pt>
                <c:pt idx="4">
                  <c:v>50.0</c:v>
                </c:pt>
                <c:pt idx="5">
                  <c:v>70.0</c:v>
                </c:pt>
                <c:pt idx="6">
                  <c:v>110.0</c:v>
                </c:pt>
                <c:pt idx="7">
                  <c:v>100.0</c:v>
                </c:pt>
              </c:numCache>
            </c:numRef>
          </c:val>
        </c:ser>
        <c:ser>
          <c:idx val="1"/>
          <c:order val="1"/>
          <c:tx>
            <c:strRef>
              <c:f>Sheet1!$C$1</c:f>
              <c:strCache>
                <c:ptCount val="1"/>
                <c:pt idx="0">
                  <c:v>　　 のプログラム  </c:v>
                </c:pt>
              </c:strCache>
            </c:strRef>
          </c:tx>
          <c:marker>
            <c:symbol val="none"/>
          </c:marker>
          <c:val>
            <c:numRef>
              <c:f>Sheet1!$C$2:$C$9</c:f>
              <c:numCache>
                <c:formatCode>General</c:formatCode>
                <c:ptCount val="8"/>
                <c:pt idx="0">
                  <c:v>130.0</c:v>
                </c:pt>
                <c:pt idx="1">
                  <c:v>95.0</c:v>
                </c:pt>
                <c:pt idx="2">
                  <c:v>60.0</c:v>
                </c:pt>
                <c:pt idx="3">
                  <c:v>110.0</c:v>
                </c:pt>
                <c:pt idx="4">
                  <c:v>45.0</c:v>
                </c:pt>
                <c:pt idx="5">
                  <c:v>10.0</c:v>
                </c:pt>
                <c:pt idx="6">
                  <c:v>10.0</c:v>
                </c:pt>
                <c:pt idx="7">
                  <c:v>15.0</c:v>
                </c:pt>
              </c:numCache>
            </c:numRef>
          </c:val>
        </c:ser>
        <c:marker val="1"/>
        <c:axId val="728631240"/>
        <c:axId val="728688616"/>
      </c:lineChart>
      <c:catAx>
        <c:axId val="728631240"/>
        <c:scaling>
          <c:orientation val="minMax"/>
        </c:scaling>
        <c:axPos val="b"/>
        <c:numFmt formatCode="General" sourceLinked="1"/>
        <c:tickLblPos val="nextTo"/>
        <c:crossAx val="728688616"/>
        <c:crosses val="autoZero"/>
        <c:auto val="1"/>
        <c:lblAlgn val="ctr"/>
        <c:lblOffset val="100"/>
      </c:catAx>
      <c:valAx>
        <c:axId val="728688616"/>
        <c:scaling>
          <c:orientation val="minMax"/>
        </c:scaling>
        <c:axPos val="l"/>
        <c:numFmt formatCode="General" sourceLinked="1"/>
        <c:tickLblPos val="nextTo"/>
        <c:crossAx val="728631240"/>
        <c:crosses val="autoZero"/>
        <c:crossBetween val="between"/>
      </c:valAx>
    </c:plotArea>
    <c:legend>
      <c:legendPos val="tr"/>
      <c:layout>
        <c:manualLayout>
          <c:xMode val="edge"/>
          <c:yMode val="edge"/>
          <c:x val="0.262735532350971"/>
          <c:y val="0.000446131413918765"/>
          <c:w val="0.718698793498061"/>
          <c:h val="0.235721641324006"/>
        </c:manualLayout>
      </c:layout>
      <c:txPr>
        <a:bodyPr/>
        <a:lstStyle/>
        <a:p>
          <a:pPr>
            <a:defRPr sz="1200"/>
          </a:pPr>
          <a:endParaRPr lang="ja-JP"/>
        </a:p>
      </c:txPr>
    </c:legend>
    <c:plotVisOnly val="1"/>
    <c:dispBlanksAs val="gap"/>
  </c:chart>
  <c:txPr>
    <a:bodyPr/>
    <a:lstStyle/>
    <a:p>
      <a:pPr>
        <a:defRPr sz="1800"/>
      </a:pPr>
      <a:endParaRPr lang="ja-JP"/>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style val="2"/>
  <c:chart>
    <c:plotArea>
      <c:layout>
        <c:manualLayout>
          <c:layoutTarget val="inner"/>
          <c:xMode val="edge"/>
          <c:yMode val="edge"/>
          <c:x val="0.139214775214229"/>
          <c:y val="0.0283093053735256"/>
          <c:w val="0.830328668574782"/>
          <c:h val="0.828394547011899"/>
        </c:manualLayout>
      </c:layout>
      <c:lineChart>
        <c:grouping val="standard"/>
        <c:ser>
          <c:idx val="0"/>
          <c:order val="0"/>
          <c:tx>
            <c:strRef>
              <c:f>Sheet1!$B$1</c:f>
              <c:strCache>
                <c:ptCount val="1"/>
                <c:pt idx="0">
                  <c:v>機能+従来エディタ</c:v>
                </c:pt>
              </c:strCache>
            </c:strRef>
          </c:tx>
          <c:marker>
            <c:symbol val="none"/>
          </c:marker>
          <c:cat>
            <c:numRef>
              <c:f>Sheet1!$A$2:$A$16</c:f>
              <c:numCache>
                <c:formatCode>General</c:formatCode>
                <c:ptCount val="15"/>
              </c:numCache>
            </c:numRef>
          </c:cat>
          <c:val>
            <c:numRef>
              <c:f>Sheet1!$B$2:$B$16</c:f>
              <c:numCache>
                <c:formatCode>General</c:formatCode>
                <c:ptCount val="15"/>
                <c:pt idx="0">
                  <c:v>9.0</c:v>
                </c:pt>
                <c:pt idx="1">
                  <c:v>6.0</c:v>
                </c:pt>
                <c:pt idx="2">
                  <c:v>16.0</c:v>
                </c:pt>
                <c:pt idx="3">
                  <c:v>15.0</c:v>
                </c:pt>
                <c:pt idx="4">
                  <c:v>8.0</c:v>
                </c:pt>
                <c:pt idx="5">
                  <c:v>14.0</c:v>
                </c:pt>
                <c:pt idx="6">
                  <c:v>5.0</c:v>
                </c:pt>
                <c:pt idx="7">
                  <c:v>7.0</c:v>
                </c:pt>
                <c:pt idx="8">
                  <c:v>9.0</c:v>
                </c:pt>
                <c:pt idx="9">
                  <c:v>75.0</c:v>
                </c:pt>
                <c:pt idx="10">
                  <c:v>43.0</c:v>
                </c:pt>
                <c:pt idx="11">
                  <c:v>41.0</c:v>
                </c:pt>
                <c:pt idx="12">
                  <c:v>42.0</c:v>
                </c:pt>
                <c:pt idx="13">
                  <c:v>16.0</c:v>
                </c:pt>
                <c:pt idx="14">
                  <c:v>23.0</c:v>
                </c:pt>
              </c:numCache>
            </c:numRef>
          </c:val>
        </c:ser>
        <c:ser>
          <c:idx val="1"/>
          <c:order val="1"/>
          <c:tx>
            <c:strRef>
              <c:f>Sheet1!$C$1</c:f>
              <c:strCache>
                <c:ptCount val="1"/>
                <c:pt idx="0">
                  <c:v>処理+従来エディタ</c:v>
                </c:pt>
              </c:strCache>
            </c:strRef>
          </c:tx>
          <c:marker>
            <c:symbol val="none"/>
          </c:marker>
          <c:cat>
            <c:numRef>
              <c:f>Sheet1!$A$2:$A$16</c:f>
              <c:numCache>
                <c:formatCode>General</c:formatCode>
                <c:ptCount val="15"/>
              </c:numCache>
            </c:numRef>
          </c:cat>
          <c:val>
            <c:numRef>
              <c:f>Sheet1!$C$2:$C$16</c:f>
              <c:numCache>
                <c:formatCode>General</c:formatCode>
                <c:ptCount val="15"/>
                <c:pt idx="0">
                  <c:v>21.0</c:v>
                </c:pt>
                <c:pt idx="1">
                  <c:v>28.0</c:v>
                </c:pt>
                <c:pt idx="2">
                  <c:v>106.0</c:v>
                </c:pt>
                <c:pt idx="3">
                  <c:v>100.0</c:v>
                </c:pt>
                <c:pt idx="4">
                  <c:v>155.0</c:v>
                </c:pt>
                <c:pt idx="5">
                  <c:v>33.0</c:v>
                </c:pt>
                <c:pt idx="6">
                  <c:v>5.0</c:v>
                </c:pt>
                <c:pt idx="7">
                  <c:v>9.0</c:v>
                </c:pt>
                <c:pt idx="8">
                  <c:v>5.0</c:v>
                </c:pt>
                <c:pt idx="9">
                  <c:v>28.0</c:v>
                </c:pt>
                <c:pt idx="10">
                  <c:v>8.0</c:v>
                </c:pt>
                <c:pt idx="11">
                  <c:v>28.0</c:v>
                </c:pt>
                <c:pt idx="12">
                  <c:v>28.0</c:v>
                </c:pt>
                <c:pt idx="13">
                  <c:v>7.0</c:v>
                </c:pt>
                <c:pt idx="14">
                  <c:v>16.0</c:v>
                </c:pt>
              </c:numCache>
            </c:numRef>
          </c:val>
        </c:ser>
        <c:ser>
          <c:idx val="2"/>
          <c:order val="2"/>
          <c:tx>
            <c:strRef>
              <c:f>Sheet1!$D$1</c:f>
              <c:strCache>
                <c:ptCount val="1"/>
                <c:pt idx="0">
                  <c:v>機能+Kide</c:v>
                </c:pt>
              </c:strCache>
            </c:strRef>
          </c:tx>
          <c:spPr>
            <a:ln w="50800" cap="rnd" cmpd="sng" algn="ctr">
              <a:solidFill>
                <a:srgbClr val="21449B">
                  <a:lumMod val="60000"/>
                  <a:lumOff val="40000"/>
                </a:srgbClr>
              </a:solidFill>
              <a:prstDash val="solid"/>
              <a:round/>
              <a:headEnd type="none" w="med" len="med"/>
              <a:tailEnd type="none" w="med" len="med"/>
            </a:ln>
          </c:spPr>
          <c:marker>
            <c:symbol val="none"/>
          </c:marker>
          <c:cat>
            <c:numRef>
              <c:f>Sheet1!$A$2:$A$16</c:f>
              <c:numCache>
                <c:formatCode>General</c:formatCode>
                <c:ptCount val="15"/>
              </c:numCache>
            </c:numRef>
          </c:cat>
          <c:val>
            <c:numRef>
              <c:f>Sheet1!$D$2:$D$16</c:f>
              <c:numCache>
                <c:formatCode>General</c:formatCode>
                <c:ptCount val="15"/>
                <c:pt idx="0">
                  <c:v>16.0</c:v>
                </c:pt>
                <c:pt idx="1">
                  <c:v>6.0</c:v>
                </c:pt>
                <c:pt idx="2">
                  <c:v>36.0</c:v>
                </c:pt>
                <c:pt idx="3">
                  <c:v>30.0</c:v>
                </c:pt>
                <c:pt idx="4">
                  <c:v>11.0</c:v>
                </c:pt>
                <c:pt idx="5">
                  <c:v>20.0</c:v>
                </c:pt>
                <c:pt idx="6">
                  <c:v>5.0</c:v>
                </c:pt>
                <c:pt idx="7">
                  <c:v>3.0</c:v>
                </c:pt>
                <c:pt idx="8">
                  <c:v>5.0</c:v>
                </c:pt>
                <c:pt idx="9">
                  <c:v>26.0</c:v>
                </c:pt>
                <c:pt idx="10">
                  <c:v>6.0</c:v>
                </c:pt>
                <c:pt idx="11">
                  <c:v>26.0</c:v>
                </c:pt>
                <c:pt idx="12">
                  <c:v>26.0</c:v>
                </c:pt>
                <c:pt idx="13">
                  <c:v>5.0</c:v>
                </c:pt>
                <c:pt idx="14">
                  <c:v>14.0</c:v>
                </c:pt>
              </c:numCache>
            </c:numRef>
          </c:val>
        </c:ser>
        <c:marker val="1"/>
        <c:axId val="728928600"/>
        <c:axId val="729205480"/>
      </c:lineChart>
      <c:catAx>
        <c:axId val="728928600"/>
        <c:scaling>
          <c:orientation val="minMax"/>
        </c:scaling>
        <c:axPos val="b"/>
        <c:title>
          <c:tx>
            <c:rich>
              <a:bodyPr/>
              <a:lstStyle/>
              <a:p>
                <a:pPr>
                  <a:defRPr/>
                </a:pPr>
                <a:r>
                  <a:rPr lang="ja-JP" altLang="en-US"/>
                  <a:t>関心事の種類</a:t>
                </a:r>
              </a:p>
            </c:rich>
          </c:tx>
          <c:layout/>
        </c:title>
        <c:numFmt formatCode="General" sourceLinked="1"/>
        <c:tickLblPos val="nextTo"/>
        <c:crossAx val="729205480"/>
        <c:crosses val="autoZero"/>
        <c:auto val="1"/>
        <c:lblAlgn val="ctr"/>
        <c:lblOffset val="100"/>
      </c:catAx>
      <c:valAx>
        <c:axId val="729205480"/>
        <c:scaling>
          <c:orientation val="minMax"/>
        </c:scaling>
        <c:axPos val="l"/>
        <c:majorGridlines/>
        <c:title>
          <c:tx>
            <c:rich>
              <a:bodyPr/>
              <a:lstStyle/>
              <a:p>
                <a:pPr>
                  <a:defRPr/>
                </a:pPr>
                <a:r>
                  <a:rPr lang="ja-JP" altLang="en-US"/>
                  <a:t>閲覧する必要があったコード行数</a:t>
                </a:r>
              </a:p>
            </c:rich>
          </c:tx>
          <c:layout/>
        </c:title>
        <c:numFmt formatCode="General" sourceLinked="1"/>
        <c:tickLblPos val="nextTo"/>
        <c:crossAx val="728928600"/>
        <c:crosses val="autoZero"/>
        <c:crossBetween val="between"/>
      </c:valAx>
    </c:plotArea>
    <c:legend>
      <c:legendPos val="tr"/>
      <c:layout>
        <c:manualLayout>
          <c:xMode val="edge"/>
          <c:yMode val="edge"/>
          <c:x val="0.645198425208802"/>
          <c:y val="0.0524246395806029"/>
          <c:w val="0.291421852410293"/>
          <c:h val="0.207293732410342"/>
        </c:manualLayout>
      </c:layout>
    </c:legend>
    <c:plotVisOnly val="1"/>
  </c:chart>
  <c:txPr>
    <a:bodyPr/>
    <a:lstStyle/>
    <a:p>
      <a:pPr>
        <a:defRPr sz="1800"/>
      </a:pPr>
      <a:endParaRPr lang="ja-JP"/>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style val="2"/>
  <c:chart>
    <c:plotArea>
      <c:layout>
        <c:manualLayout>
          <c:layoutTarget val="inner"/>
          <c:xMode val="edge"/>
          <c:yMode val="edge"/>
          <c:x val="0.139214775214229"/>
          <c:y val="0.0283093053735256"/>
          <c:w val="0.830328668574782"/>
          <c:h val="0.828394547011899"/>
        </c:manualLayout>
      </c:layout>
      <c:lineChart>
        <c:grouping val="standard"/>
        <c:ser>
          <c:idx val="0"/>
          <c:order val="0"/>
          <c:tx>
            <c:strRef>
              <c:f>Sheet1!$B$1</c:f>
              <c:strCache>
                <c:ptCount val="1"/>
                <c:pt idx="0">
                  <c:v>機能+従来エディタ</c:v>
                </c:pt>
              </c:strCache>
            </c:strRef>
          </c:tx>
          <c:marker>
            <c:symbol val="none"/>
          </c:marker>
          <c:cat>
            <c:numRef>
              <c:f>Sheet1!$A$2:$A$16</c:f>
              <c:numCache>
                <c:formatCode>General</c:formatCode>
                <c:ptCount val="15"/>
              </c:numCache>
            </c:numRef>
          </c:cat>
          <c:val>
            <c:numRef>
              <c:f>Sheet1!$B$2:$B$16</c:f>
              <c:numCache>
                <c:formatCode>General</c:formatCode>
                <c:ptCount val="15"/>
                <c:pt idx="0">
                  <c:v>9.0</c:v>
                </c:pt>
                <c:pt idx="1">
                  <c:v>6.0</c:v>
                </c:pt>
                <c:pt idx="2">
                  <c:v>16.0</c:v>
                </c:pt>
                <c:pt idx="3">
                  <c:v>15.0</c:v>
                </c:pt>
                <c:pt idx="4">
                  <c:v>8.0</c:v>
                </c:pt>
                <c:pt idx="5">
                  <c:v>14.0</c:v>
                </c:pt>
                <c:pt idx="6">
                  <c:v>5.0</c:v>
                </c:pt>
                <c:pt idx="7">
                  <c:v>7.0</c:v>
                </c:pt>
                <c:pt idx="8">
                  <c:v>9.0</c:v>
                </c:pt>
                <c:pt idx="9">
                  <c:v>75.0</c:v>
                </c:pt>
                <c:pt idx="10">
                  <c:v>43.0</c:v>
                </c:pt>
                <c:pt idx="11">
                  <c:v>41.0</c:v>
                </c:pt>
                <c:pt idx="12">
                  <c:v>42.0</c:v>
                </c:pt>
                <c:pt idx="13">
                  <c:v>16.0</c:v>
                </c:pt>
                <c:pt idx="14">
                  <c:v>23.0</c:v>
                </c:pt>
              </c:numCache>
            </c:numRef>
          </c:val>
        </c:ser>
        <c:ser>
          <c:idx val="1"/>
          <c:order val="1"/>
          <c:tx>
            <c:strRef>
              <c:f>Sheet1!$C$1</c:f>
              <c:strCache>
                <c:ptCount val="1"/>
                <c:pt idx="0">
                  <c:v>処理+従来エディタ</c:v>
                </c:pt>
              </c:strCache>
            </c:strRef>
          </c:tx>
          <c:marker>
            <c:symbol val="none"/>
          </c:marker>
          <c:cat>
            <c:numRef>
              <c:f>Sheet1!$A$2:$A$16</c:f>
              <c:numCache>
                <c:formatCode>General</c:formatCode>
                <c:ptCount val="15"/>
              </c:numCache>
            </c:numRef>
          </c:cat>
          <c:val>
            <c:numRef>
              <c:f>Sheet1!$C$2:$C$16</c:f>
              <c:numCache>
                <c:formatCode>General</c:formatCode>
                <c:ptCount val="15"/>
                <c:pt idx="0">
                  <c:v>21.0</c:v>
                </c:pt>
                <c:pt idx="1">
                  <c:v>28.0</c:v>
                </c:pt>
                <c:pt idx="2">
                  <c:v>106.0</c:v>
                </c:pt>
                <c:pt idx="3">
                  <c:v>100.0</c:v>
                </c:pt>
                <c:pt idx="4">
                  <c:v>155.0</c:v>
                </c:pt>
                <c:pt idx="5">
                  <c:v>33.0</c:v>
                </c:pt>
                <c:pt idx="6">
                  <c:v>5.0</c:v>
                </c:pt>
                <c:pt idx="7">
                  <c:v>9.0</c:v>
                </c:pt>
                <c:pt idx="8">
                  <c:v>5.0</c:v>
                </c:pt>
                <c:pt idx="9">
                  <c:v>28.0</c:v>
                </c:pt>
                <c:pt idx="10">
                  <c:v>8.0</c:v>
                </c:pt>
                <c:pt idx="11">
                  <c:v>28.0</c:v>
                </c:pt>
                <c:pt idx="12">
                  <c:v>28.0</c:v>
                </c:pt>
                <c:pt idx="13">
                  <c:v>7.0</c:v>
                </c:pt>
                <c:pt idx="14">
                  <c:v>16.0</c:v>
                </c:pt>
              </c:numCache>
            </c:numRef>
          </c:val>
        </c:ser>
        <c:ser>
          <c:idx val="2"/>
          <c:order val="2"/>
          <c:tx>
            <c:strRef>
              <c:f>Sheet1!$D$1</c:f>
              <c:strCache>
                <c:ptCount val="1"/>
                <c:pt idx="0">
                  <c:v>機能+Kide</c:v>
                </c:pt>
              </c:strCache>
            </c:strRef>
          </c:tx>
          <c:spPr>
            <a:ln w="50800" cap="rnd" cmpd="sng" algn="ctr">
              <a:solidFill>
                <a:srgbClr val="21449B">
                  <a:lumMod val="60000"/>
                  <a:lumOff val="40000"/>
                </a:srgbClr>
              </a:solidFill>
              <a:prstDash val="solid"/>
              <a:round/>
              <a:headEnd type="none" w="med" len="med"/>
              <a:tailEnd type="none" w="med" len="med"/>
            </a:ln>
          </c:spPr>
          <c:marker>
            <c:symbol val="none"/>
          </c:marker>
          <c:cat>
            <c:numRef>
              <c:f>Sheet1!$A$2:$A$16</c:f>
              <c:numCache>
                <c:formatCode>General</c:formatCode>
                <c:ptCount val="15"/>
              </c:numCache>
            </c:numRef>
          </c:cat>
          <c:val>
            <c:numRef>
              <c:f>Sheet1!$D$2:$D$16</c:f>
              <c:numCache>
                <c:formatCode>General</c:formatCode>
                <c:ptCount val="15"/>
                <c:pt idx="0">
                  <c:v>16.0</c:v>
                </c:pt>
                <c:pt idx="1">
                  <c:v>6.0</c:v>
                </c:pt>
                <c:pt idx="2">
                  <c:v>36.0</c:v>
                </c:pt>
                <c:pt idx="3">
                  <c:v>30.0</c:v>
                </c:pt>
                <c:pt idx="4">
                  <c:v>11.0</c:v>
                </c:pt>
                <c:pt idx="5">
                  <c:v>20.0</c:v>
                </c:pt>
                <c:pt idx="6">
                  <c:v>5.0</c:v>
                </c:pt>
                <c:pt idx="7">
                  <c:v>3.0</c:v>
                </c:pt>
                <c:pt idx="8">
                  <c:v>5.0</c:v>
                </c:pt>
                <c:pt idx="9">
                  <c:v>26.0</c:v>
                </c:pt>
                <c:pt idx="10">
                  <c:v>6.0</c:v>
                </c:pt>
                <c:pt idx="11">
                  <c:v>26.0</c:v>
                </c:pt>
                <c:pt idx="12">
                  <c:v>26.0</c:v>
                </c:pt>
                <c:pt idx="13">
                  <c:v>5.0</c:v>
                </c:pt>
                <c:pt idx="14">
                  <c:v>14.0</c:v>
                </c:pt>
              </c:numCache>
            </c:numRef>
          </c:val>
        </c:ser>
        <c:marker val="1"/>
        <c:axId val="886484856"/>
        <c:axId val="886481864"/>
      </c:lineChart>
      <c:catAx>
        <c:axId val="886484856"/>
        <c:scaling>
          <c:orientation val="minMax"/>
        </c:scaling>
        <c:axPos val="b"/>
        <c:numFmt formatCode="General" sourceLinked="1"/>
        <c:tickLblPos val="nextTo"/>
        <c:crossAx val="886481864"/>
        <c:crosses val="autoZero"/>
        <c:auto val="1"/>
        <c:lblAlgn val="ctr"/>
        <c:lblOffset val="100"/>
      </c:catAx>
      <c:valAx>
        <c:axId val="886481864"/>
        <c:scaling>
          <c:orientation val="minMax"/>
        </c:scaling>
        <c:axPos val="l"/>
        <c:majorGridlines/>
        <c:numFmt formatCode="General" sourceLinked="1"/>
        <c:tickLblPos val="nextTo"/>
        <c:crossAx val="886484856"/>
        <c:crosses val="autoZero"/>
        <c:crossBetween val="between"/>
      </c:valAx>
    </c:plotArea>
    <c:legend>
      <c:legendPos val="tr"/>
      <c:layout>
        <c:manualLayout>
          <c:xMode val="edge"/>
          <c:yMode val="edge"/>
          <c:x val="0.497443819004544"/>
          <c:y val="0.0524246395806029"/>
          <c:w val="0.465376233354417"/>
          <c:h val="0.269173976020501"/>
        </c:manualLayout>
      </c:layout>
      <c:txPr>
        <a:bodyPr/>
        <a:lstStyle/>
        <a:p>
          <a:pPr>
            <a:defRPr sz="1400"/>
          </a:pPr>
          <a:endParaRPr lang="ja-JP"/>
        </a:p>
      </c:txPr>
    </c:legend>
    <c:plotVisOnly val="1"/>
  </c:chart>
  <c:txPr>
    <a:bodyPr/>
    <a:lstStyle/>
    <a:p>
      <a:pPr>
        <a:defRPr sz="1800"/>
      </a:pPr>
      <a:endParaRPr lang="ja-JP"/>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style val="2"/>
  <c:chart>
    <c:plotArea>
      <c:layout/>
      <c:lineChart>
        <c:grouping val="standard"/>
        <c:ser>
          <c:idx val="0"/>
          <c:order val="0"/>
          <c:tx>
            <c:strRef>
              <c:f>Sheet1!$B$1</c:f>
              <c:strCache>
                <c:ptCount val="1"/>
                <c:pt idx="0">
                  <c:v>機能+従来エディタ</c:v>
                </c:pt>
              </c:strCache>
            </c:strRef>
          </c:tx>
          <c:marker>
            <c:symbol val="none"/>
          </c:marker>
          <c:cat>
            <c:numRef>
              <c:f>Sheet1!$A$2:$A$18</c:f>
              <c:numCache>
                <c:formatCode>General</c:formatCode>
                <c:ptCount val="17"/>
              </c:numCache>
            </c:numRef>
          </c:cat>
          <c:val>
            <c:numRef>
              <c:f>Sheet1!$B$2:$B$18</c:f>
              <c:numCache>
                <c:formatCode>General</c:formatCode>
                <c:ptCount val="17"/>
                <c:pt idx="0">
                  <c:v>9.0</c:v>
                </c:pt>
                <c:pt idx="1">
                  <c:v>6.0</c:v>
                </c:pt>
                <c:pt idx="2">
                  <c:v>16.0</c:v>
                </c:pt>
                <c:pt idx="3">
                  <c:v>15.0</c:v>
                </c:pt>
                <c:pt idx="4">
                  <c:v>8.0</c:v>
                </c:pt>
                <c:pt idx="5">
                  <c:v>75.0</c:v>
                </c:pt>
                <c:pt idx="6">
                  <c:v>43.0</c:v>
                </c:pt>
                <c:pt idx="7">
                  <c:v>41.0</c:v>
                </c:pt>
                <c:pt idx="10">
                  <c:v>14.0</c:v>
                </c:pt>
                <c:pt idx="11">
                  <c:v>5.0</c:v>
                </c:pt>
                <c:pt idx="12">
                  <c:v>7.0</c:v>
                </c:pt>
                <c:pt idx="13">
                  <c:v>9.0</c:v>
                </c:pt>
                <c:pt idx="14">
                  <c:v>42.0</c:v>
                </c:pt>
                <c:pt idx="15">
                  <c:v>16.0</c:v>
                </c:pt>
                <c:pt idx="16">
                  <c:v>23.0</c:v>
                </c:pt>
              </c:numCache>
            </c:numRef>
          </c:val>
        </c:ser>
        <c:ser>
          <c:idx val="1"/>
          <c:order val="1"/>
          <c:tx>
            <c:strRef>
              <c:f>Sheet1!$C$1</c:f>
              <c:strCache>
                <c:ptCount val="1"/>
                <c:pt idx="0">
                  <c:v>処理+従来エディタ</c:v>
                </c:pt>
              </c:strCache>
            </c:strRef>
          </c:tx>
          <c:marker>
            <c:symbol val="none"/>
          </c:marker>
          <c:cat>
            <c:numRef>
              <c:f>Sheet1!$A$2:$A$18</c:f>
              <c:numCache>
                <c:formatCode>General</c:formatCode>
                <c:ptCount val="17"/>
              </c:numCache>
            </c:numRef>
          </c:cat>
          <c:val>
            <c:numRef>
              <c:f>Sheet1!$C$2:$C$18</c:f>
              <c:numCache>
                <c:formatCode>General</c:formatCode>
                <c:ptCount val="17"/>
                <c:pt idx="0">
                  <c:v>21.0</c:v>
                </c:pt>
                <c:pt idx="1">
                  <c:v>28.0</c:v>
                </c:pt>
                <c:pt idx="2">
                  <c:v>106.0</c:v>
                </c:pt>
                <c:pt idx="3">
                  <c:v>100.0</c:v>
                </c:pt>
                <c:pt idx="4">
                  <c:v>155.0</c:v>
                </c:pt>
                <c:pt idx="5">
                  <c:v>28.0</c:v>
                </c:pt>
                <c:pt idx="6">
                  <c:v>8.0</c:v>
                </c:pt>
                <c:pt idx="7">
                  <c:v>28.0</c:v>
                </c:pt>
                <c:pt idx="10">
                  <c:v>33.0</c:v>
                </c:pt>
                <c:pt idx="11">
                  <c:v>5.0</c:v>
                </c:pt>
                <c:pt idx="12">
                  <c:v>9.0</c:v>
                </c:pt>
                <c:pt idx="13">
                  <c:v>5.0</c:v>
                </c:pt>
                <c:pt idx="14">
                  <c:v>28.0</c:v>
                </c:pt>
                <c:pt idx="15">
                  <c:v>7.0</c:v>
                </c:pt>
                <c:pt idx="16">
                  <c:v>16.0</c:v>
                </c:pt>
              </c:numCache>
            </c:numRef>
          </c:val>
        </c:ser>
        <c:ser>
          <c:idx val="2"/>
          <c:order val="2"/>
          <c:tx>
            <c:strRef>
              <c:f>Sheet1!$D$1</c:f>
              <c:strCache>
                <c:ptCount val="1"/>
                <c:pt idx="0">
                  <c:v>機能+Kide</c:v>
                </c:pt>
              </c:strCache>
            </c:strRef>
          </c:tx>
          <c:spPr>
            <a:ln>
              <a:solidFill>
                <a:srgbClr val="3366FF"/>
              </a:solidFill>
            </a:ln>
          </c:spPr>
          <c:marker>
            <c:symbol val="none"/>
          </c:marker>
          <c:cat>
            <c:numRef>
              <c:f>Sheet1!$A$2:$A$18</c:f>
              <c:numCache>
                <c:formatCode>General</c:formatCode>
                <c:ptCount val="17"/>
              </c:numCache>
            </c:numRef>
          </c:cat>
          <c:val>
            <c:numRef>
              <c:f>Sheet1!$D$2:$D$18</c:f>
              <c:numCache>
                <c:formatCode>General</c:formatCode>
                <c:ptCount val="17"/>
                <c:pt idx="0">
                  <c:v>16.0</c:v>
                </c:pt>
                <c:pt idx="1">
                  <c:v>6.0</c:v>
                </c:pt>
                <c:pt idx="2">
                  <c:v>36.0</c:v>
                </c:pt>
                <c:pt idx="3">
                  <c:v>30.0</c:v>
                </c:pt>
                <c:pt idx="4">
                  <c:v>11.0</c:v>
                </c:pt>
                <c:pt idx="5">
                  <c:v>26.0</c:v>
                </c:pt>
                <c:pt idx="6">
                  <c:v>6.0</c:v>
                </c:pt>
                <c:pt idx="7">
                  <c:v>26.0</c:v>
                </c:pt>
                <c:pt idx="10">
                  <c:v>20.0</c:v>
                </c:pt>
                <c:pt idx="11">
                  <c:v>5.0</c:v>
                </c:pt>
                <c:pt idx="12">
                  <c:v>3.0</c:v>
                </c:pt>
                <c:pt idx="13">
                  <c:v>5.0</c:v>
                </c:pt>
                <c:pt idx="14">
                  <c:v>26.0</c:v>
                </c:pt>
                <c:pt idx="15">
                  <c:v>5.0</c:v>
                </c:pt>
                <c:pt idx="16">
                  <c:v>14.0</c:v>
                </c:pt>
              </c:numCache>
            </c:numRef>
          </c:val>
        </c:ser>
        <c:marker val="1"/>
        <c:axId val="886411832"/>
        <c:axId val="886402344"/>
      </c:lineChart>
      <c:catAx>
        <c:axId val="886411832"/>
        <c:scaling>
          <c:orientation val="minMax"/>
        </c:scaling>
        <c:axPos val="b"/>
        <c:numFmt formatCode="General" sourceLinked="1"/>
        <c:tickLblPos val="nextTo"/>
        <c:crossAx val="886402344"/>
        <c:crosses val="autoZero"/>
        <c:auto val="1"/>
        <c:lblAlgn val="ctr"/>
        <c:lblOffset val="100"/>
      </c:catAx>
      <c:valAx>
        <c:axId val="886402344"/>
        <c:scaling>
          <c:orientation val="minMax"/>
        </c:scaling>
        <c:axPos val="l"/>
        <c:majorGridlines/>
        <c:numFmt formatCode="General" sourceLinked="1"/>
        <c:tickLblPos val="nextTo"/>
        <c:crossAx val="886411832"/>
        <c:crosses val="autoZero"/>
        <c:crossBetween val="between"/>
      </c:valAx>
    </c:plotArea>
    <c:legend>
      <c:legendPos val="b"/>
      <c:layout/>
    </c:legend>
    <c:plotVisOnly val="1"/>
  </c:chart>
  <c:txPr>
    <a:bodyPr/>
    <a:lstStyle/>
    <a:p>
      <a:pPr>
        <a:defRPr sz="1800"/>
      </a:pPr>
      <a:endParaRPr lang="ja-JP"/>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style val="2"/>
  <c:chart>
    <c:plotArea>
      <c:layout>
        <c:manualLayout>
          <c:layoutTarget val="inner"/>
          <c:xMode val="edge"/>
          <c:yMode val="edge"/>
          <c:x val="0.1422635303667"/>
          <c:y val="0.0879009343015366"/>
          <c:w val="0.863282437900441"/>
          <c:h val="0.743252654642928"/>
        </c:manualLayout>
      </c:layout>
      <c:lineChart>
        <c:grouping val="standard"/>
        <c:ser>
          <c:idx val="0"/>
          <c:order val="0"/>
          <c:tx>
            <c:strRef>
              <c:f>Sheet1!$B$1</c:f>
              <c:strCache>
                <c:ptCount val="1"/>
                <c:pt idx="0">
                  <c:v>機能+従来エディタ</c:v>
                </c:pt>
              </c:strCache>
            </c:strRef>
          </c:tx>
          <c:marker>
            <c:symbol val="none"/>
          </c:marker>
          <c:cat>
            <c:numRef>
              <c:f>Sheet1!$A$2:$A$18</c:f>
              <c:numCache>
                <c:formatCode>General</c:formatCode>
                <c:ptCount val="17"/>
              </c:numCache>
            </c:numRef>
          </c:cat>
          <c:val>
            <c:numRef>
              <c:f>Sheet1!$B$2:$B$18</c:f>
              <c:numCache>
                <c:formatCode>General</c:formatCode>
                <c:ptCount val="17"/>
                <c:pt idx="0">
                  <c:v>9.0</c:v>
                </c:pt>
                <c:pt idx="1">
                  <c:v>6.0</c:v>
                </c:pt>
                <c:pt idx="2">
                  <c:v>16.0</c:v>
                </c:pt>
                <c:pt idx="3">
                  <c:v>15.0</c:v>
                </c:pt>
                <c:pt idx="4">
                  <c:v>8.0</c:v>
                </c:pt>
                <c:pt idx="5">
                  <c:v>75.0</c:v>
                </c:pt>
                <c:pt idx="6">
                  <c:v>43.0</c:v>
                </c:pt>
                <c:pt idx="7">
                  <c:v>41.0</c:v>
                </c:pt>
                <c:pt idx="10">
                  <c:v>14.0</c:v>
                </c:pt>
                <c:pt idx="11">
                  <c:v>5.0</c:v>
                </c:pt>
                <c:pt idx="12">
                  <c:v>7.0</c:v>
                </c:pt>
                <c:pt idx="13">
                  <c:v>9.0</c:v>
                </c:pt>
                <c:pt idx="14">
                  <c:v>42.0</c:v>
                </c:pt>
                <c:pt idx="15">
                  <c:v>16.0</c:v>
                </c:pt>
                <c:pt idx="16">
                  <c:v>23.0</c:v>
                </c:pt>
              </c:numCache>
            </c:numRef>
          </c:val>
        </c:ser>
        <c:ser>
          <c:idx val="1"/>
          <c:order val="1"/>
          <c:tx>
            <c:strRef>
              <c:f>Sheet1!$C$1</c:f>
              <c:strCache>
                <c:ptCount val="1"/>
                <c:pt idx="0">
                  <c:v>処理+従来エディタ</c:v>
                </c:pt>
              </c:strCache>
            </c:strRef>
          </c:tx>
          <c:marker>
            <c:symbol val="none"/>
          </c:marker>
          <c:cat>
            <c:numRef>
              <c:f>Sheet1!$A$2:$A$18</c:f>
              <c:numCache>
                <c:formatCode>General</c:formatCode>
                <c:ptCount val="17"/>
              </c:numCache>
            </c:numRef>
          </c:cat>
          <c:val>
            <c:numRef>
              <c:f>Sheet1!$C$2:$C$18</c:f>
              <c:numCache>
                <c:formatCode>General</c:formatCode>
                <c:ptCount val="17"/>
                <c:pt idx="0">
                  <c:v>21.0</c:v>
                </c:pt>
                <c:pt idx="1">
                  <c:v>28.0</c:v>
                </c:pt>
                <c:pt idx="2">
                  <c:v>106.0</c:v>
                </c:pt>
                <c:pt idx="3">
                  <c:v>100.0</c:v>
                </c:pt>
                <c:pt idx="4">
                  <c:v>155.0</c:v>
                </c:pt>
                <c:pt idx="5">
                  <c:v>28.0</c:v>
                </c:pt>
                <c:pt idx="6">
                  <c:v>8.0</c:v>
                </c:pt>
                <c:pt idx="7">
                  <c:v>28.0</c:v>
                </c:pt>
                <c:pt idx="10">
                  <c:v>33.0</c:v>
                </c:pt>
                <c:pt idx="11">
                  <c:v>5.0</c:v>
                </c:pt>
                <c:pt idx="12">
                  <c:v>9.0</c:v>
                </c:pt>
                <c:pt idx="13">
                  <c:v>5.0</c:v>
                </c:pt>
                <c:pt idx="14">
                  <c:v>28.0</c:v>
                </c:pt>
                <c:pt idx="15">
                  <c:v>7.0</c:v>
                </c:pt>
                <c:pt idx="16">
                  <c:v>16.0</c:v>
                </c:pt>
              </c:numCache>
            </c:numRef>
          </c:val>
        </c:ser>
        <c:ser>
          <c:idx val="2"/>
          <c:order val="2"/>
          <c:tx>
            <c:strRef>
              <c:f>Sheet1!$D$1</c:f>
              <c:strCache>
                <c:ptCount val="1"/>
                <c:pt idx="0">
                  <c:v>機能+Kide</c:v>
                </c:pt>
              </c:strCache>
            </c:strRef>
          </c:tx>
          <c:spPr>
            <a:ln>
              <a:solidFill>
                <a:schemeClr val="accent4">
                  <a:lumMod val="75000"/>
                </a:schemeClr>
              </a:solidFill>
            </a:ln>
          </c:spPr>
          <c:marker>
            <c:symbol val="none"/>
          </c:marker>
          <c:cat>
            <c:numRef>
              <c:f>Sheet1!$A$2:$A$18</c:f>
              <c:numCache>
                <c:formatCode>General</c:formatCode>
                <c:ptCount val="17"/>
              </c:numCache>
            </c:numRef>
          </c:cat>
          <c:val>
            <c:numRef>
              <c:f>Sheet1!$D$2:$D$18</c:f>
              <c:numCache>
                <c:formatCode>General</c:formatCode>
                <c:ptCount val="17"/>
                <c:pt idx="0">
                  <c:v>16.0</c:v>
                </c:pt>
                <c:pt idx="1">
                  <c:v>6.0</c:v>
                </c:pt>
                <c:pt idx="2">
                  <c:v>36.0</c:v>
                </c:pt>
                <c:pt idx="3">
                  <c:v>30.0</c:v>
                </c:pt>
                <c:pt idx="4">
                  <c:v>11.0</c:v>
                </c:pt>
                <c:pt idx="5">
                  <c:v>26.0</c:v>
                </c:pt>
                <c:pt idx="6">
                  <c:v>6.0</c:v>
                </c:pt>
                <c:pt idx="7">
                  <c:v>26.0</c:v>
                </c:pt>
                <c:pt idx="10">
                  <c:v>20.0</c:v>
                </c:pt>
                <c:pt idx="11">
                  <c:v>5.0</c:v>
                </c:pt>
                <c:pt idx="12">
                  <c:v>3.0</c:v>
                </c:pt>
                <c:pt idx="13">
                  <c:v>5.0</c:v>
                </c:pt>
                <c:pt idx="14">
                  <c:v>26.0</c:v>
                </c:pt>
                <c:pt idx="15">
                  <c:v>5.0</c:v>
                </c:pt>
                <c:pt idx="16">
                  <c:v>14.0</c:v>
                </c:pt>
              </c:numCache>
            </c:numRef>
          </c:val>
        </c:ser>
        <c:marker val="1"/>
        <c:axId val="886301672"/>
        <c:axId val="886299544"/>
      </c:lineChart>
      <c:catAx>
        <c:axId val="886301672"/>
        <c:scaling>
          <c:orientation val="minMax"/>
        </c:scaling>
        <c:axPos val="b"/>
        <c:numFmt formatCode="General" sourceLinked="1"/>
        <c:tickLblPos val="nextTo"/>
        <c:crossAx val="886299544"/>
        <c:crosses val="autoZero"/>
        <c:auto val="1"/>
        <c:lblAlgn val="ctr"/>
        <c:lblOffset val="100"/>
      </c:catAx>
      <c:valAx>
        <c:axId val="886299544"/>
        <c:scaling>
          <c:orientation val="minMax"/>
        </c:scaling>
        <c:axPos val="l"/>
        <c:majorGridlines/>
        <c:numFmt formatCode="General" sourceLinked="1"/>
        <c:tickLblPos val="nextTo"/>
        <c:crossAx val="886301672"/>
        <c:crosses val="autoZero"/>
        <c:crossBetween val="between"/>
      </c:valAx>
    </c:plotArea>
    <c:legend>
      <c:legendPos val="b"/>
      <c:layout>
        <c:manualLayout>
          <c:xMode val="edge"/>
          <c:yMode val="edge"/>
          <c:x val="0.1"/>
          <c:y val="0.870815175573224"/>
          <c:w val="0.9"/>
          <c:h val="0.0727642187330627"/>
        </c:manualLayout>
      </c:layout>
      <c:txPr>
        <a:bodyPr/>
        <a:lstStyle/>
        <a:p>
          <a:pPr>
            <a:defRPr sz="1100"/>
          </a:pPr>
          <a:endParaRPr lang="ja-JP"/>
        </a:p>
      </c:txPr>
    </c:legend>
    <c:plotVisOnly val="1"/>
  </c:chart>
  <c:txPr>
    <a:bodyPr/>
    <a:lstStyle/>
    <a:p>
      <a:pPr>
        <a:defRPr sz="1800"/>
      </a:pPr>
      <a:endParaRPr lang="ja-JP"/>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style val="2"/>
  <c:chart>
    <c:plotArea>
      <c:layout>
        <c:manualLayout>
          <c:layoutTarget val="inner"/>
          <c:xMode val="edge"/>
          <c:yMode val="edge"/>
          <c:x val="0.163221840712308"/>
          <c:y val="0.042286869982365"/>
          <c:w val="0.79189873749267"/>
          <c:h val="0.666694254961249"/>
        </c:manualLayout>
      </c:layout>
      <c:lineChart>
        <c:grouping val="standard"/>
        <c:ser>
          <c:idx val="0"/>
          <c:order val="0"/>
          <c:tx>
            <c:strRef>
              <c:f>Sheet1!$B$1</c:f>
              <c:strCache>
                <c:ptCount val="1"/>
                <c:pt idx="0">
                  <c:v> Kide を用いる </c:v>
                </c:pt>
              </c:strCache>
            </c:strRef>
          </c:tx>
          <c:marker>
            <c:symbol val="none"/>
          </c:marker>
          <c:cat>
            <c:numRef>
              <c:f>Sheet1!$A$2:$A$6</c:f>
              <c:numCache>
                <c:formatCode>General</c:formatCode>
                <c:ptCount val="5"/>
              </c:numCache>
            </c:numRef>
          </c:cat>
          <c:val>
            <c:numRef>
              <c:f>Sheet1!$B$2:$B$6</c:f>
              <c:numCache>
                <c:formatCode>General</c:formatCode>
                <c:ptCount val="5"/>
                <c:pt idx="0">
                  <c:v>0.0</c:v>
                </c:pt>
                <c:pt idx="1">
                  <c:v>45.0</c:v>
                </c:pt>
                <c:pt idx="2">
                  <c:v>60.0</c:v>
                </c:pt>
                <c:pt idx="3">
                  <c:v>75.0</c:v>
                </c:pt>
                <c:pt idx="4">
                  <c:v>90.0</c:v>
                </c:pt>
              </c:numCache>
            </c:numRef>
          </c:val>
        </c:ser>
        <c:ser>
          <c:idx val="1"/>
          <c:order val="1"/>
          <c:tx>
            <c:strRef>
              <c:f>Sheet1!$C$1</c:f>
              <c:strCache>
                <c:ptCount val="1"/>
                <c:pt idx="0">
                  <c:v> 言語機構のみを用いる </c:v>
                </c:pt>
              </c:strCache>
            </c:strRef>
          </c:tx>
          <c:marker>
            <c:symbol val="none"/>
          </c:marker>
          <c:cat>
            <c:numRef>
              <c:f>Sheet1!$A$2:$A$6</c:f>
              <c:numCache>
                <c:formatCode>General</c:formatCode>
                <c:ptCount val="5"/>
              </c:numCache>
            </c:numRef>
          </c:cat>
          <c:val>
            <c:numRef>
              <c:f>Sheet1!$C$2:$C$6</c:f>
              <c:numCache>
                <c:formatCode>General</c:formatCode>
                <c:ptCount val="5"/>
                <c:pt idx="0">
                  <c:v>2.0</c:v>
                </c:pt>
                <c:pt idx="1">
                  <c:v>47.0</c:v>
                </c:pt>
                <c:pt idx="2">
                  <c:v>92.0</c:v>
                </c:pt>
                <c:pt idx="3">
                  <c:v>137.0</c:v>
                </c:pt>
                <c:pt idx="4">
                  <c:v>182.0</c:v>
                </c:pt>
              </c:numCache>
            </c:numRef>
          </c:val>
        </c:ser>
        <c:marker val="1"/>
        <c:axId val="886189352"/>
        <c:axId val="886171704"/>
      </c:lineChart>
      <c:catAx>
        <c:axId val="886189352"/>
        <c:scaling>
          <c:orientation val="minMax"/>
        </c:scaling>
        <c:axPos val="b"/>
        <c:numFmt formatCode="General" sourceLinked="1"/>
        <c:tickLblPos val="nextTo"/>
        <c:crossAx val="886171704"/>
        <c:crosses val="autoZero"/>
        <c:auto val="1"/>
        <c:lblAlgn val="ctr"/>
        <c:lblOffset val="100"/>
      </c:catAx>
      <c:valAx>
        <c:axId val="886171704"/>
        <c:scaling>
          <c:orientation val="minMax"/>
        </c:scaling>
        <c:axPos val="l"/>
        <c:numFmt formatCode="General" sourceLinked="1"/>
        <c:tickLblPos val="nextTo"/>
        <c:crossAx val="886189352"/>
        <c:crosses val="autoZero"/>
        <c:crossBetween val="between"/>
      </c:valAx>
    </c:plotArea>
    <c:legend>
      <c:legendPos val="tr"/>
      <c:layout>
        <c:manualLayout>
          <c:xMode val="edge"/>
          <c:yMode val="edge"/>
          <c:x val="0.0307999598387925"/>
          <c:y val="0.787762211890639"/>
          <c:w val="0.966233543241931"/>
          <c:h val="0.145972900176469"/>
        </c:manualLayout>
      </c:layout>
      <c:txPr>
        <a:bodyPr/>
        <a:lstStyle/>
        <a:p>
          <a:pPr>
            <a:defRPr sz="1400"/>
          </a:pPr>
          <a:endParaRPr lang="ja-JP"/>
        </a:p>
      </c:txPr>
    </c:legend>
    <c:plotVisOnly val="1"/>
  </c:chart>
  <c:txPr>
    <a:bodyPr/>
    <a:lstStyle/>
    <a:p>
      <a:pPr>
        <a:defRPr sz="1800"/>
      </a:pPr>
      <a:endParaRPr lang="ja-JP"/>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EDE423A-5C2E-F04F-BF13-A2C141313DBD}" type="datetime1">
              <a:rPr lang="ja-JP" altLang="en-US"/>
              <a:pPr>
                <a:defRPr/>
              </a:pPr>
              <a:t>12.2.6</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BD3E7337-C1FD-954F-8CEE-D6018CE2CE6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ea typeface="+mn-ea"/>
                <a:cs typeface="+mn-cs"/>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4E6C13E6-FD73-D94C-9259-6BA9AA0619E6}" type="datetime1">
              <a:rPr lang="ja-JP" altLang="en-US"/>
              <a:pPr>
                <a:defRPr/>
              </a:pPr>
              <a:t>12.2.6</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ea typeface="+mn-ea"/>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7A09A66-A647-2F46-AD44-504BF3FE6095}"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kumimoji="1" sz="1200" kern="1200">
        <a:solidFill>
          <a:schemeClr val="tx1"/>
        </a:solidFill>
        <a:latin typeface="+mn-lt"/>
        <a:ea typeface="+mn-ea"/>
        <a:cs typeface="ＭＳ Ｐゴシック"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我々がこの研究で行いたいことをタイトルに書きました。</a:t>
            </a:r>
            <a:endParaRPr lang="en-US" altLang="ja-JP" dirty="0" smtClean="0"/>
          </a:p>
          <a:p>
            <a:endParaRPr lang="en-US" altLang="ja-JP" dirty="0" smtClean="0"/>
          </a:p>
          <a:p>
            <a:r>
              <a:rPr lang="ja-JP" altLang="en-US" dirty="0" smtClean="0"/>
              <a:t>開発者はプログラムの拡張性や保守性を高めるためにプログラムを関心事ごとにモジュール分割します。ある機能を修正したいときに該当するコードがひとつのファイルにまとまっていれば、修正作業はとても容易になります。</a:t>
            </a:r>
            <a:endParaRPr lang="en-US" altLang="ja-JP" dirty="0" smtClean="0"/>
          </a:p>
          <a:p>
            <a:r>
              <a:rPr lang="ja-JP" altLang="en-US" dirty="0" smtClean="0"/>
              <a:t>そうでない場合は、複数ファイルをまたがる煩雑な作業が必要になってしまいます。ある研究では、</a:t>
            </a:r>
            <a:endParaRPr lang="en-US" altLang="ja-JP" dirty="0" smtClean="0"/>
          </a:p>
          <a:p>
            <a:endParaRPr lang="en-US" altLang="ja-JP" dirty="0" smtClean="0"/>
          </a:p>
          <a:p>
            <a:r>
              <a:rPr lang="ja-JP" altLang="en-US" dirty="0" smtClean="0"/>
              <a:t>この発表では、関心事という言葉を「</a:t>
            </a:r>
            <a:r>
              <a:rPr lang="en-US" altLang="ja-JP" dirty="0" smtClean="0"/>
              <a:t>○○</a:t>
            </a:r>
            <a:r>
              <a:rPr lang="ja-JP" altLang="en-US" dirty="0" smtClean="0"/>
              <a:t>という処理を修正したい」というような開発者の編集への関心と言う意味で使います。また、良いモジュール化を関心事に関連するコードがひとつのモジュールにまとまり、かつ、それ以外の関心事に関するコードが少ないこととしています。</a:t>
            </a:r>
            <a:endParaRPr lang="ja-JP" altLang="en-US" dirty="0"/>
          </a:p>
        </p:txBody>
      </p:sp>
      <p:sp>
        <p:nvSpPr>
          <p:cNvPr id="4" name="スライド番号プレースホルダ 3"/>
          <p:cNvSpPr>
            <a:spLocks noGrp="1"/>
          </p:cNvSpPr>
          <p:nvPr>
            <p:ph type="sldNum" sz="quarter" idx="10"/>
          </p:nvPr>
        </p:nvSpPr>
        <p:spPr/>
        <p:txBody>
          <a:bodyPr/>
          <a:lstStyle/>
          <a:p>
            <a:pPr>
              <a:defRPr/>
            </a:pPr>
            <a:fld id="{97A09A66-A647-2F46-AD44-504BF3FE6095}" type="slidenum">
              <a:rPr lang="ja-JP" altLang="en-US" smtClean="0"/>
              <a:pPr>
                <a:defRPr/>
              </a:pPr>
              <a:t>2</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pPr>
              <a:defRPr/>
            </a:pPr>
            <a:fld id="{97A09A66-A647-2F46-AD44-504BF3FE6095}" type="slidenum">
              <a:rPr lang="ja-JP" altLang="en-US" smtClean="0"/>
              <a:pPr>
                <a:defRPr/>
              </a:pPr>
              <a:t>17</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モジュール分割は従来プログラミング言語の言語機構によって行われます。近年では様々な</a:t>
            </a:r>
            <a:r>
              <a:rPr lang="en-US" altLang="ja-JP" dirty="0" smtClean="0"/>
              <a:t>..</a:t>
            </a:r>
          </a:p>
          <a:p>
            <a:endParaRPr lang="en-US" altLang="ja-JP" dirty="0" smtClean="0"/>
          </a:p>
          <a:p>
            <a:r>
              <a:rPr lang="ja-JP" altLang="en-US" dirty="0" smtClean="0"/>
              <a:t>この発表では、三人の学生がお絵描きツールを作るという課題に取り組む上で、どのようにモジュール化を行っていくか、というストーリーで話を進めたいと思います。モジュール化はどの関心事に着目するかで変わってきます</a:t>
            </a:r>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97A09A66-A647-2F46-AD44-504BF3FE6095}" type="slidenum">
              <a:rPr lang="ja-JP" altLang="en-US" smtClean="0"/>
              <a:pPr>
                <a:defRPr/>
              </a:pPr>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pPr>
              <a:defRPr/>
            </a:pPr>
            <a:fld id="{97A09A66-A647-2F46-AD44-504BF3FE6095}" type="slidenum">
              <a:rPr lang="ja-JP" altLang="en-US" smtClean="0"/>
              <a:pPr>
                <a:defRPr/>
              </a:pPr>
              <a:t>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245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smtClean="0"/>
              <a:t>話を最初の目標に戻します。常に</a:t>
            </a:r>
            <a:r>
              <a:rPr lang="en-US" altLang="ja-JP" dirty="0" smtClean="0"/>
              <a:t>.. </a:t>
            </a:r>
            <a:r>
              <a:rPr lang="ja-JP" altLang="en-US" dirty="0" smtClean="0"/>
              <a:t>は言語機構だけで実現可能でしょうか？我々は難しいと思います。なぜならば、先ほどの再描画処理のように複数の関心事に該当するプログラム断片をどちらの視点からも都合良く分割することは不可能だからです。プログラムは結局</a:t>
            </a:r>
            <a:r>
              <a:rPr lang="en-US" altLang="ja-JP" dirty="0" smtClean="0"/>
              <a:t>1</a:t>
            </a:r>
            <a:r>
              <a:rPr lang="ja-JP" altLang="en-US" dirty="0" smtClean="0"/>
              <a:t>次元の文字列にすぎず、どの断片もいずれかのモジュールに属させる必要があります。プログラマは設計時に取捨選択する必要があるのです。下のグラフをご覧下さい、</a:t>
            </a:r>
            <a:r>
              <a:rPr lang="en-US" altLang="ja-JP" dirty="0" smtClean="0"/>
              <a:t>..</a:t>
            </a:r>
          </a:p>
        </p:txBody>
      </p:sp>
      <p:sp>
        <p:nvSpPr>
          <p:cNvPr id="245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54D92-19F6-884C-B23E-1D3712D173B0}" type="slidenum">
              <a:rPr lang="ja-JP" altLang="en-US">
                <a:cs typeface="ＭＳ Ｐゴシック" charset="-128"/>
              </a:rPr>
              <a:pPr fontAlgn="base">
                <a:spcBef>
                  <a:spcPct val="0"/>
                </a:spcBef>
                <a:spcAft>
                  <a:spcPct val="0"/>
                </a:spcAft>
              </a:pPr>
              <a:t>5</a:t>
            </a:fld>
            <a:endParaRPr lang="ja-JP" altLang="en-US">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対話的なモジュール分割機能の概要について説明します。</a:t>
            </a:r>
            <a:endParaRPr lang="ja-JP" altLang="en-US" dirty="0"/>
          </a:p>
        </p:txBody>
      </p:sp>
      <p:sp>
        <p:nvSpPr>
          <p:cNvPr id="4" name="スライド番号プレースホルダ 3"/>
          <p:cNvSpPr>
            <a:spLocks noGrp="1"/>
          </p:cNvSpPr>
          <p:nvPr>
            <p:ph type="sldNum" sz="quarter" idx="10"/>
          </p:nvPr>
        </p:nvSpPr>
        <p:spPr/>
        <p:txBody>
          <a:bodyPr/>
          <a:lstStyle/>
          <a:p>
            <a:pPr>
              <a:defRPr/>
            </a:pPr>
            <a:fld id="{97A09A66-A647-2F46-AD44-504BF3FE6095}" type="slidenum">
              <a:rPr lang="ja-JP" altLang="en-US" smtClean="0"/>
              <a:pPr>
                <a:defRPr/>
              </a:pPr>
              <a:t>7</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97A09A66-A647-2F46-AD44-504BF3FE6095}" type="slidenum">
              <a:rPr lang="ja-JP" altLang="en-US" smtClean="0"/>
              <a:pPr>
                <a:defRPr/>
              </a:pPr>
              <a:t>8</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pPr>
              <a:defRPr/>
            </a:pPr>
            <a:fld id="{97A09A66-A647-2F46-AD44-504BF3FE6095}" type="slidenum">
              <a:rPr lang="ja-JP" altLang="en-US" smtClean="0"/>
              <a:pPr>
                <a:defRPr/>
              </a:pPr>
              <a:t>12</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次に、</a:t>
            </a:r>
            <a:r>
              <a:rPr lang="en-US" altLang="ja-JP" dirty="0" err="1" smtClean="0"/>
              <a:t>Kide</a:t>
            </a:r>
            <a:r>
              <a:rPr lang="en-US" altLang="ja-JP" dirty="0" smtClean="0"/>
              <a:t> </a:t>
            </a:r>
            <a:r>
              <a:rPr lang="ja-JP" altLang="en-US" dirty="0" smtClean="0"/>
              <a:t>をコードレビュー時に利用することを考えたいと思います。</a:t>
            </a:r>
            <a:endParaRPr lang="en-US" altLang="ja-JP" dirty="0" smtClean="0"/>
          </a:p>
          <a:p>
            <a:endParaRPr lang="ja-JP" altLang="en-US" dirty="0"/>
          </a:p>
        </p:txBody>
      </p:sp>
      <p:sp>
        <p:nvSpPr>
          <p:cNvPr id="4" name="スライド番号プレースホルダ 3"/>
          <p:cNvSpPr>
            <a:spLocks noGrp="1"/>
          </p:cNvSpPr>
          <p:nvPr>
            <p:ph type="sldNum" sz="quarter" idx="10"/>
          </p:nvPr>
        </p:nvSpPr>
        <p:spPr/>
        <p:txBody>
          <a:bodyPr/>
          <a:lstStyle/>
          <a:p>
            <a:pPr>
              <a:defRPr/>
            </a:pPr>
            <a:fld id="{97A09A66-A647-2F46-AD44-504BF3FE6095}" type="slidenum">
              <a:rPr lang="ja-JP" altLang="en-US" smtClean="0"/>
              <a:pPr>
                <a:defRPr/>
              </a:pPr>
              <a:t>14</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err="1" smtClean="0"/>
              <a:t>JHotDraw</a:t>
            </a:r>
            <a:r>
              <a:rPr lang="en-US" altLang="ja-JP" baseline="0" dirty="0" smtClean="0"/>
              <a:t> </a:t>
            </a:r>
            <a:r>
              <a:rPr lang="ja-JP" altLang="en-US" baseline="0" dirty="0" smtClean="0"/>
              <a:t>は</a:t>
            </a:r>
            <a:r>
              <a:rPr lang="en-US" altLang="ja-JP" baseline="0" dirty="0" smtClean="0"/>
              <a:t> </a:t>
            </a:r>
            <a:r>
              <a:rPr lang="en-US" altLang="ja-JP" baseline="0" dirty="0" err="1" smtClean="0"/>
              <a:t>AspectJ</a:t>
            </a:r>
            <a:r>
              <a:rPr lang="en-US" altLang="ja-JP" baseline="0" dirty="0" smtClean="0"/>
              <a:t> </a:t>
            </a:r>
            <a:r>
              <a:rPr lang="ja-JP" altLang="en-US" baseline="0" dirty="0" smtClean="0"/>
              <a:t>で書かれた構造化された図形エディタ用の</a:t>
            </a:r>
            <a:r>
              <a:rPr lang="en-US" altLang="ja-JP" baseline="0" dirty="0" smtClean="0"/>
              <a:t>3D</a:t>
            </a:r>
            <a:r>
              <a:rPr lang="ja-JP" altLang="en-US" baseline="0" dirty="0" smtClean="0"/>
              <a:t>グラフィックスフレームワーク</a:t>
            </a:r>
            <a:endParaRPr lang="ja-JP" altLang="en-US" dirty="0"/>
          </a:p>
        </p:txBody>
      </p:sp>
      <p:sp>
        <p:nvSpPr>
          <p:cNvPr id="4" name="スライド番号プレースホルダ 3"/>
          <p:cNvSpPr>
            <a:spLocks noGrp="1"/>
          </p:cNvSpPr>
          <p:nvPr>
            <p:ph type="sldNum" sz="quarter" idx="10"/>
          </p:nvPr>
        </p:nvSpPr>
        <p:spPr/>
        <p:txBody>
          <a:bodyPr/>
          <a:lstStyle/>
          <a:p>
            <a:pPr>
              <a:defRPr/>
            </a:pPr>
            <a:fld id="{97A09A66-A647-2F46-AD44-504BF3FE6095}" type="slidenum">
              <a:rPr lang="ja-JP" altLang="en-US" smtClean="0"/>
              <a:pPr>
                <a:defRPr/>
              </a:pPr>
              <a:t>15</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ja-JP" altLang="en-US" smtClean="0"/>
              <a:t>マスタ タイトルの書式設定</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4" name="Date Placeholder 3"/>
          <p:cNvSpPr>
            <a:spLocks noGrp="1"/>
          </p:cNvSpPr>
          <p:nvPr>
            <p:ph type="dt" sz="half" idx="10"/>
          </p:nvPr>
        </p:nvSpPr>
        <p:spPr/>
        <p:txBody>
          <a:bodyPr/>
          <a:lstStyle>
            <a:lvl1pPr>
              <a:defRPr/>
            </a:lvl1pPr>
          </a:lstStyle>
          <a:p>
            <a:pPr>
              <a:defRPr/>
            </a:pPr>
            <a:fld id="{775E6D8B-CEA1-4C47-A411-769F67223E08}" type="datetime1">
              <a:rPr lang="ja-JP" altLang="en-US"/>
              <a:pPr>
                <a:defRPr/>
              </a:pPr>
              <a:t>12.2.6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5D614F94-82F5-5349-8747-00DCE11C829B}"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lIns="1188720"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ja-JP" altLang="en-US" smtClean="0"/>
              <a:t>マスタ タイトルの書式設定</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a:xfrm>
            <a:off x="6580188" y="188913"/>
            <a:ext cx="2133600" cy="365125"/>
          </a:xfrm>
        </p:spPr>
        <p:txBody>
          <a:bodyPr/>
          <a:lstStyle>
            <a:lvl1pPr>
              <a:defRPr/>
            </a:lvl1pPr>
          </a:lstStyle>
          <a:p>
            <a:pPr>
              <a:defRPr/>
            </a:pPr>
            <a:fld id="{9EC0C07F-07CB-2641-A81C-F68B8D56B283}" type="datetime1">
              <a:rPr lang="ja-JP" altLang="en-US"/>
              <a:pPr>
                <a:defRPr/>
              </a:pPr>
              <a:t>12.2.6</a:t>
            </a:fld>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A404D619-9EA8-B14D-A63B-3CBEDAA8CD3F}"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タイトルの上に図">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ja-JP" altLang="en-US" smtClean="0"/>
              <a:t>マスタ タイトルの書式設定</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ja-JP" altLang="en-US" noProof="0" smtClean="0"/>
              <a:t>アイコンをクリックして図を追加</a:t>
            </a:r>
            <a:endParaRPr noProof="0"/>
          </a:p>
        </p:txBody>
      </p:sp>
      <p:sp>
        <p:nvSpPr>
          <p:cNvPr id="5" name="Date Placeholder 3"/>
          <p:cNvSpPr>
            <a:spLocks noGrp="1"/>
          </p:cNvSpPr>
          <p:nvPr>
            <p:ph type="dt" sz="half" idx="14"/>
          </p:nvPr>
        </p:nvSpPr>
        <p:spPr/>
        <p:txBody>
          <a:bodyPr/>
          <a:lstStyle>
            <a:lvl1pPr>
              <a:defRPr/>
            </a:lvl1pPr>
          </a:lstStyle>
          <a:p>
            <a:pPr>
              <a:defRPr/>
            </a:pPr>
            <a:fld id="{2F73C00A-F4DF-F44B-AFDD-930D7F776726}" type="datetime1">
              <a:rPr lang="ja-JP" altLang="en-US"/>
              <a:pPr>
                <a:defRPr/>
              </a:pPr>
              <a:t>12.2.6</a:t>
            </a:fld>
            <a:endParaRPr lang="ja-JP" altLang="en-US"/>
          </a:p>
        </p:txBody>
      </p:sp>
      <p:sp>
        <p:nvSpPr>
          <p:cNvPr id="6" name="Footer Placeholder 4"/>
          <p:cNvSpPr>
            <a:spLocks noGrp="1"/>
          </p:cNvSpPr>
          <p:nvPr>
            <p:ph type="ftr" sz="quarter" idx="15"/>
          </p:nvPr>
        </p:nvSpPr>
        <p:spPr/>
        <p:txBody>
          <a:bodyPr/>
          <a:lstStyle>
            <a:lvl1pPr>
              <a:defRPr/>
            </a:lvl1pPr>
          </a:lstStyle>
          <a:p>
            <a:pPr>
              <a:defRPr/>
            </a:pP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タイトル付き 2 つの図">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ja-JP" altLang="en-US" smtClean="0"/>
              <a:t>マスタ タイトルの書式設定</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ja-JP" altLang="en-US" noProof="0" smtClean="0"/>
              <a:t>アイコンをクリックして図を追加</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ja-JP" altLang="en-US" noProof="0" smtClean="0"/>
              <a:t>アイコンをクリックして図を追加</a:t>
            </a:r>
            <a:endParaRPr noProof="0"/>
          </a:p>
        </p:txBody>
      </p:sp>
      <p:sp>
        <p:nvSpPr>
          <p:cNvPr id="6" name="Date Placeholder 3"/>
          <p:cNvSpPr>
            <a:spLocks noGrp="1"/>
          </p:cNvSpPr>
          <p:nvPr>
            <p:ph type="dt" sz="half" idx="15"/>
          </p:nvPr>
        </p:nvSpPr>
        <p:spPr>
          <a:xfrm>
            <a:off x="6580188" y="188913"/>
            <a:ext cx="2133600" cy="365125"/>
          </a:xfrm>
        </p:spPr>
        <p:txBody>
          <a:bodyPr/>
          <a:lstStyle>
            <a:lvl1pPr>
              <a:defRPr/>
            </a:lvl1pPr>
          </a:lstStyle>
          <a:p>
            <a:pPr>
              <a:defRPr/>
            </a:pPr>
            <a:fld id="{BC772515-2E0B-3147-AD02-8BF1F2C668EB}" type="datetime1">
              <a:rPr lang="ja-JP" altLang="en-US"/>
              <a:pPr>
                <a:defRPr/>
              </a:pPr>
              <a:t>12.2.6</a:t>
            </a:fld>
            <a:endParaRPr lang="ja-JP" altLang="en-US"/>
          </a:p>
        </p:txBody>
      </p:sp>
      <p:sp>
        <p:nvSpPr>
          <p:cNvPr id="8" name="Footer Placeholder 4"/>
          <p:cNvSpPr>
            <a:spLocks noGrp="1"/>
          </p:cNvSpPr>
          <p:nvPr>
            <p:ph type="ftr" sz="quarter" idx="16"/>
          </p:nvPr>
        </p:nvSpPr>
        <p:spPr/>
        <p:txBody>
          <a:bodyPr/>
          <a:lstStyle>
            <a:lvl1pPr>
              <a:defRPr/>
            </a:lvl1pPr>
          </a:lstStyle>
          <a:p>
            <a:pPr>
              <a:defRPr/>
            </a:pPr>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タイトル付き 3 つの図">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ja-JP" altLang="en-US" smtClean="0"/>
              <a:t>マスタ タイトルの書式設定</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ja-JP" altLang="en-US" noProof="0" smtClean="0"/>
              <a:t>アイコンをクリックして図を追加</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ja-JP" altLang="en-US" noProof="0" smtClean="0"/>
              <a:t>アイコンをクリックして図を追加</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ja-JP" altLang="en-US" noProof="0" smtClean="0"/>
              <a:t>アイコンをクリックして図を追加</a:t>
            </a:r>
            <a:endParaRPr noProof="0"/>
          </a:p>
        </p:txBody>
      </p:sp>
      <p:sp>
        <p:nvSpPr>
          <p:cNvPr id="10" name="Date Placeholder 3"/>
          <p:cNvSpPr>
            <a:spLocks noGrp="1"/>
          </p:cNvSpPr>
          <p:nvPr>
            <p:ph type="dt" sz="half" idx="16"/>
          </p:nvPr>
        </p:nvSpPr>
        <p:spPr>
          <a:xfrm>
            <a:off x="6580188" y="188913"/>
            <a:ext cx="2133600" cy="365125"/>
          </a:xfrm>
        </p:spPr>
        <p:txBody>
          <a:bodyPr/>
          <a:lstStyle>
            <a:lvl1pPr>
              <a:defRPr/>
            </a:lvl1pPr>
          </a:lstStyle>
          <a:p>
            <a:pPr>
              <a:defRPr/>
            </a:pPr>
            <a:fld id="{BF2F40F6-8E70-1846-A3CA-69AF47DDBE26}" type="datetime1">
              <a:rPr lang="ja-JP" altLang="en-US"/>
              <a:pPr>
                <a:defRPr/>
              </a:pPr>
              <a:t>12.2.6</a:t>
            </a:fld>
            <a:endParaRPr lang="ja-JP" altLang="en-US"/>
          </a:p>
        </p:txBody>
      </p:sp>
      <p:sp>
        <p:nvSpPr>
          <p:cNvPr id="11" name="Footer Placeholder 4"/>
          <p:cNvSpPr>
            <a:spLocks noGrp="1"/>
          </p:cNvSpPr>
          <p:nvPr>
            <p:ph type="ftr" sz="quarter" idx="17"/>
          </p:nvPr>
        </p:nvSpPr>
        <p:spPr/>
        <p:txBody>
          <a:bodyPr/>
          <a:lstStyle>
            <a:lvl1pPr>
              <a:defRPr/>
            </a:lvl1pPr>
          </a:lstStyle>
          <a:p>
            <a:pPr>
              <a:defRPr/>
            </a:pPr>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lvl1pPr>
              <a:defRPr/>
            </a:lvl1pPr>
          </a:lstStyle>
          <a:p>
            <a:pPr>
              <a:defRPr/>
            </a:pPr>
            <a:fld id="{FE9246B6-F575-A64A-A61A-4BEF99E384FE}" type="datetime1">
              <a:rPr lang="ja-JP" altLang="en-US"/>
              <a:pPr>
                <a:defRPr/>
              </a:pPr>
              <a:t>12.2.6</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8A8AF283-12D3-054D-B701-7CE0160315E3}" type="slidenum">
              <a:rPr lang="ja-JP" altLang="en-US"/>
              <a:pPr>
                <a:defRPr/>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ja-JP" altLang="en-US" smtClean="0"/>
              <a:t>マスタ タイトルの書式設定</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lvl1pPr>
              <a:defRPr/>
            </a:lvl1pPr>
          </a:lstStyle>
          <a:p>
            <a:pPr>
              <a:defRPr/>
            </a:pPr>
            <a:fld id="{B8D60580-A3E2-4C4B-B760-E32EDA7D46EC}" type="datetime1">
              <a:rPr lang="ja-JP" altLang="en-US"/>
              <a:pPr>
                <a:defRPr/>
              </a:pPr>
              <a:t>12.2.6</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D790A2AB-D4CC-3743-A3F5-71F6E1B9107B}"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Date Placeholder 3"/>
          <p:cNvSpPr>
            <a:spLocks noGrp="1"/>
          </p:cNvSpPr>
          <p:nvPr>
            <p:ph type="dt" sz="half" idx="10"/>
          </p:nvPr>
        </p:nvSpPr>
        <p:spPr/>
        <p:txBody>
          <a:bodyPr/>
          <a:lstStyle>
            <a:lvl1pPr>
              <a:defRPr/>
            </a:lvl1pPr>
          </a:lstStyle>
          <a:p>
            <a:pPr>
              <a:defRPr/>
            </a:pPr>
            <a:fld id="{88BB920E-A376-EE4D-B8AB-2F67052332E6}" type="datetime1">
              <a:rPr lang="ja-JP" altLang="en-US"/>
              <a:pPr>
                <a:defRPr/>
              </a:pPr>
              <a:t>12.2.6</a:t>
            </a:fld>
            <a:endParaRPr lang="ja-JP" altLang="en-US"/>
          </a:p>
        </p:txBody>
      </p:sp>
      <p:sp>
        <p:nvSpPr>
          <p:cNvPr id="5" name="Footer Placeholder 4"/>
          <p:cNvSpPr>
            <a:spLocks noGrp="1"/>
          </p:cNvSpPr>
          <p:nvPr>
            <p:ph type="ftr" sz="quarter" idx="11"/>
          </p:nvPr>
        </p:nvSpPr>
        <p:spPr/>
        <p:txBody>
          <a:bodyPr/>
          <a:lstStyle>
            <a:lvl1pPr>
              <a:defRPr/>
            </a:lvl1pPr>
          </a:lstStyle>
          <a:p>
            <a:pPr>
              <a:defRPr/>
            </a:pPr>
            <a:endParaRPr lang="ja-JP" altLang="en-US"/>
          </a:p>
        </p:txBody>
      </p:sp>
      <p:sp>
        <p:nvSpPr>
          <p:cNvPr id="6" name="Slide Number Placeholder 5"/>
          <p:cNvSpPr>
            <a:spLocks noGrp="1"/>
          </p:cNvSpPr>
          <p:nvPr>
            <p:ph type="sldNum" sz="quarter" idx="12"/>
          </p:nvPr>
        </p:nvSpPr>
        <p:spPr/>
        <p:txBody>
          <a:bodyPr/>
          <a:lstStyle>
            <a:lvl1pPr>
              <a:defRPr/>
            </a:lvl1pPr>
          </a:lstStyle>
          <a:p>
            <a:pPr>
              <a:defRPr/>
            </a:pPr>
            <a:fld id="{06BF4E2B-590A-D841-9B4A-B5BEF7277B3B}"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図付き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ja-JP" altLang="en-US" smtClean="0"/>
              <a:t>マスタ タイトルの書式設定</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ja-JP" altLang="en-US" noProof="0" smtClean="0"/>
              <a:t>アイコンをクリックして図を追加</a:t>
            </a:r>
            <a:endParaRPr noProof="0"/>
          </a:p>
        </p:txBody>
      </p:sp>
      <p:sp>
        <p:nvSpPr>
          <p:cNvPr id="5" name="Date Placeholder 3"/>
          <p:cNvSpPr>
            <a:spLocks noGrp="1"/>
          </p:cNvSpPr>
          <p:nvPr>
            <p:ph type="dt" sz="half" idx="14"/>
          </p:nvPr>
        </p:nvSpPr>
        <p:spPr/>
        <p:txBody>
          <a:bodyPr/>
          <a:lstStyle>
            <a:lvl1pPr>
              <a:defRPr/>
            </a:lvl1pPr>
          </a:lstStyle>
          <a:p>
            <a:pPr>
              <a:defRPr/>
            </a:pPr>
            <a:fld id="{1DD67E7F-CCC9-A149-9CE5-A1BF287DD52B}" type="datetime1">
              <a:rPr lang="ja-JP" altLang="en-US"/>
              <a:pPr>
                <a:defRPr/>
              </a:pPr>
              <a:t>12.2.6</a:t>
            </a:fld>
            <a:endParaRPr/>
          </a:p>
        </p:txBody>
      </p:sp>
      <p:sp>
        <p:nvSpPr>
          <p:cNvPr id="6" name="Footer Placeholder 4"/>
          <p:cNvSpPr>
            <a:spLocks noGrp="1"/>
          </p:cNvSpPr>
          <p:nvPr>
            <p:ph type="ftr" sz="quarter" idx="15"/>
          </p:nvPr>
        </p:nvSpPr>
        <p:spPr/>
        <p:txBody>
          <a:bodyPr/>
          <a:lstStyle>
            <a:lvl1pPr>
              <a:defRPr/>
            </a:lvl1pPr>
          </a:lstStyle>
          <a:p>
            <a:pPr>
              <a:defRP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lIns="1188720"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ja-JP" altLang="en-US" smtClean="0"/>
              <a:t>マスタ タイトルの書式設定</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Date Placeholder 3"/>
          <p:cNvSpPr>
            <a:spLocks noGrp="1"/>
          </p:cNvSpPr>
          <p:nvPr>
            <p:ph type="dt" sz="half" idx="10"/>
          </p:nvPr>
        </p:nvSpPr>
        <p:spPr/>
        <p:txBody>
          <a:bodyPr/>
          <a:lstStyle>
            <a:lvl1pPr>
              <a:defRPr/>
            </a:lvl1pPr>
          </a:lstStyle>
          <a:p>
            <a:pPr>
              <a:defRPr/>
            </a:pPr>
            <a:fld id="{7157E356-507A-8644-9065-216302C82A2C}" type="datetime1">
              <a:rPr lang="ja-JP" altLang="en-US"/>
              <a:pPr>
                <a:defRPr/>
              </a:pPr>
              <a:t>12.2.6</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3728B61C-CF2D-884B-AA2B-842E8568D10E}"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Date Placeholder 4"/>
          <p:cNvSpPr>
            <a:spLocks noGrp="1"/>
          </p:cNvSpPr>
          <p:nvPr>
            <p:ph type="dt" sz="half" idx="10"/>
          </p:nvPr>
        </p:nvSpPr>
        <p:spPr>
          <a:xfrm>
            <a:off x="6580188" y="188913"/>
            <a:ext cx="2133600" cy="365125"/>
          </a:xfrm>
        </p:spPr>
        <p:txBody>
          <a:bodyPr/>
          <a:lstStyle>
            <a:lvl1pPr>
              <a:defRPr/>
            </a:lvl1pPr>
          </a:lstStyle>
          <a:p>
            <a:pPr>
              <a:defRPr/>
            </a:pPr>
            <a:fld id="{1BA2DF1F-1DA5-FA47-A4B6-459542F6BCB5}" type="datetime1">
              <a:rPr lang="ja-JP" altLang="en-US"/>
              <a:pPr>
                <a:defRPr/>
              </a:pPr>
              <a:t>12.2.6</a:t>
            </a:fld>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a:lvl1pPr>
          </a:lstStyle>
          <a:p>
            <a:pPr>
              <a:defRPr/>
            </a:pPr>
            <a:fld id="{7970DB1A-4B23-C845-B629-B146B27A2D74}"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cxnSp>
        <p:nvCxnSpPr>
          <p:cNvPr id="7"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3"/>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5"/>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ja-JP" altLang="en-US" smtClean="0"/>
              <a:t>マスタ タイトルの書式設定</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13" name="Date Placeholder 6"/>
          <p:cNvSpPr>
            <a:spLocks noGrp="1"/>
          </p:cNvSpPr>
          <p:nvPr>
            <p:ph type="dt" sz="half" idx="10"/>
          </p:nvPr>
        </p:nvSpPr>
        <p:spPr>
          <a:xfrm>
            <a:off x="6580188" y="188913"/>
            <a:ext cx="2133600" cy="365125"/>
          </a:xfrm>
        </p:spPr>
        <p:txBody>
          <a:bodyPr/>
          <a:lstStyle>
            <a:lvl1pPr>
              <a:defRPr/>
            </a:lvl1pPr>
          </a:lstStyle>
          <a:p>
            <a:pPr>
              <a:defRPr/>
            </a:pPr>
            <a:fld id="{4FBBB5A6-5FB8-6C4C-9F82-85EC3DA7002C}" type="datetime1">
              <a:rPr lang="ja-JP" altLang="en-US"/>
              <a:pPr>
                <a:defRPr/>
              </a:pPr>
              <a:t>12.2.6</a:t>
            </a:fld>
            <a:endParaRPr lang="ja-JP" altLang="en-US"/>
          </a:p>
        </p:txBody>
      </p:sp>
      <p:sp>
        <p:nvSpPr>
          <p:cNvPr id="14" name="Footer Placeholder 7"/>
          <p:cNvSpPr>
            <a:spLocks noGrp="1"/>
          </p:cNvSpPr>
          <p:nvPr>
            <p:ph type="ftr" sz="quarter" idx="11"/>
          </p:nvPr>
        </p:nvSpPr>
        <p:spPr>
          <a:xfrm>
            <a:off x="1120775" y="188913"/>
            <a:ext cx="2895600" cy="365125"/>
          </a:xfrm>
        </p:spPr>
        <p:txBody>
          <a:bodyPr/>
          <a:lstStyle>
            <a:lvl1pPr>
              <a:defRPr/>
            </a:lvl1pPr>
          </a:lstStyle>
          <a:p>
            <a:pPr>
              <a:defRPr/>
            </a:pPr>
            <a:endParaRPr lang="ja-JP" altLang="en-US"/>
          </a:p>
        </p:txBody>
      </p:sp>
      <p:sp>
        <p:nvSpPr>
          <p:cNvPr id="15" name="Slide Number Placeholder 8"/>
          <p:cNvSpPr>
            <a:spLocks noGrp="1"/>
          </p:cNvSpPr>
          <p:nvPr>
            <p:ph type="sldNum" sz="quarter" idx="12"/>
          </p:nvPr>
        </p:nvSpPr>
        <p:spPr/>
        <p:txBody>
          <a:bodyPr/>
          <a:lstStyle>
            <a:lvl1pPr>
              <a:defRPr/>
            </a:lvl1pPr>
          </a:lstStyle>
          <a:p>
            <a:pPr>
              <a:defRPr/>
            </a:pPr>
            <a:fld id="{187D2454-53E3-F641-9A2B-55F00D9E0AF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a:p>
        </p:txBody>
      </p:sp>
      <p:sp>
        <p:nvSpPr>
          <p:cNvPr id="3" name="Date Placeholder 3"/>
          <p:cNvSpPr>
            <a:spLocks noGrp="1"/>
          </p:cNvSpPr>
          <p:nvPr>
            <p:ph type="dt" sz="half" idx="10"/>
          </p:nvPr>
        </p:nvSpPr>
        <p:spPr/>
        <p:txBody>
          <a:bodyPr/>
          <a:lstStyle>
            <a:lvl1pPr>
              <a:defRPr/>
            </a:lvl1pPr>
          </a:lstStyle>
          <a:p>
            <a:pPr>
              <a:defRPr/>
            </a:pPr>
            <a:fld id="{9F9D1B03-00EE-E148-AE77-8F60ECA3DF23}" type="datetime1">
              <a:rPr lang="ja-JP" altLang="en-US"/>
              <a:pPr>
                <a:defRPr/>
              </a:pPr>
              <a:t>12.2.6</a:t>
            </a:fld>
            <a:endParaRPr lang="ja-JP" altLang="en-US"/>
          </a:p>
        </p:txBody>
      </p:sp>
      <p:sp>
        <p:nvSpPr>
          <p:cNvPr id="4" name="Footer Placeholder 4"/>
          <p:cNvSpPr>
            <a:spLocks noGrp="1"/>
          </p:cNvSpPr>
          <p:nvPr>
            <p:ph type="ftr" sz="quarter" idx="11"/>
          </p:nvPr>
        </p:nvSpPr>
        <p:spPr/>
        <p:txBody>
          <a:bodyPr/>
          <a:lstStyle>
            <a:lvl1pPr>
              <a:defRPr/>
            </a:lvl1pPr>
          </a:lstStyle>
          <a:p>
            <a:pPr>
              <a:defRPr/>
            </a:pPr>
            <a:endParaRPr lang="ja-JP" altLang="en-US"/>
          </a:p>
        </p:txBody>
      </p:sp>
      <p:sp>
        <p:nvSpPr>
          <p:cNvPr id="5" name="Slide Number Placeholder 5"/>
          <p:cNvSpPr>
            <a:spLocks noGrp="1"/>
          </p:cNvSpPr>
          <p:nvPr>
            <p:ph type="sldNum" sz="quarter" idx="12"/>
          </p:nvPr>
        </p:nvSpPr>
        <p:spPr/>
        <p:txBody>
          <a:bodyPr/>
          <a:lstStyle>
            <a:lvl1pPr>
              <a:defRPr/>
            </a:lvl1pPr>
          </a:lstStyle>
          <a:p>
            <a:pPr>
              <a:defRPr/>
            </a:pPr>
            <a:fld id="{3260FB7D-1E71-2D42-9694-72AF43785B7C}"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4DC522-C842-794B-8454-E12F13EEAC09}" type="datetime1">
              <a:rPr lang="ja-JP" altLang="en-US"/>
              <a:pPr>
                <a:defRPr/>
              </a:pPr>
              <a:t>12.2.6</a:t>
            </a:fld>
            <a:endParaRPr lang="ja-JP" altLang="en-US"/>
          </a:p>
        </p:txBody>
      </p:sp>
      <p:sp>
        <p:nvSpPr>
          <p:cNvPr id="3" name="Footer Placeholder 4"/>
          <p:cNvSpPr>
            <a:spLocks noGrp="1"/>
          </p:cNvSpPr>
          <p:nvPr>
            <p:ph type="ftr" sz="quarter" idx="11"/>
          </p:nvPr>
        </p:nvSpPr>
        <p:spPr/>
        <p:txBody>
          <a:bodyPr/>
          <a:lstStyle>
            <a:lvl1pPr>
              <a:defRPr/>
            </a:lvl1pPr>
          </a:lstStyle>
          <a:p>
            <a:pPr>
              <a:defRPr/>
            </a:pPr>
            <a:endParaRPr lang="ja-JP" altLang="en-US"/>
          </a:p>
        </p:txBody>
      </p:sp>
      <p:sp>
        <p:nvSpPr>
          <p:cNvPr id="4" name="Slide Number Placeholder 5"/>
          <p:cNvSpPr>
            <a:spLocks noGrp="1"/>
          </p:cNvSpPr>
          <p:nvPr>
            <p:ph type="sldNum" sz="quarter" idx="12"/>
          </p:nvPr>
        </p:nvSpPr>
        <p:spPr/>
        <p:txBody>
          <a:bodyPr/>
          <a:lstStyle>
            <a:lvl1pPr>
              <a:defRPr/>
            </a:lvl1pPr>
          </a:lstStyle>
          <a:p>
            <a:pPr>
              <a:defRPr/>
            </a:pPr>
            <a:fld id="{0EDC1E54-339B-9F43-B51C-CD03B452684F}"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lIns="1188720"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ja-JP" altLang="en-US" smtClean="0"/>
              <a:t>マスタ タイトルの書式設定</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Date Placeholder 4"/>
          <p:cNvSpPr>
            <a:spLocks noGrp="1"/>
          </p:cNvSpPr>
          <p:nvPr>
            <p:ph type="dt" sz="half" idx="10"/>
          </p:nvPr>
        </p:nvSpPr>
        <p:spPr>
          <a:xfrm>
            <a:off x="6580188" y="188913"/>
            <a:ext cx="2133600" cy="365125"/>
          </a:xfrm>
        </p:spPr>
        <p:txBody>
          <a:bodyPr/>
          <a:lstStyle>
            <a:lvl1pPr>
              <a:defRPr/>
            </a:lvl1pPr>
          </a:lstStyle>
          <a:p>
            <a:pPr>
              <a:defRPr/>
            </a:pPr>
            <a:fld id="{B0BD3613-035A-9F41-9E78-426194512E1A}" type="datetime1">
              <a:rPr lang="ja-JP" altLang="en-US"/>
              <a:pPr>
                <a:defRPr/>
              </a:pPr>
              <a:t>12.2.6</a:t>
            </a:fld>
            <a:endParaRPr lang="ja-JP" altLang="en-US"/>
          </a:p>
        </p:txBody>
      </p:sp>
      <p:sp>
        <p:nvSpPr>
          <p:cNvPr id="6" name="Footer Placeholder 5"/>
          <p:cNvSpPr>
            <a:spLocks noGrp="1"/>
          </p:cNvSpPr>
          <p:nvPr>
            <p:ph type="ftr" sz="quarter" idx="11"/>
          </p:nvPr>
        </p:nvSpPr>
        <p:spPr/>
        <p:txBody>
          <a:bodyPr/>
          <a:lstStyle>
            <a:lvl1pPr>
              <a:defRPr/>
            </a:lvl1pPr>
          </a:lstStyle>
          <a:p>
            <a:pPr>
              <a:defRPr/>
            </a:pPr>
            <a:endParaRPr lang="ja-JP" altLang="en-US"/>
          </a:p>
        </p:txBody>
      </p:sp>
      <p:sp>
        <p:nvSpPr>
          <p:cNvPr id="7" name="Slide Number Placeholder 6"/>
          <p:cNvSpPr>
            <a:spLocks noGrp="1"/>
          </p:cNvSpPr>
          <p:nvPr>
            <p:ph type="sldNum" sz="quarter" idx="12"/>
          </p:nvPr>
        </p:nvSpPr>
        <p:spPr/>
        <p:txBody>
          <a:bodyPr/>
          <a:lstStyle>
            <a:lvl1pPr>
              <a:defRPr kumimoji="0"/>
            </a:lvl1pPr>
          </a:lstStyle>
          <a:p>
            <a:pPr>
              <a:defRPr/>
            </a:pPr>
            <a:fld id="{AD5254DA-6C11-1F42-88EC-212A09CF73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322263"/>
            <a:ext cx="8913813" cy="914400"/>
          </a:xfrm>
          <a:prstGeom prst="rect">
            <a:avLst/>
          </a:prstGeom>
          <a:solidFill>
            <a:schemeClr val="tx2"/>
          </a:solidFill>
          <a:ln w="9525">
            <a:noFill/>
            <a:miter lim="800000"/>
            <a:headEnd/>
            <a:tailEnd/>
          </a:ln>
        </p:spPr>
        <p:txBody>
          <a:bodyPr vert="horz" wrap="square" lIns="360000" tIns="45720" rIns="274320" bIns="45720" numCol="1" anchor="ctr" anchorCtr="0" compatLnSpc="1">
            <a:prstTxWarp prst="textNoShape">
              <a:avLst/>
            </a:prstTxWarp>
          </a:bodyPr>
          <a:lstStyle/>
          <a:p>
            <a:pPr lvl="0"/>
            <a:r>
              <a:rPr lang="ja-JP" altLang="en-US"/>
              <a:t>マスタタイトルの書式設定</a:t>
            </a:r>
          </a:p>
        </p:txBody>
      </p:sp>
      <p:sp>
        <p:nvSpPr>
          <p:cNvPr id="1027" name="Text Placeholder 2"/>
          <p:cNvSpPr>
            <a:spLocks noGrp="1"/>
          </p:cNvSpPr>
          <p:nvPr>
            <p:ph type="body" idx="1"/>
          </p:nvPr>
        </p:nvSpPr>
        <p:spPr bwMode="auto">
          <a:xfrm>
            <a:off x="423863" y="1420813"/>
            <a:ext cx="8301037" cy="4845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348413" y="6310313"/>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lumMod val="65000"/>
                    <a:lumOff val="35000"/>
                  </a:schemeClr>
                </a:solidFill>
                <a:latin typeface="+mn-lt"/>
                <a:ea typeface="+mn-ea"/>
                <a:cs typeface="+mn-cs"/>
              </a:defRPr>
            </a:lvl1pPr>
          </a:lstStyle>
          <a:p>
            <a:pPr>
              <a:defRPr/>
            </a:pPr>
            <a:fld id="{C231E98F-09A9-3747-B1D0-75955278A9DA}" type="datetime1">
              <a:rPr lang="ja-JP" altLang="en-US"/>
              <a:pPr>
                <a:defRPr/>
              </a:pPr>
              <a:t>12.2.6</a:t>
            </a:fld>
            <a:endParaRPr lang="ja-JP" altLang="en-US"/>
          </a:p>
        </p:txBody>
      </p:sp>
      <p:sp>
        <p:nvSpPr>
          <p:cNvPr id="5" name="Footer Placeholder 4"/>
          <p:cNvSpPr>
            <a:spLocks noGrp="1"/>
          </p:cNvSpPr>
          <p:nvPr>
            <p:ph type="ftr" sz="quarter" idx="3"/>
          </p:nvPr>
        </p:nvSpPr>
        <p:spPr>
          <a:xfrm>
            <a:off x="3452813" y="6310313"/>
            <a:ext cx="2895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lumMod val="65000"/>
                    <a:lumOff val="35000"/>
                  </a:schemeClr>
                </a:solidFill>
                <a:latin typeface="+mn-lt"/>
                <a:ea typeface="+mn-ea"/>
                <a:cs typeface="+mn-cs"/>
              </a:defRPr>
            </a:lvl1pPr>
          </a:lstStyle>
          <a:p>
            <a:pPr>
              <a:defRPr/>
            </a:pPr>
            <a:endParaRPr lang="ja-JP" altLang="en-US"/>
          </a:p>
        </p:txBody>
      </p:sp>
      <p:sp>
        <p:nvSpPr>
          <p:cNvPr id="6" name="Slide Number Placeholder 5"/>
          <p:cNvSpPr>
            <a:spLocks noGrp="1"/>
          </p:cNvSpPr>
          <p:nvPr>
            <p:ph type="sldNum" sz="quarter" idx="4"/>
          </p:nvPr>
        </p:nvSpPr>
        <p:spPr>
          <a:xfrm>
            <a:off x="8482013" y="6161088"/>
            <a:ext cx="749300" cy="666750"/>
          </a:xfrm>
          <a:prstGeom prst="rect">
            <a:avLst/>
          </a:prstGeom>
        </p:spPr>
        <p:txBody>
          <a:bodyPr vert="horz" lIns="91440" tIns="45720" rIns="91440" bIns="45720" rtlCol="0" anchor="ctr"/>
          <a:lstStyle>
            <a:lvl1pPr algn="ctr" fontAlgn="auto">
              <a:spcBef>
                <a:spcPts val="0"/>
              </a:spcBef>
              <a:spcAft>
                <a:spcPts val="0"/>
              </a:spcAft>
              <a:defRPr sz="1400" b="1" smtClean="0">
                <a:solidFill>
                  <a:schemeClr val="tx1">
                    <a:lumMod val="65000"/>
                    <a:lumOff val="35000"/>
                  </a:schemeClr>
                </a:solidFill>
                <a:latin typeface="ＤＦＰ太丸ゴシック体"/>
                <a:ea typeface="ＤＦＰ太丸ゴシック体"/>
                <a:cs typeface="ＤＦＰ太丸ゴシック体"/>
              </a:defRPr>
            </a:lvl1pPr>
          </a:lstStyle>
          <a:p>
            <a:pPr>
              <a:defRPr/>
            </a:pPr>
            <a:fld id="{FEFDC02C-FE71-1742-9E12-245DBF57C7EC}" type="slidenum">
              <a:rPr lang="ja-JP" altLang="en-US"/>
              <a:pPr>
                <a:defRPr/>
              </a:pPr>
              <a:t>‹#›</a:t>
            </a:fld>
            <a:endParaRPr lang="ja-JP" altLang="en-US"/>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Tree>
  </p:cSld>
  <p:clrMap bg1="lt1" tx1="dk1" bg2="lt2" tx2="dk2" accent1="accent1" accent2="accent2" accent3="accent3" accent4="accent4" accent5="accent5" accent6="accent6" hlink="hlink" folHlink="folHlink"/>
  <p:sldLayoutIdLst>
    <p:sldLayoutId id="2147484148" r:id="rId1"/>
    <p:sldLayoutId id="2147484143" r:id="rId2"/>
    <p:sldLayoutId id="2147484149" r:id="rId3"/>
    <p:sldLayoutId id="2147484150" r:id="rId4"/>
    <p:sldLayoutId id="2147484151" r:id="rId5"/>
    <p:sldLayoutId id="2147484152" r:id="rId6"/>
    <p:sldLayoutId id="2147484144" r:id="rId7"/>
    <p:sldLayoutId id="2147484145" r:id="rId8"/>
    <p:sldLayoutId id="2147484153" r:id="rId9"/>
    <p:sldLayoutId id="2147484154" r:id="rId10"/>
    <p:sldLayoutId id="2147484155" r:id="rId11"/>
    <p:sldLayoutId id="2147484156" r:id="rId12"/>
    <p:sldLayoutId id="2147484157" r:id="rId13"/>
    <p:sldLayoutId id="2147484146" r:id="rId14"/>
    <p:sldLayoutId id="2147484147" r:id="rId15"/>
  </p:sldLayoutIdLst>
  <p:hf hdr="0" ftr="0" dt="0"/>
  <p:txStyles>
    <p:titleStyle>
      <a:lvl1pPr algn="l" rtl="0" fontAlgn="base">
        <a:spcBef>
          <a:spcPct val="0"/>
        </a:spcBef>
        <a:spcAft>
          <a:spcPct val="0"/>
        </a:spcAft>
        <a:defRPr kumimoji="1" sz="3600" kern="1200">
          <a:solidFill>
            <a:schemeClr val="bg1"/>
          </a:solidFill>
          <a:latin typeface="+mj-lt"/>
          <a:ea typeface="+mj-ea"/>
          <a:cs typeface="メイリオ" charset="-128"/>
        </a:defRPr>
      </a:lvl1pPr>
      <a:lvl2pPr algn="l" rtl="0" fontAlgn="base">
        <a:spcBef>
          <a:spcPct val="0"/>
        </a:spcBef>
        <a:spcAft>
          <a:spcPct val="0"/>
        </a:spcAft>
        <a:defRPr kumimoji="1" sz="3600">
          <a:solidFill>
            <a:schemeClr val="bg1"/>
          </a:solidFill>
          <a:latin typeface="Century Gothic" charset="0"/>
          <a:ea typeface="メイリオ" charset="-128"/>
          <a:cs typeface="メイリオ" charset="-128"/>
        </a:defRPr>
      </a:lvl2pPr>
      <a:lvl3pPr algn="l" rtl="0" fontAlgn="base">
        <a:spcBef>
          <a:spcPct val="0"/>
        </a:spcBef>
        <a:spcAft>
          <a:spcPct val="0"/>
        </a:spcAft>
        <a:defRPr kumimoji="1" sz="3600">
          <a:solidFill>
            <a:schemeClr val="bg1"/>
          </a:solidFill>
          <a:latin typeface="Century Gothic" charset="0"/>
          <a:ea typeface="メイリオ" charset="-128"/>
          <a:cs typeface="メイリオ" charset="-128"/>
        </a:defRPr>
      </a:lvl3pPr>
      <a:lvl4pPr algn="l" rtl="0" fontAlgn="base">
        <a:spcBef>
          <a:spcPct val="0"/>
        </a:spcBef>
        <a:spcAft>
          <a:spcPct val="0"/>
        </a:spcAft>
        <a:defRPr kumimoji="1" sz="3600">
          <a:solidFill>
            <a:schemeClr val="bg1"/>
          </a:solidFill>
          <a:latin typeface="Century Gothic" charset="0"/>
          <a:ea typeface="メイリオ" charset="-128"/>
          <a:cs typeface="メイリオ" charset="-128"/>
        </a:defRPr>
      </a:lvl4pPr>
      <a:lvl5pPr algn="l" rtl="0" fontAlgn="base">
        <a:spcBef>
          <a:spcPct val="0"/>
        </a:spcBef>
        <a:spcAft>
          <a:spcPct val="0"/>
        </a:spcAft>
        <a:defRPr kumimoji="1" sz="3600">
          <a:solidFill>
            <a:schemeClr val="bg1"/>
          </a:solidFill>
          <a:latin typeface="Century Gothic" charset="0"/>
          <a:ea typeface="メイリオ" charset="-128"/>
          <a:cs typeface="メイリオ" charset="-128"/>
        </a:defRPr>
      </a:lvl5pPr>
      <a:lvl6pPr marL="457200" algn="l" rtl="0" fontAlgn="base">
        <a:spcBef>
          <a:spcPct val="0"/>
        </a:spcBef>
        <a:spcAft>
          <a:spcPct val="0"/>
        </a:spcAft>
        <a:defRPr kumimoji="1" sz="3600">
          <a:solidFill>
            <a:schemeClr val="bg1"/>
          </a:solidFill>
          <a:latin typeface="Century Gothic" charset="0"/>
          <a:ea typeface="メイリオ" charset="-128"/>
          <a:cs typeface="メイリオ" charset="-128"/>
        </a:defRPr>
      </a:lvl6pPr>
      <a:lvl7pPr marL="914400" algn="l" rtl="0" fontAlgn="base">
        <a:spcBef>
          <a:spcPct val="0"/>
        </a:spcBef>
        <a:spcAft>
          <a:spcPct val="0"/>
        </a:spcAft>
        <a:defRPr kumimoji="1" sz="3600">
          <a:solidFill>
            <a:schemeClr val="bg1"/>
          </a:solidFill>
          <a:latin typeface="Century Gothic" charset="0"/>
          <a:ea typeface="メイリオ" charset="-128"/>
          <a:cs typeface="メイリオ" charset="-128"/>
        </a:defRPr>
      </a:lvl7pPr>
      <a:lvl8pPr marL="1371600" algn="l" rtl="0" fontAlgn="base">
        <a:spcBef>
          <a:spcPct val="0"/>
        </a:spcBef>
        <a:spcAft>
          <a:spcPct val="0"/>
        </a:spcAft>
        <a:defRPr kumimoji="1" sz="3600">
          <a:solidFill>
            <a:schemeClr val="bg1"/>
          </a:solidFill>
          <a:latin typeface="Century Gothic" charset="0"/>
          <a:ea typeface="メイリオ" charset="-128"/>
          <a:cs typeface="メイリオ" charset="-128"/>
        </a:defRPr>
      </a:lvl8pPr>
      <a:lvl9pPr marL="1828800" algn="l" rtl="0" fontAlgn="base">
        <a:spcBef>
          <a:spcPct val="0"/>
        </a:spcBef>
        <a:spcAft>
          <a:spcPct val="0"/>
        </a:spcAft>
        <a:defRPr kumimoji="1" sz="3600">
          <a:solidFill>
            <a:schemeClr val="bg1"/>
          </a:solidFill>
          <a:latin typeface="Century Gothic" charset="0"/>
          <a:ea typeface="メイリオ" charset="-128"/>
          <a:cs typeface="メイリオ" charset="-128"/>
        </a:defRPr>
      </a:lvl9pPr>
    </p:titleStyle>
    <p:bodyStyle>
      <a:lvl1pPr marL="342900" indent="-342900" algn="l" rtl="0" fontAlgn="base">
        <a:spcBef>
          <a:spcPts val="2000"/>
        </a:spcBef>
        <a:spcAft>
          <a:spcPct val="0"/>
        </a:spcAft>
        <a:buClr>
          <a:schemeClr val="accent1"/>
        </a:buClr>
        <a:buFont typeface="Wingdings 2" charset="2"/>
        <a:buChar char=""/>
        <a:defRPr kumimoji="1" sz="2400" kern="1200">
          <a:solidFill>
            <a:srgbClr val="595959"/>
          </a:solidFill>
          <a:latin typeface="+mn-lt"/>
          <a:ea typeface="+mn-ea"/>
          <a:cs typeface="メイリオ" charset="-128"/>
        </a:defRPr>
      </a:lvl1pPr>
      <a:lvl2pPr marL="685800" indent="-336550" algn="l" rtl="0" fontAlgn="base">
        <a:spcBef>
          <a:spcPts val="600"/>
        </a:spcBef>
        <a:spcAft>
          <a:spcPct val="0"/>
        </a:spcAft>
        <a:buClr>
          <a:srgbClr val="51640B"/>
        </a:buClr>
        <a:buFont typeface="Wingdings 2" charset="2"/>
        <a:buChar char=""/>
        <a:defRPr kumimoji="1" sz="2200" kern="1200">
          <a:solidFill>
            <a:srgbClr val="595959"/>
          </a:solidFill>
          <a:latin typeface="+mn-lt"/>
          <a:ea typeface="+mn-ea"/>
          <a:cs typeface="メイリオ" charset="-128"/>
        </a:defRPr>
      </a:lvl2pPr>
      <a:lvl3pPr marL="1035050" indent="-349250" algn="l" rtl="0" fontAlgn="base">
        <a:spcBef>
          <a:spcPts val="600"/>
        </a:spcBef>
        <a:spcAft>
          <a:spcPct val="0"/>
        </a:spcAft>
        <a:buClr>
          <a:schemeClr val="accent1"/>
        </a:buClr>
        <a:buFont typeface="Wingdings 2" charset="2"/>
        <a:buChar char=""/>
        <a:defRPr kumimoji="1" sz="2000" kern="1200">
          <a:solidFill>
            <a:srgbClr val="595959"/>
          </a:solidFill>
          <a:latin typeface="+mn-lt"/>
          <a:ea typeface="+mn-ea"/>
          <a:cs typeface="メイリオ" charset="-128"/>
        </a:defRPr>
      </a:lvl3pPr>
      <a:lvl4pPr marL="1371600" indent="-336550" algn="l" rtl="0" fontAlgn="base">
        <a:spcBef>
          <a:spcPts val="600"/>
        </a:spcBef>
        <a:spcAft>
          <a:spcPct val="0"/>
        </a:spcAft>
        <a:buClr>
          <a:srgbClr val="51640B"/>
        </a:buClr>
        <a:buFont typeface="Wingdings 2" charset="2"/>
        <a:buChar char=""/>
        <a:defRPr kumimoji="1" kern="1200">
          <a:solidFill>
            <a:srgbClr val="595959"/>
          </a:solidFill>
          <a:latin typeface="+mn-lt"/>
          <a:ea typeface="+mn-ea"/>
          <a:cs typeface="メイリオ" charset="-128"/>
        </a:defRPr>
      </a:lvl4pPr>
      <a:lvl5pPr marL="1720850" indent="-349250" algn="l" rtl="0" fontAlgn="base">
        <a:spcBef>
          <a:spcPts val="600"/>
        </a:spcBef>
        <a:spcAft>
          <a:spcPct val="0"/>
        </a:spcAft>
        <a:buClr>
          <a:schemeClr val="accent1"/>
        </a:buClr>
        <a:buFont typeface="Wingdings 2" charset="2"/>
        <a:buChar char=""/>
        <a:defRPr kumimoji="1" kern="1200">
          <a:solidFill>
            <a:srgbClr val="595959"/>
          </a:solidFill>
          <a:latin typeface="+mn-lt"/>
          <a:ea typeface="+mn-ea"/>
          <a:cs typeface="メイリオ"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df"/><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gi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g.is.titech.ac.jp/paper/kanazawa-ppl11.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7.pdf"/><Relationship Id="rId5" Type="http://schemas.openxmlformats.org/officeDocument/2006/relationships/image" Target="../media/image18.png"/><Relationship Id="rId1" Type="http://schemas.openxmlformats.org/officeDocument/2006/relationships/video" Target="file://localhost/Users/kanazawa/Dropbox/PRO.Kanazawa/presentation/wizard.avi" TargetMode="Externa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df"/><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3.png"/><Relationship Id="rId1" Type="http://schemas.openxmlformats.org/officeDocument/2006/relationships/video" Target="file://localhost/Users/kanazawa/Dropbox/PRO.Kanazawa/presentation/kideeditor.avi" TargetMode="Externa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video" Target="file://localhost/Users/kanazawa/Dropbox/PRO.Kanazawa/presentation/defineConcern.avi" TargetMode="Externa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タイトル 1"/>
          <p:cNvSpPr>
            <a:spLocks noGrp="1"/>
          </p:cNvSpPr>
          <p:nvPr>
            <p:ph type="ctrTitle"/>
          </p:nvPr>
        </p:nvSpPr>
        <p:spPr>
          <a:xfrm>
            <a:off x="0" y="2157413"/>
            <a:ext cx="8915400" cy="1155963"/>
          </a:xfrm>
        </p:spPr>
        <p:txBody>
          <a:bodyPr/>
          <a:lstStyle/>
          <a:p>
            <a:r>
              <a:rPr lang="en-US" altLang="ja-JP" sz="3000" dirty="0" err="1" smtClean="0"/>
              <a:t>Kide</a:t>
            </a:r>
            <a:r>
              <a:rPr lang="en-US" altLang="ja-JP" sz="3000" dirty="0" smtClean="0"/>
              <a:t>: </a:t>
            </a:r>
            <a:r>
              <a:rPr lang="ja-JP" altLang="en-US" sz="3000" dirty="0" smtClean="0"/>
              <a:t>開発環境による</a:t>
            </a:r>
            <a:r>
              <a:rPr lang="en-US" altLang="ja-JP" sz="3000" dirty="0" smtClean="0"/>
              <a:t/>
            </a:r>
            <a:br>
              <a:rPr lang="en-US" altLang="ja-JP" sz="3000" dirty="0" smtClean="0"/>
            </a:br>
            <a:r>
              <a:rPr lang="en-US" altLang="ja-JP" sz="3000" dirty="0" smtClean="0"/>
              <a:t>	</a:t>
            </a:r>
            <a:r>
              <a:rPr lang="ja-JP" altLang="en-US" sz="3000" dirty="0" smtClean="0"/>
              <a:t>対話的なモジュール分割と文書作成の支援</a:t>
            </a:r>
            <a:endParaRPr lang="ja-JP" altLang="en-US" sz="3000" dirty="0"/>
          </a:p>
        </p:txBody>
      </p:sp>
      <p:sp>
        <p:nvSpPr>
          <p:cNvPr id="3" name="サブタイトル 2"/>
          <p:cNvSpPr>
            <a:spLocks noGrp="1"/>
          </p:cNvSpPr>
          <p:nvPr>
            <p:ph type="subTitle" idx="1"/>
          </p:nvPr>
        </p:nvSpPr>
        <p:spPr>
          <a:xfrm>
            <a:off x="914400" y="3313376"/>
            <a:ext cx="8001000" cy="3544623"/>
          </a:xfrm>
        </p:spPr>
        <p:txBody>
          <a:bodyPr>
            <a:normAutofit/>
          </a:bodyPr>
          <a:lstStyle/>
          <a:p>
            <a:pPr algn="r" fontAlgn="auto">
              <a:spcAft>
                <a:spcPts val="0"/>
              </a:spcAft>
              <a:defRPr/>
            </a:pPr>
            <a:r>
              <a:rPr lang="ja-JP" altLang="en-US" sz="2200" dirty="0" smtClean="0"/>
              <a:t>千葉滋研究室　</a:t>
            </a:r>
            <a:r>
              <a:rPr lang="en-US" altLang="ja-JP" sz="2200" dirty="0" smtClean="0"/>
              <a:t>10M37054</a:t>
            </a:r>
            <a:r>
              <a:rPr lang="ja-JP" altLang="en-US" sz="2200" dirty="0" smtClean="0"/>
              <a:t>　金澤</a:t>
            </a:r>
            <a:r>
              <a:rPr lang="en-US" altLang="ja-JP" sz="2200" dirty="0" smtClean="0"/>
              <a:t> </a:t>
            </a:r>
            <a:r>
              <a:rPr lang="ja-JP" altLang="en-US" sz="2200" dirty="0" smtClean="0"/>
              <a:t>圭</a:t>
            </a:r>
            <a:endParaRPr lang="en-US" altLang="ja-JP" sz="2200" dirty="0" smtClean="0"/>
          </a:p>
        </p:txBody>
      </p:sp>
      <p:sp>
        <p:nvSpPr>
          <p:cNvPr id="4" name="スライド番号プレースホルダ 3"/>
          <p:cNvSpPr>
            <a:spLocks noGrp="1"/>
          </p:cNvSpPr>
          <p:nvPr>
            <p:ph type="sldNum" sz="quarter" idx="12"/>
          </p:nvPr>
        </p:nvSpPr>
        <p:spPr>
          <a:xfrm>
            <a:off x="0" y="1792288"/>
            <a:ext cx="3143619" cy="365125"/>
          </a:xfrm>
        </p:spPr>
        <p:txBody>
          <a:bodyPr/>
          <a:lstStyle/>
          <a:p>
            <a:pPr>
              <a:defRPr/>
            </a:pPr>
            <a:r>
              <a:rPr kumimoji="0" lang="ja-JP" altLang="en-US" sz="1600" dirty="0" smtClean="0"/>
              <a:t>修士論文発表会</a:t>
            </a:r>
            <a:r>
              <a:rPr kumimoji="0" lang="en-US" altLang="ja-JP" sz="1600" dirty="0" smtClean="0"/>
              <a:t> 2012. 2. 7</a:t>
            </a:r>
            <a:endParaRPr kumimoji="0"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en-US" altLang="ja-JP" dirty="0" err="1" smtClean="0">
                <a:cs typeface="+mj-cs"/>
              </a:rPr>
              <a:t>Kide</a:t>
            </a:r>
            <a:r>
              <a:rPr lang="en-US" altLang="ja-JP" dirty="0" smtClean="0">
                <a:cs typeface="+mj-cs"/>
              </a:rPr>
              <a:t>: </a:t>
            </a:r>
            <a:r>
              <a:rPr lang="ja-JP" altLang="en-US" dirty="0" smtClean="0">
                <a:cs typeface="+mj-cs"/>
              </a:rPr>
              <a:t>構文上の規則性を用いた関心事定義</a:t>
            </a:r>
            <a:endParaRPr lang="ja-JP" altLang="en-US" dirty="0">
              <a:cs typeface="+mj-cs"/>
            </a:endParaRPr>
          </a:p>
        </p:txBody>
      </p:sp>
      <p:sp>
        <p:nvSpPr>
          <p:cNvPr id="29699" name="コンテンツ プレースホルダ 2"/>
          <p:cNvSpPr>
            <a:spLocks noGrp="1"/>
          </p:cNvSpPr>
          <p:nvPr>
            <p:ph idx="1"/>
          </p:nvPr>
        </p:nvSpPr>
        <p:spPr/>
        <p:txBody>
          <a:bodyPr/>
          <a:lstStyle/>
          <a:p>
            <a:r>
              <a:rPr lang="ja-JP" altLang="en-US" dirty="0" smtClean="0"/>
              <a:t>プログラムの規則性を用いて関心事定義を支援</a:t>
            </a:r>
            <a:endParaRPr lang="en-US" altLang="ja-JP" dirty="0" smtClean="0"/>
          </a:p>
          <a:p>
            <a:pPr lvl="1"/>
            <a:r>
              <a:rPr lang="ja-JP" altLang="en-US" dirty="0" smtClean="0"/>
              <a:t>呼び出し関係</a:t>
            </a:r>
            <a:r>
              <a:rPr lang="en-US" altLang="ja-JP" dirty="0" smtClean="0"/>
              <a:t>: </a:t>
            </a:r>
            <a:r>
              <a:rPr lang="ja-JP" altLang="en-US" dirty="0" smtClean="0"/>
              <a:t>特定のメソッドを呼び出しているメソッド</a:t>
            </a:r>
            <a:endParaRPr lang="en-US" altLang="ja-JP" dirty="0" smtClean="0"/>
          </a:p>
          <a:p>
            <a:pPr lvl="1"/>
            <a:r>
              <a:rPr lang="ja-JP" altLang="en-US" dirty="0" smtClean="0"/>
              <a:t>継承関係</a:t>
            </a:r>
            <a:r>
              <a:rPr lang="en-US" altLang="ja-JP" dirty="0" smtClean="0"/>
              <a:t>: </a:t>
            </a:r>
            <a:r>
              <a:rPr lang="ja-JP" altLang="en-US" dirty="0" smtClean="0"/>
              <a:t>特定のメソッド</a:t>
            </a:r>
            <a:r>
              <a:rPr lang="en-US" altLang="ja-JP" dirty="0" smtClean="0"/>
              <a:t>+</a:t>
            </a:r>
            <a:r>
              <a:rPr lang="ja-JP" altLang="en-US" dirty="0" smtClean="0"/>
              <a:t>そのメソッドを　　　　　　　　　　　　　</a:t>
            </a:r>
            <a:r>
              <a:rPr lang="en-US" altLang="ja-JP" dirty="0" smtClean="0"/>
              <a:t>  </a:t>
            </a:r>
            <a:r>
              <a:rPr lang="ja-JP" altLang="en-US" dirty="0" smtClean="0"/>
              <a:t>　　</a:t>
            </a:r>
            <a:r>
              <a:rPr lang="ja-JP" altLang="en-US" dirty="0" smtClean="0">
                <a:solidFill>
                  <a:schemeClr val="bg1"/>
                </a:solidFill>
              </a:rPr>
              <a:t>あ</a:t>
            </a:r>
            <a:r>
              <a:rPr lang="ja-JP" altLang="en-US" dirty="0" smtClean="0"/>
              <a:t>　　　　　　　　　　オーバーライドしているメソッド</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1CAE729C-B72D-DC48-9EF5-A909D7F7B8BF}" type="slidenum">
              <a:rPr lang="ja-JP" altLang="en-US"/>
              <a:pPr>
                <a:defRPr/>
              </a:pPr>
              <a:t>10</a:t>
            </a:fld>
            <a:endParaRPr lang="ja-JP" altLang="en-US" dirty="0"/>
          </a:p>
        </p:txBody>
      </p:sp>
      <p:pic>
        <p:nvPicPr>
          <p:cNvPr id="7" name="図 6" descr="kidewizard.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84059" y="2757991"/>
            <a:ext cx="3212562" cy="368552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r>
              <a:rPr lang="en-US" altLang="ja-JP" sz="3100" smtClean="0"/>
              <a:t>Kide: </a:t>
            </a:r>
            <a:r>
              <a:rPr lang="ja-JP" altLang="en-US" sz="3100" smtClean="0"/>
              <a:t>ソースコードを含む文書の対話的な利用</a:t>
            </a:r>
          </a:p>
        </p:txBody>
      </p:sp>
      <p:sp>
        <p:nvSpPr>
          <p:cNvPr id="4" name="スライド番号プレースホルダ 3"/>
          <p:cNvSpPr>
            <a:spLocks noGrp="1"/>
          </p:cNvSpPr>
          <p:nvPr>
            <p:ph type="sldNum" sz="quarter" idx="12"/>
          </p:nvPr>
        </p:nvSpPr>
        <p:spPr/>
        <p:txBody>
          <a:bodyPr/>
          <a:lstStyle/>
          <a:p>
            <a:pPr>
              <a:defRPr/>
            </a:pPr>
            <a:fld id="{4D43E740-6499-624F-A69C-91285025D9BB}" type="slidenum">
              <a:rPr lang="ja-JP" altLang="en-US"/>
              <a:pPr>
                <a:defRPr/>
              </a:pPr>
              <a:t>11</a:t>
            </a:fld>
            <a:endParaRPr lang="ja-JP" altLang="en-US"/>
          </a:p>
        </p:txBody>
      </p:sp>
      <p:sp>
        <p:nvSpPr>
          <p:cNvPr id="8" name="コンテンツ プレースホルダ 7"/>
          <p:cNvSpPr>
            <a:spLocks noGrp="1"/>
          </p:cNvSpPr>
          <p:nvPr>
            <p:ph idx="1"/>
          </p:nvPr>
        </p:nvSpPr>
        <p:spPr/>
        <p:txBody>
          <a:bodyPr/>
          <a:lstStyle/>
          <a:p>
            <a:r>
              <a:rPr lang="en-US" altLang="ja-JP" dirty="0" smtClean="0"/>
              <a:t>README, </a:t>
            </a:r>
            <a:r>
              <a:rPr lang="ja-JP" altLang="en-US" dirty="0" smtClean="0"/>
              <a:t>レビュー文書などに利用</a:t>
            </a:r>
            <a:endParaRPr lang="en-US" altLang="ja-JP" dirty="0" smtClean="0"/>
          </a:p>
          <a:p>
            <a:pPr lvl="1"/>
            <a:r>
              <a:rPr lang="ja-JP" altLang="en-US" dirty="0" smtClean="0"/>
              <a:t>文書上でプログラムの修正が可能</a:t>
            </a:r>
            <a:endParaRPr lang="en-US" altLang="ja-JP" dirty="0" smtClean="0"/>
          </a:p>
          <a:p>
            <a:pPr lvl="1"/>
            <a:r>
              <a:rPr lang="ja-JP" altLang="en-US" dirty="0" smtClean="0"/>
              <a:t>プログラムに修正があった場合も文書に自動的に反映</a:t>
            </a:r>
            <a:endParaRPr lang="en-US" altLang="ja-JP" dirty="0" smtClean="0"/>
          </a:p>
          <a:p>
            <a:pPr lvl="1">
              <a:buNone/>
            </a:pPr>
            <a:endParaRPr lang="en-US" altLang="ja-JP" dirty="0" smtClean="0"/>
          </a:p>
        </p:txBody>
      </p:sp>
      <p:pic>
        <p:nvPicPr>
          <p:cNvPr id="5" name="図 4" descr="KideDoc.jpg"/>
          <p:cNvPicPr>
            <a:picLocks noChangeAspect="1"/>
          </p:cNvPicPr>
          <p:nvPr/>
        </p:nvPicPr>
        <p:blipFill>
          <a:blip r:embed="rId2"/>
          <a:stretch>
            <a:fillRect/>
          </a:stretch>
        </p:blipFill>
        <p:spPr>
          <a:xfrm>
            <a:off x="784798" y="2747105"/>
            <a:ext cx="3773833" cy="3855951"/>
          </a:xfrm>
          <a:prstGeom prst="rect">
            <a:avLst/>
          </a:prstGeom>
        </p:spPr>
      </p:pic>
      <p:sp>
        <p:nvSpPr>
          <p:cNvPr id="6" name="コンテンツ プレースホルダ 7"/>
          <p:cNvSpPr txBox="1">
            <a:spLocks/>
          </p:cNvSpPr>
          <p:nvPr/>
        </p:nvSpPr>
        <p:spPr bwMode="auto">
          <a:xfrm>
            <a:off x="4291271" y="2312737"/>
            <a:ext cx="4318669" cy="4158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2000"/>
              </a:spcBef>
              <a:spcAft>
                <a:spcPct val="0"/>
              </a:spcAft>
              <a:buClr>
                <a:schemeClr val="accent1"/>
              </a:buClr>
              <a:buSzTx/>
              <a:tabLst/>
              <a:defRPr/>
            </a:pPr>
            <a:endParaRPr kumimoji="1" lang="en-US" altLang="ja-JP" sz="2400" b="0" i="0" u="none" strike="noStrike" kern="1200" cap="none" spc="0" normalizeH="0" baseline="0" noProof="0" dirty="0" smtClean="0">
              <a:ln>
                <a:noFill/>
              </a:ln>
              <a:solidFill>
                <a:srgbClr val="595959"/>
              </a:solidFill>
              <a:effectLst/>
              <a:uLnTx/>
              <a:uFillTx/>
              <a:latin typeface="+mn-lt"/>
              <a:ea typeface="+mn-ea"/>
              <a:cs typeface="メイリオ" charset="-128"/>
            </a:endParaRPr>
          </a:p>
          <a:p>
            <a:pPr marL="685800" marR="0" lvl="1" indent="-336550" algn="l" defTabSz="914400" rtl="0" eaLnBrk="1" fontAlgn="base" latinLnBrk="0" hangingPunct="1">
              <a:lnSpc>
                <a:spcPct val="100000"/>
              </a:lnSpc>
              <a:spcBef>
                <a:spcPts val="600"/>
              </a:spcBef>
              <a:spcAft>
                <a:spcPct val="0"/>
              </a:spcAft>
              <a:buClr>
                <a:srgbClr val="51640B"/>
              </a:buClr>
              <a:buSzTx/>
              <a:buFont typeface="Wingdings 2" charset="2"/>
              <a:buChar char=""/>
              <a:tabLst/>
              <a:defRPr/>
            </a:pPr>
            <a:r>
              <a:rPr lang="ja-JP" altLang="en-US" sz="2200" dirty="0" smtClean="0">
                <a:solidFill>
                  <a:srgbClr val="595959"/>
                </a:solidFill>
                <a:latin typeface="+mn-lt"/>
                <a:ea typeface="+mn-ea"/>
                <a:cs typeface="メイリオ" charset="-128"/>
              </a:rPr>
              <a:t>文書に記載するプログラム要素群を関心事として登録</a:t>
            </a:r>
            <a:endParaRPr lang="en-US" altLang="ja-JP" sz="2200" dirty="0" smtClean="0">
              <a:solidFill>
                <a:srgbClr val="595959"/>
              </a:solidFill>
              <a:latin typeface="+mn-lt"/>
              <a:ea typeface="+mn-ea"/>
              <a:cs typeface="メイリオ" charset="-128"/>
            </a:endParaRPr>
          </a:p>
          <a:p>
            <a:pPr marL="685800" marR="0" lvl="1" indent="-336550" algn="l" defTabSz="914400" rtl="0" eaLnBrk="1" fontAlgn="base" latinLnBrk="0" hangingPunct="1">
              <a:lnSpc>
                <a:spcPct val="100000"/>
              </a:lnSpc>
              <a:spcBef>
                <a:spcPts val="600"/>
              </a:spcBef>
              <a:spcAft>
                <a:spcPct val="0"/>
              </a:spcAft>
              <a:buClr>
                <a:srgbClr val="51640B"/>
              </a:buClr>
              <a:buSzTx/>
              <a:buFont typeface="Wingdings 2" charset="2"/>
              <a:buChar char=""/>
              <a:tabLst/>
              <a:defRPr/>
            </a:pPr>
            <a:r>
              <a:rPr kumimoji="1" lang="en-US" altLang="ja-JP" sz="2200" b="0" i="0" u="none" strike="noStrike" kern="1200" cap="none" spc="0" normalizeH="0" baseline="0" noProof="0" dirty="0" err="1" smtClean="0">
                <a:ln>
                  <a:noFill/>
                </a:ln>
                <a:solidFill>
                  <a:srgbClr val="595959"/>
                </a:solidFill>
                <a:effectLst/>
                <a:uLnTx/>
                <a:uFillTx/>
                <a:latin typeface="+mn-lt"/>
                <a:ea typeface="+mn-ea"/>
                <a:cs typeface="メイリオ" charset="-128"/>
              </a:rPr>
              <a:t>Kide</a:t>
            </a:r>
            <a:r>
              <a:rPr kumimoji="1" lang="en-US" altLang="ja-JP" sz="2200" b="0" i="0" u="none" strike="noStrike" kern="1200" cap="none" spc="0" normalizeH="0" baseline="0" noProof="0" dirty="0" smtClean="0">
                <a:ln>
                  <a:noFill/>
                </a:ln>
                <a:solidFill>
                  <a:srgbClr val="595959"/>
                </a:solidFill>
                <a:effectLst/>
                <a:uLnTx/>
                <a:uFillTx/>
                <a:latin typeface="+mn-lt"/>
                <a:ea typeface="+mn-ea"/>
                <a:cs typeface="メイリオ" charset="-128"/>
              </a:rPr>
              <a:t> </a:t>
            </a:r>
            <a:r>
              <a:rPr kumimoji="1" lang="ja-JP" altLang="en-US" sz="2200" b="0" i="0" u="none" strike="noStrike" kern="1200" cap="none" spc="0" normalizeH="0" baseline="0" noProof="0" dirty="0" smtClean="0">
                <a:ln>
                  <a:noFill/>
                </a:ln>
                <a:solidFill>
                  <a:srgbClr val="595959"/>
                </a:solidFill>
                <a:effectLst/>
                <a:uLnTx/>
                <a:uFillTx/>
                <a:latin typeface="+mn-lt"/>
                <a:ea typeface="+mn-ea"/>
                <a:cs typeface="メイリオ" charset="-128"/>
              </a:rPr>
              <a:t>エディタ上で</a:t>
            </a:r>
            <a:r>
              <a:rPr kumimoji="1" lang="en-US" altLang="ja-JP" sz="2200" b="0" i="0" u="none" strike="noStrike" kern="1200" cap="none" spc="0" normalizeH="0" baseline="0" noProof="0" dirty="0" smtClean="0">
                <a:ln>
                  <a:noFill/>
                </a:ln>
                <a:solidFill>
                  <a:srgbClr val="595959"/>
                </a:solidFill>
                <a:effectLst/>
                <a:uLnTx/>
                <a:uFillTx/>
                <a:latin typeface="+mn-lt"/>
                <a:ea typeface="+mn-ea"/>
                <a:cs typeface="メイリオ" charset="-128"/>
              </a:rPr>
              <a:t>	</a:t>
            </a:r>
            <a:r>
              <a:rPr kumimoji="1" lang="ja-JP" altLang="en-US" sz="2200" b="0" i="0" u="none" strike="noStrike" kern="1200" cap="none" spc="0" normalizeH="0" baseline="0" noProof="0" dirty="0" smtClean="0">
                <a:ln>
                  <a:noFill/>
                </a:ln>
                <a:solidFill>
                  <a:srgbClr val="595959"/>
                </a:solidFill>
                <a:effectLst/>
                <a:uLnTx/>
                <a:uFillTx/>
                <a:latin typeface="+mn-lt"/>
                <a:ea typeface="+mn-ea"/>
                <a:cs typeface="メイリオ" charset="-128"/>
              </a:rPr>
              <a:t>　</a:t>
            </a:r>
            <a:r>
              <a:rPr lang="ja-JP" altLang="en-US" sz="2200" dirty="0" smtClean="0">
                <a:solidFill>
                  <a:srgbClr val="595959"/>
                </a:solidFill>
                <a:latin typeface="+mn-lt"/>
                <a:ea typeface="+mn-ea"/>
                <a:cs typeface="メイリオ" charset="-128"/>
              </a:rPr>
              <a:t>プログラム</a:t>
            </a:r>
            <a:r>
              <a:rPr kumimoji="1" lang="ja-JP" altLang="en-US" sz="2200" b="0" i="0" u="none" strike="noStrike" kern="1200" cap="none" spc="0" normalizeH="0" baseline="0" noProof="0" dirty="0" smtClean="0">
                <a:ln>
                  <a:noFill/>
                </a:ln>
                <a:solidFill>
                  <a:srgbClr val="595959"/>
                </a:solidFill>
                <a:effectLst/>
                <a:uLnTx/>
                <a:uFillTx/>
                <a:latin typeface="+mn-lt"/>
                <a:ea typeface="+mn-ea"/>
                <a:cs typeface="メイリオ" charset="-128"/>
              </a:rPr>
              <a:t>要素の間に文章を記述する</a:t>
            </a:r>
            <a:endParaRPr kumimoji="1" lang="en-US" altLang="ja-JP" sz="2200" b="0" i="0" u="none" strike="noStrike" kern="1200" cap="none" spc="0" normalizeH="0" baseline="0" noProof="0" dirty="0" smtClean="0">
              <a:ln>
                <a:noFill/>
              </a:ln>
              <a:solidFill>
                <a:srgbClr val="595959"/>
              </a:solidFill>
              <a:effectLst/>
              <a:uLnTx/>
              <a:uFillTx/>
              <a:latin typeface="+mn-lt"/>
              <a:ea typeface="+mn-ea"/>
              <a:cs typeface="メイリオ" charset="-128"/>
            </a:endParaRPr>
          </a:p>
          <a:p>
            <a:pPr marL="685800" marR="0" lvl="1" indent="-336550" algn="l" defTabSz="914400" rtl="0" eaLnBrk="1" fontAlgn="base" latinLnBrk="0" hangingPunct="1">
              <a:lnSpc>
                <a:spcPct val="100000"/>
              </a:lnSpc>
              <a:spcBef>
                <a:spcPts val="600"/>
              </a:spcBef>
              <a:spcAft>
                <a:spcPct val="0"/>
              </a:spcAft>
              <a:buClr>
                <a:srgbClr val="51640B"/>
              </a:buClr>
              <a:buSzTx/>
              <a:buFont typeface="Wingdings 2" charset="2"/>
              <a:buNone/>
              <a:tabLst/>
              <a:defRPr/>
            </a:pPr>
            <a:endParaRPr kumimoji="1" lang="en-US" altLang="ja-JP" sz="2200" b="0" i="0" u="none" strike="noStrike" kern="1200" cap="none" spc="0" normalizeH="0" baseline="0" noProof="0" dirty="0" smtClean="0">
              <a:ln>
                <a:noFill/>
              </a:ln>
              <a:solidFill>
                <a:srgbClr val="595959"/>
              </a:solidFill>
              <a:effectLst/>
              <a:uLnTx/>
              <a:uFillTx/>
              <a:latin typeface="+mn-lt"/>
              <a:ea typeface="+mn-ea"/>
              <a:cs typeface="メイリオ"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r>
              <a:rPr lang="en-US" altLang="ja-JP" dirty="0" err="1" smtClean="0"/>
              <a:t>Kide</a:t>
            </a:r>
            <a:r>
              <a:rPr lang="en-US" altLang="ja-JP" dirty="0" smtClean="0"/>
              <a:t> </a:t>
            </a:r>
            <a:r>
              <a:rPr lang="ja-JP" altLang="en-US" dirty="0" smtClean="0"/>
              <a:t>を用いたソフトウェア開発例</a:t>
            </a:r>
          </a:p>
        </p:txBody>
      </p:sp>
      <p:sp>
        <p:nvSpPr>
          <p:cNvPr id="30723" name="コンテンツ プレースホルダ 2"/>
          <p:cNvSpPr>
            <a:spLocks noGrp="1"/>
          </p:cNvSpPr>
          <p:nvPr>
            <p:ph idx="1"/>
          </p:nvPr>
        </p:nvSpPr>
        <p:spPr/>
        <p:txBody>
          <a:bodyPr/>
          <a:lstStyle/>
          <a:p>
            <a:r>
              <a:rPr lang="ja-JP" altLang="en-US" dirty="0" smtClean="0"/>
              <a:t>保守改良時の開発ワークフローに用いる</a:t>
            </a:r>
            <a:endParaRPr lang="en-US" altLang="ja-JP" dirty="0" smtClean="0"/>
          </a:p>
          <a:p>
            <a:pPr lvl="1"/>
            <a:r>
              <a:rPr lang="ja-JP" altLang="en-US" dirty="0" smtClean="0"/>
              <a:t>課題の報告、検討、修正のサイクル</a:t>
            </a:r>
            <a:endParaRPr lang="en-US" altLang="ja-JP" dirty="0" smtClean="0"/>
          </a:p>
          <a:p>
            <a:pPr lvl="1"/>
            <a:endParaRPr lang="en-US" altLang="ja-JP" dirty="0" smtClean="0"/>
          </a:p>
          <a:p>
            <a:r>
              <a:rPr lang="en-US" altLang="ja-JP" dirty="0" err="1" smtClean="0"/>
              <a:t>Javassist</a:t>
            </a:r>
            <a:r>
              <a:rPr lang="en-US" altLang="ja-JP" dirty="0" smtClean="0"/>
              <a:t> </a:t>
            </a:r>
            <a:r>
              <a:rPr lang="ja-JP" altLang="en-US" dirty="0" smtClean="0"/>
              <a:t>の開発に</a:t>
            </a:r>
            <a:r>
              <a:rPr lang="en-US" altLang="ja-JP" dirty="0" smtClean="0"/>
              <a:t> </a:t>
            </a:r>
            <a:r>
              <a:rPr lang="en-US" altLang="ja-JP" dirty="0" err="1" smtClean="0"/>
              <a:t>Kide</a:t>
            </a:r>
            <a:r>
              <a:rPr lang="en-US" altLang="ja-JP" dirty="0" smtClean="0"/>
              <a:t> </a:t>
            </a:r>
            <a:r>
              <a:rPr lang="ja-JP" altLang="en-US" dirty="0" smtClean="0"/>
              <a:t>を用いることを考える</a:t>
            </a:r>
            <a:endParaRPr lang="en-US" altLang="ja-JP" dirty="0" smtClean="0"/>
          </a:p>
          <a:p>
            <a:pPr lvl="1"/>
            <a:r>
              <a:rPr lang="ja-JP" altLang="en-US" dirty="0" smtClean="0"/>
              <a:t>メモリ消費量が大きすぎる不具合報告</a:t>
            </a:r>
            <a:endParaRPr lang="en-US" altLang="ja-JP" dirty="0" smtClean="0"/>
          </a:p>
          <a:p>
            <a:pPr lvl="2"/>
            <a:r>
              <a:rPr lang="ja-JP" altLang="en-US" dirty="0" smtClean="0"/>
              <a:t>情報破棄を行う</a:t>
            </a:r>
            <a:r>
              <a:rPr lang="en-US" altLang="ja-JP" dirty="0" smtClean="0"/>
              <a:t> prune </a:t>
            </a:r>
            <a:r>
              <a:rPr lang="ja-JP" altLang="en-US" dirty="0" smtClean="0"/>
              <a:t>メソッドを様々なメソッドに追加</a:t>
            </a:r>
            <a:endParaRPr lang="en-US" altLang="ja-JP" dirty="0" smtClean="0"/>
          </a:p>
          <a:p>
            <a:pPr lvl="2"/>
            <a:r>
              <a:rPr lang="en-US" altLang="ja-JP" dirty="0" smtClean="0"/>
              <a:t>prune </a:t>
            </a:r>
            <a:r>
              <a:rPr lang="ja-JP" altLang="en-US" dirty="0" smtClean="0"/>
              <a:t>メソッドが実行された部分は、クラス定義を許さない</a:t>
            </a:r>
            <a:endParaRPr lang="en-US" altLang="ja-JP" dirty="0" smtClean="0"/>
          </a:p>
          <a:p>
            <a:pPr lvl="2">
              <a:buNone/>
            </a:pPr>
            <a:r>
              <a:rPr lang="ja-JP" altLang="en-US" dirty="0" smtClean="0"/>
              <a:t>　</a:t>
            </a:r>
            <a:r>
              <a:rPr lang="en-US" altLang="ja-JP" dirty="0" smtClean="0"/>
              <a:t> </a:t>
            </a:r>
            <a:r>
              <a:rPr lang="ja-JP" altLang="en-US" dirty="0" smtClean="0"/>
              <a:t>クラス定義を変更するメソッドの冒頭に</a:t>
            </a:r>
            <a:r>
              <a:rPr lang="en-US" altLang="ja-JP" dirty="0" smtClean="0"/>
              <a:t> </a:t>
            </a:r>
            <a:r>
              <a:rPr lang="en-US" altLang="ja-JP" dirty="0" err="1" smtClean="0"/>
              <a:t>checkModify</a:t>
            </a:r>
            <a:r>
              <a:rPr lang="en-US" altLang="ja-JP" dirty="0" smtClean="0"/>
              <a:t>() </a:t>
            </a:r>
            <a:r>
              <a:rPr lang="ja-JP" altLang="en-US" dirty="0" smtClean="0"/>
              <a:t>追加</a:t>
            </a:r>
            <a:endParaRPr lang="en-US" altLang="ja-JP" dirty="0" smtClean="0"/>
          </a:p>
          <a:p>
            <a:pPr lvl="2"/>
            <a:r>
              <a:rPr lang="ja-JP" altLang="en-US" dirty="0" smtClean="0"/>
              <a:t>上記修正に関するコードレビューを行う</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3C630F0C-5889-1849-BC30-DB4522DC5F79}" type="slidenum">
              <a:rPr lang="ja-JP" altLang="en-US"/>
              <a:pPr>
                <a:defRPr/>
              </a:pPr>
              <a:t>12</a:t>
            </a:fld>
            <a:endParaRPr lang="ja-JP" altLang="en-US"/>
          </a:p>
        </p:txBody>
      </p:sp>
      <p:pic>
        <p:nvPicPr>
          <p:cNvPr id="5" name="図 4" descr="ru.gif"/>
          <p:cNvPicPr>
            <a:picLocks noChangeAspect="1"/>
          </p:cNvPicPr>
          <p:nvPr/>
        </p:nvPicPr>
        <p:blipFill>
          <a:blip r:embed="rId3"/>
          <a:stretch>
            <a:fillRect/>
          </a:stretch>
        </p:blipFill>
        <p:spPr>
          <a:xfrm>
            <a:off x="7065775" y="1374058"/>
            <a:ext cx="664539" cy="724312"/>
          </a:xfrm>
          <a:prstGeom prst="rect">
            <a:avLst/>
          </a:prstGeom>
        </p:spPr>
      </p:pic>
      <p:pic>
        <p:nvPicPr>
          <p:cNvPr id="6" name="図 5" descr="ru.gif"/>
          <p:cNvPicPr>
            <a:picLocks noChangeAspect="1"/>
          </p:cNvPicPr>
          <p:nvPr/>
        </p:nvPicPr>
        <p:blipFill>
          <a:blip r:embed="rId3"/>
          <a:stretch>
            <a:fillRect/>
          </a:stretch>
        </p:blipFill>
        <p:spPr>
          <a:xfrm rot="5400000">
            <a:off x="8359238" y="1302754"/>
            <a:ext cx="664537" cy="724310"/>
          </a:xfrm>
          <a:prstGeom prst="rect">
            <a:avLst/>
          </a:prstGeom>
        </p:spPr>
      </p:pic>
      <p:pic>
        <p:nvPicPr>
          <p:cNvPr id="7" name="図 6" descr="ru.gif"/>
          <p:cNvPicPr>
            <a:picLocks noChangeAspect="1"/>
          </p:cNvPicPr>
          <p:nvPr/>
        </p:nvPicPr>
        <p:blipFill>
          <a:blip r:embed="rId3"/>
          <a:stretch>
            <a:fillRect/>
          </a:stretch>
        </p:blipFill>
        <p:spPr>
          <a:xfrm rot="10800000">
            <a:off x="8332804" y="2144327"/>
            <a:ext cx="664539" cy="724312"/>
          </a:xfrm>
          <a:prstGeom prst="rect">
            <a:avLst/>
          </a:prstGeom>
        </p:spPr>
      </p:pic>
      <p:pic>
        <p:nvPicPr>
          <p:cNvPr id="8" name="図 7" descr="ru.gif"/>
          <p:cNvPicPr>
            <a:picLocks noChangeAspect="1"/>
          </p:cNvPicPr>
          <p:nvPr/>
        </p:nvPicPr>
        <p:blipFill>
          <a:blip r:embed="rId3"/>
          <a:stretch>
            <a:fillRect/>
          </a:stretch>
        </p:blipFill>
        <p:spPr>
          <a:xfrm rot="16200000">
            <a:off x="7006863" y="2260779"/>
            <a:ext cx="664537" cy="724310"/>
          </a:xfrm>
          <a:prstGeom prst="rect">
            <a:avLst/>
          </a:prstGeom>
        </p:spPr>
      </p:pic>
      <p:sp>
        <p:nvSpPr>
          <p:cNvPr id="9" name="テキスト ボックス 8"/>
          <p:cNvSpPr txBox="1"/>
          <p:nvPr/>
        </p:nvSpPr>
        <p:spPr>
          <a:xfrm>
            <a:off x="7357579" y="2509830"/>
            <a:ext cx="1699467" cy="707886"/>
          </a:xfrm>
          <a:prstGeom prst="rect">
            <a:avLst/>
          </a:prstGeom>
          <a:noFill/>
        </p:spPr>
        <p:txBody>
          <a:bodyPr wrap="square" rtlCol="0">
            <a:spAutoFit/>
          </a:bodyPr>
          <a:lstStyle/>
          <a:p>
            <a:r>
              <a:rPr lang="ja-JP" altLang="en-US" sz="2000" i="1" dirty="0" smtClean="0">
                <a:latin typeface="ＤＦＰ太丸ゴシック体"/>
                <a:ea typeface="ＤＦＰ太丸ゴシック体"/>
                <a:cs typeface="ＤＦＰ太丸ゴシック体"/>
              </a:rPr>
              <a:t>開発・</a:t>
            </a:r>
            <a:endParaRPr lang="en-US" altLang="ja-JP" sz="2000" i="1" dirty="0" smtClean="0">
              <a:latin typeface="ＤＦＰ太丸ゴシック体"/>
              <a:ea typeface="ＤＦＰ太丸ゴシック体"/>
              <a:cs typeface="ＤＦＰ太丸ゴシック体"/>
            </a:endParaRPr>
          </a:p>
          <a:p>
            <a:r>
              <a:rPr lang="en-US" altLang="ja-JP" sz="2000" i="1" dirty="0" smtClean="0">
                <a:latin typeface="ＤＦＰ太丸ゴシック体"/>
                <a:ea typeface="ＤＦＰ太丸ゴシック体"/>
                <a:cs typeface="ＤＦＰ太丸ゴシック体"/>
              </a:rPr>
              <a:t>	</a:t>
            </a:r>
            <a:r>
              <a:rPr lang="ja-JP" altLang="en-US" sz="2000" i="1" dirty="0" smtClean="0">
                <a:latin typeface="ＤＦＰ太丸ゴシック体"/>
                <a:ea typeface="ＤＦＰ太丸ゴシック体"/>
                <a:cs typeface="ＤＦＰ太丸ゴシック体"/>
              </a:rPr>
              <a:t>テスト</a:t>
            </a:r>
            <a:endParaRPr kumimoji="1" lang="ja-JP" altLang="en-US" sz="2000" i="1" dirty="0">
              <a:latin typeface="ＤＦＰ太丸ゴシック体"/>
              <a:ea typeface="ＤＦＰ太丸ゴシック体"/>
              <a:cs typeface="ＤＦＰ太丸ゴシック体"/>
            </a:endParaRPr>
          </a:p>
        </p:txBody>
      </p:sp>
      <p:sp>
        <p:nvSpPr>
          <p:cNvPr id="10" name="テキスト ボックス 9"/>
          <p:cNvSpPr txBox="1"/>
          <p:nvPr/>
        </p:nvSpPr>
        <p:spPr>
          <a:xfrm>
            <a:off x="8467046" y="1959942"/>
            <a:ext cx="833307" cy="400110"/>
          </a:xfrm>
          <a:prstGeom prst="rect">
            <a:avLst/>
          </a:prstGeom>
          <a:noFill/>
        </p:spPr>
        <p:txBody>
          <a:bodyPr wrap="square" rtlCol="0">
            <a:spAutoFit/>
          </a:bodyPr>
          <a:lstStyle/>
          <a:p>
            <a:r>
              <a:rPr lang="ja-JP" altLang="en-US" sz="2000" i="1" dirty="0" smtClean="0">
                <a:latin typeface="ＤＦＰ太丸ゴシック体"/>
                <a:ea typeface="ＤＦＰ太丸ゴシック体"/>
                <a:cs typeface="ＤＦＰ太丸ゴシック体"/>
              </a:rPr>
              <a:t>設計</a:t>
            </a:r>
            <a:endParaRPr lang="en-US" altLang="ja-JP" sz="2000" i="1" dirty="0" smtClean="0">
              <a:latin typeface="ＤＦＰ太丸ゴシック体"/>
              <a:ea typeface="ＤＦＰ太丸ゴシック体"/>
              <a:cs typeface="ＤＦＰ太丸ゴシック体"/>
            </a:endParaRPr>
          </a:p>
        </p:txBody>
      </p:sp>
      <p:sp>
        <p:nvSpPr>
          <p:cNvPr id="11" name="テキスト ボックス 10"/>
          <p:cNvSpPr txBox="1"/>
          <p:nvPr/>
        </p:nvSpPr>
        <p:spPr>
          <a:xfrm>
            <a:off x="6528891" y="1886868"/>
            <a:ext cx="1463718" cy="400110"/>
          </a:xfrm>
          <a:prstGeom prst="rect">
            <a:avLst/>
          </a:prstGeom>
          <a:noFill/>
        </p:spPr>
        <p:txBody>
          <a:bodyPr wrap="square" rtlCol="0">
            <a:spAutoFit/>
          </a:bodyPr>
          <a:lstStyle/>
          <a:p>
            <a:r>
              <a:rPr lang="ja-JP" altLang="en-US" sz="2000" i="1" dirty="0" smtClean="0">
                <a:latin typeface="ＤＦＰ太丸ゴシック体"/>
                <a:ea typeface="ＤＦＰ太丸ゴシック体"/>
                <a:cs typeface="ＤＦＰ太丸ゴシック体"/>
              </a:rPr>
              <a:t>レビュー</a:t>
            </a:r>
            <a:endParaRPr lang="en-US" altLang="ja-JP" sz="2000" i="1" dirty="0" smtClean="0">
              <a:latin typeface="ＤＦＰ太丸ゴシック体"/>
              <a:ea typeface="ＤＦＰ太丸ゴシック体"/>
              <a:cs typeface="ＤＦＰ太丸ゴシック体"/>
            </a:endParaRPr>
          </a:p>
        </p:txBody>
      </p:sp>
      <p:sp>
        <p:nvSpPr>
          <p:cNvPr id="12" name="テキスト ボックス 11"/>
          <p:cNvSpPr txBox="1"/>
          <p:nvPr/>
        </p:nvSpPr>
        <p:spPr>
          <a:xfrm>
            <a:off x="7661289" y="1213490"/>
            <a:ext cx="1141235" cy="400110"/>
          </a:xfrm>
          <a:prstGeom prst="rect">
            <a:avLst/>
          </a:prstGeom>
          <a:noFill/>
        </p:spPr>
        <p:txBody>
          <a:bodyPr wrap="square" rtlCol="0">
            <a:spAutoFit/>
          </a:bodyPr>
          <a:lstStyle/>
          <a:p>
            <a:r>
              <a:rPr lang="ja-JP" altLang="en-US" sz="2000" i="1" dirty="0" smtClean="0">
                <a:latin typeface="ＤＦＰ太丸ゴシック体"/>
                <a:ea typeface="ＤＦＰ太丸ゴシック体"/>
                <a:cs typeface="ＤＦＰ太丸ゴシック体"/>
              </a:rPr>
              <a:t>プラン</a:t>
            </a:r>
            <a:endParaRPr lang="en-US" altLang="ja-JP" sz="2000" i="1" dirty="0" smtClean="0">
              <a:latin typeface="ＤＦＰ太丸ゴシック体"/>
              <a:ea typeface="ＤＦＰ太丸ゴシック体"/>
              <a:cs typeface="ＤＦＰ太丸ゴシック体"/>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Kide</a:t>
            </a:r>
            <a:r>
              <a:rPr lang="en-US" altLang="ja-JP" dirty="0" smtClean="0"/>
              <a:t> </a:t>
            </a:r>
            <a:r>
              <a:rPr lang="ja-JP" altLang="en-US" dirty="0" smtClean="0"/>
              <a:t>を用いたプログラム修正</a:t>
            </a:r>
            <a:endParaRPr lang="ja-JP" altLang="en-US" dirty="0"/>
          </a:p>
        </p:txBody>
      </p:sp>
      <p:sp>
        <p:nvSpPr>
          <p:cNvPr id="3" name="コンテンツ プレースホルダ 2"/>
          <p:cNvSpPr>
            <a:spLocks noGrp="1"/>
          </p:cNvSpPr>
          <p:nvPr>
            <p:ph idx="1"/>
          </p:nvPr>
        </p:nvSpPr>
        <p:spPr/>
        <p:txBody>
          <a:bodyPr/>
          <a:lstStyle/>
          <a:p>
            <a:r>
              <a:rPr lang="ja-JP" altLang="en-US" dirty="0" smtClean="0"/>
              <a:t>プログラム修正時の利用</a:t>
            </a:r>
            <a:endParaRPr lang="en-US" altLang="ja-JP" dirty="0" smtClean="0"/>
          </a:p>
          <a:p>
            <a:pPr lvl="1"/>
            <a:r>
              <a:rPr lang="ja-JP" altLang="en-US" dirty="0" smtClean="0"/>
              <a:t>情報破棄を行う</a:t>
            </a:r>
            <a:r>
              <a:rPr lang="en-US" altLang="ja-JP" dirty="0" smtClean="0"/>
              <a:t> prune </a:t>
            </a:r>
            <a:r>
              <a:rPr lang="ja-JP" altLang="en-US" dirty="0" smtClean="0"/>
              <a:t>メソッドの追加</a:t>
            </a:r>
            <a:endParaRPr lang="en-US" altLang="ja-JP" dirty="0" smtClean="0"/>
          </a:p>
          <a:p>
            <a:pPr lvl="1"/>
            <a:r>
              <a:rPr lang="ja-JP" altLang="en-US" dirty="0" smtClean="0"/>
              <a:t>定義変更できるかを調べる</a:t>
            </a:r>
            <a:r>
              <a:rPr lang="en-US" altLang="ja-JP" dirty="0" err="1" smtClean="0"/>
              <a:t>checkModify</a:t>
            </a:r>
            <a:r>
              <a:rPr lang="ja-JP" altLang="en-US" dirty="0" smtClean="0"/>
              <a:t>メソッドの追加</a:t>
            </a:r>
            <a:endParaRPr lang="en-US" altLang="ja-JP" dirty="0" smtClean="0"/>
          </a:p>
          <a:p>
            <a:r>
              <a:rPr lang="ja-JP" altLang="en-US" dirty="0" smtClean="0"/>
              <a:t>それぞれ関心事を定義することで要素を一覧可能</a:t>
            </a:r>
            <a:endParaRPr lang="en-US" altLang="ja-JP" dirty="0" smtClean="0"/>
          </a:p>
          <a:p>
            <a:pPr>
              <a:buNone/>
            </a:pPr>
            <a:endParaRPr lang="en-US" altLang="ja-JP" dirty="0" smtClean="0"/>
          </a:p>
          <a:p>
            <a:endParaRPr lang="ja-JP" altLang="en-US" dirty="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13</a:t>
            </a:fld>
            <a:endParaRPr lang="ja-JP" altLang="en-US"/>
          </a:p>
        </p:txBody>
      </p:sp>
      <p:pic>
        <p:nvPicPr>
          <p:cNvPr id="5" name="図 4" descr="concernsView-modifychecking.jpg"/>
          <p:cNvPicPr>
            <a:picLocks noChangeAspect="1"/>
          </p:cNvPicPr>
          <p:nvPr/>
        </p:nvPicPr>
        <p:blipFill>
          <a:blip r:embed="rId2"/>
          <a:stretch>
            <a:fillRect/>
          </a:stretch>
        </p:blipFill>
        <p:spPr>
          <a:xfrm>
            <a:off x="1458030" y="3474640"/>
            <a:ext cx="1988135" cy="3133679"/>
          </a:xfrm>
          <a:prstGeom prst="rect">
            <a:avLst/>
          </a:prstGeom>
        </p:spPr>
      </p:pic>
      <p:pic>
        <p:nvPicPr>
          <p:cNvPr id="6" name="図 5" descr="kideeditoir-1.jpg"/>
          <p:cNvPicPr>
            <a:picLocks noChangeAspect="1"/>
          </p:cNvPicPr>
          <p:nvPr/>
        </p:nvPicPr>
        <p:blipFill>
          <a:blip r:embed="rId3"/>
          <a:stretch>
            <a:fillRect/>
          </a:stretch>
        </p:blipFill>
        <p:spPr>
          <a:xfrm>
            <a:off x="5022579" y="3490842"/>
            <a:ext cx="1779694" cy="2122662"/>
          </a:xfrm>
          <a:prstGeom prst="rect">
            <a:avLst/>
          </a:prstGeom>
        </p:spPr>
      </p:pic>
      <p:pic>
        <p:nvPicPr>
          <p:cNvPr id="7" name="図 6" descr="kideeditoir-2.jpg"/>
          <p:cNvPicPr>
            <a:picLocks noChangeAspect="1"/>
          </p:cNvPicPr>
          <p:nvPr/>
        </p:nvPicPr>
        <p:blipFill>
          <a:blip r:embed="rId4"/>
          <a:stretch>
            <a:fillRect/>
          </a:stretch>
        </p:blipFill>
        <p:spPr>
          <a:xfrm>
            <a:off x="5608413" y="4304702"/>
            <a:ext cx="1846385" cy="2198562"/>
          </a:xfrm>
          <a:prstGeom prst="rect">
            <a:avLst/>
          </a:prstGeom>
        </p:spPr>
      </p:pic>
      <p:cxnSp>
        <p:nvCxnSpPr>
          <p:cNvPr id="8" name="直線矢印コネクタ 7"/>
          <p:cNvCxnSpPr/>
          <p:nvPr/>
        </p:nvCxnSpPr>
        <p:spPr>
          <a:xfrm flipV="1">
            <a:off x="3477521" y="4137371"/>
            <a:ext cx="1472564" cy="168659"/>
          </a:xfrm>
          <a:prstGeom prst="straightConnector1">
            <a:avLst/>
          </a:prstGeom>
          <a:ln w="5715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a:xfrm>
            <a:off x="3477521" y="4520813"/>
            <a:ext cx="2093788" cy="1179419"/>
          </a:xfrm>
          <a:prstGeom prst="straightConnector1">
            <a:avLst/>
          </a:prstGeom>
          <a:ln w="5715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1715227" y="6281543"/>
            <a:ext cx="2553900" cy="338554"/>
          </a:xfrm>
          <a:prstGeom prst="rect">
            <a:avLst/>
          </a:prstGeom>
          <a:noFill/>
        </p:spPr>
        <p:txBody>
          <a:bodyPr wrap="square" rtlCol="0">
            <a:spAutoFit/>
          </a:bodyPr>
          <a:lstStyle/>
          <a:p>
            <a:r>
              <a:rPr lang="en-US" altLang="ja-JP" sz="1600" i="1" dirty="0" err="1" smtClean="0">
                <a:latin typeface="ＤＦＰ太丸ゴシック体"/>
                <a:ea typeface="ＤＦＰ太丸ゴシック体"/>
                <a:cs typeface="ＤＦＰ太丸ゴシック体"/>
              </a:rPr>
              <a:t>Kide</a:t>
            </a:r>
            <a:r>
              <a:rPr lang="en-US" altLang="ja-JP" sz="1600" i="1" dirty="0" smtClean="0">
                <a:latin typeface="ＤＦＰ太丸ゴシック体"/>
                <a:ea typeface="ＤＦＰ太丸ゴシック体"/>
                <a:cs typeface="ＤＦＰ太丸ゴシック体"/>
              </a:rPr>
              <a:t> - Concerns View</a:t>
            </a:r>
          </a:p>
        </p:txBody>
      </p:sp>
      <p:sp>
        <p:nvSpPr>
          <p:cNvPr id="11" name="テキスト ボックス 10"/>
          <p:cNvSpPr txBox="1"/>
          <p:nvPr/>
        </p:nvSpPr>
        <p:spPr>
          <a:xfrm>
            <a:off x="5791676" y="6136038"/>
            <a:ext cx="2553900" cy="338554"/>
          </a:xfrm>
          <a:prstGeom prst="rect">
            <a:avLst/>
          </a:prstGeom>
          <a:noFill/>
        </p:spPr>
        <p:txBody>
          <a:bodyPr wrap="square" rtlCol="0">
            <a:spAutoFit/>
          </a:bodyPr>
          <a:lstStyle/>
          <a:p>
            <a:r>
              <a:rPr lang="en-US" altLang="ja-JP" sz="1600" i="1" dirty="0" err="1" smtClean="0">
                <a:latin typeface="ＤＦＰ太丸ゴシック体"/>
                <a:ea typeface="ＤＦＰ太丸ゴシック体"/>
                <a:cs typeface="ＤＦＰ太丸ゴシック体"/>
              </a:rPr>
              <a:t>Kide</a:t>
            </a:r>
            <a:r>
              <a:rPr lang="en-US" altLang="ja-JP" sz="1600" i="1" dirty="0" smtClean="0">
                <a:latin typeface="ＤＦＰ太丸ゴシック体"/>
                <a:ea typeface="ＤＦＰ太丸ゴシック体"/>
                <a:cs typeface="ＤＦＰ太丸ゴシック体"/>
              </a:rPr>
              <a:t> - </a:t>
            </a:r>
            <a:r>
              <a:rPr lang="en-US" altLang="ja-JP" sz="1600" i="1" dirty="0" err="1" smtClean="0">
                <a:latin typeface="ＤＦＰ太丸ゴシック体"/>
                <a:ea typeface="ＤＦＰ太丸ゴシック体"/>
                <a:cs typeface="ＤＦＰ太丸ゴシック体"/>
              </a:rPr>
              <a:t>Kide</a:t>
            </a:r>
            <a:r>
              <a:rPr lang="en-US" altLang="ja-JP" sz="1600" i="1" dirty="0" smtClean="0">
                <a:latin typeface="ＤＦＰ太丸ゴシック体"/>
                <a:ea typeface="ＤＦＰ太丸ゴシック体"/>
                <a:cs typeface="ＤＦＰ太丸ゴシック体"/>
              </a:rPr>
              <a:t> Editor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r>
              <a:rPr lang="ja-JP" altLang="en-US" dirty="0" smtClean="0"/>
              <a:t>対話的なコードレビューを行うことができる</a:t>
            </a:r>
            <a:endParaRPr lang="en-US" altLang="ja-JP" dirty="0" smtClean="0"/>
          </a:p>
          <a:p>
            <a:pPr lvl="1"/>
            <a:r>
              <a:rPr lang="ja-JP" altLang="en-US" dirty="0" smtClean="0"/>
              <a:t>レビュー文書とソースコードの整合性が常にとれる</a:t>
            </a:r>
            <a:endParaRPr lang="en-US" altLang="ja-JP" dirty="0" smtClean="0"/>
          </a:p>
          <a:p>
            <a:pPr lvl="1"/>
            <a:r>
              <a:rPr lang="ja-JP" altLang="en-US" dirty="0" smtClean="0"/>
              <a:t>従来のレビュー文書では転記</a:t>
            </a:r>
            <a:r>
              <a:rPr lang="en-US" altLang="ja-JP" dirty="0" smtClean="0"/>
              <a:t>(</a:t>
            </a:r>
            <a:r>
              <a:rPr lang="ja-JP" altLang="en-US" dirty="0" smtClean="0"/>
              <a:t>ファイルをまたがる編集</a:t>
            </a:r>
            <a:r>
              <a:rPr lang="en-US" altLang="ja-JP" dirty="0" smtClean="0"/>
              <a:t>)</a:t>
            </a:r>
            <a:r>
              <a:rPr lang="ja-JP" altLang="en-US" dirty="0" smtClean="0"/>
              <a:t>が必要であったが、</a:t>
            </a:r>
            <a:r>
              <a:rPr lang="en-US" altLang="ja-JP" dirty="0" err="1" smtClean="0"/>
              <a:t>Kide</a:t>
            </a:r>
            <a:r>
              <a:rPr lang="en-US" altLang="ja-JP" dirty="0" smtClean="0"/>
              <a:t> </a:t>
            </a:r>
            <a:r>
              <a:rPr lang="ja-JP" altLang="en-US" dirty="0" smtClean="0"/>
              <a:t>を用いることで不必要に</a:t>
            </a:r>
            <a:endParaRPr lang="ja-JP" altLang="en-US" dirty="0"/>
          </a:p>
        </p:txBody>
      </p:sp>
      <p:sp>
        <p:nvSpPr>
          <p:cNvPr id="2" name="タイトル 1"/>
          <p:cNvSpPr>
            <a:spLocks noGrp="1"/>
          </p:cNvSpPr>
          <p:nvPr>
            <p:ph type="title"/>
          </p:nvPr>
        </p:nvSpPr>
        <p:spPr/>
        <p:txBody>
          <a:bodyPr/>
          <a:lstStyle/>
          <a:p>
            <a:r>
              <a:rPr lang="en-US" altLang="ja-JP" dirty="0" err="1" smtClean="0"/>
              <a:t>Kide</a:t>
            </a:r>
            <a:r>
              <a:rPr lang="en-US" altLang="ja-JP" dirty="0" smtClean="0"/>
              <a:t> </a:t>
            </a:r>
            <a:r>
              <a:rPr lang="ja-JP" altLang="en-US" dirty="0" smtClean="0"/>
              <a:t>を用いたコードレビュー</a:t>
            </a:r>
            <a:endParaRPr lang="ja-JP" altLang="en-US" dirty="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14</a:t>
            </a:fld>
            <a:endParaRPr lang="ja-JP" altLang="en-US"/>
          </a:p>
        </p:txBody>
      </p:sp>
      <p:sp>
        <p:nvSpPr>
          <p:cNvPr id="16" name="角丸四角形 15"/>
          <p:cNvSpPr/>
          <p:nvPr/>
        </p:nvSpPr>
        <p:spPr>
          <a:xfrm>
            <a:off x="371641" y="3475782"/>
            <a:ext cx="3732464" cy="3166898"/>
          </a:xfrm>
          <a:prstGeom prst="roundRect">
            <a:avLst>
              <a:gd name="adj" fmla="val 5702"/>
            </a:avLst>
          </a:prstGeom>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lstStyle/>
          <a:p>
            <a:r>
              <a:rPr lang="ja-JP" altLang="en-US" dirty="0" smtClean="0">
                <a:latin typeface="Comic Sans MS"/>
                <a:cs typeface="Comic Sans MS"/>
              </a:rPr>
              <a:t>以下のように</a:t>
            </a:r>
            <a:r>
              <a:rPr lang="en-US" altLang="ja-JP" dirty="0" smtClean="0">
                <a:latin typeface="Comic Sans MS"/>
                <a:cs typeface="Comic Sans MS"/>
              </a:rPr>
              <a:t> prune </a:t>
            </a:r>
            <a:r>
              <a:rPr lang="ja-JP" altLang="en-US" dirty="0" smtClean="0">
                <a:latin typeface="Comic Sans MS"/>
                <a:cs typeface="Comic Sans MS"/>
              </a:rPr>
              <a:t>メソッドを追加しました。</a:t>
            </a:r>
            <a:endParaRPr lang="en-US" altLang="ja-JP" dirty="0" smtClean="0">
              <a:latin typeface="Comic Sans MS"/>
              <a:cs typeface="Comic Sans MS"/>
            </a:endParaRPr>
          </a:p>
          <a:p>
            <a:endParaRPr lang="en-US" altLang="ja-JP" dirty="0" smtClean="0">
              <a:latin typeface="Comic Sans MS"/>
              <a:cs typeface="Comic Sans MS"/>
            </a:endParaRPr>
          </a:p>
          <a:p>
            <a:r>
              <a:rPr lang="en-US" altLang="ja-JP" dirty="0" smtClean="0">
                <a:latin typeface="Comic Sans MS"/>
                <a:cs typeface="Comic Sans MS"/>
              </a:rPr>
              <a:t>  public void </a:t>
            </a:r>
            <a:r>
              <a:rPr lang="en-US" altLang="ja-JP" dirty="0" err="1" smtClean="0">
                <a:latin typeface="Comic Sans MS"/>
                <a:cs typeface="Comic Sans MS"/>
              </a:rPr>
              <a:t>toByteCode</a:t>
            </a:r>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ClassFile</a:t>
            </a:r>
            <a:r>
              <a:rPr lang="en-US" altLang="ja-JP" dirty="0" smtClean="0">
                <a:latin typeface="Comic Sans MS"/>
                <a:cs typeface="Comic Sans MS"/>
              </a:rPr>
              <a:t> </a:t>
            </a:r>
            <a:r>
              <a:rPr lang="en-US" altLang="ja-JP" dirty="0" err="1" smtClean="0">
                <a:latin typeface="Comic Sans MS"/>
                <a:cs typeface="Comic Sans MS"/>
              </a:rPr>
              <a:t>cf</a:t>
            </a:r>
            <a:r>
              <a:rPr lang="en-US" altLang="ja-JP" dirty="0" smtClean="0">
                <a:latin typeface="Comic Sans MS"/>
                <a:cs typeface="Comic Sans MS"/>
              </a:rPr>
              <a:t> = </a:t>
            </a:r>
            <a:r>
              <a:rPr lang="en-US" altLang="ja-JP" dirty="0" err="1" smtClean="0">
                <a:latin typeface="Comic Sans MS"/>
                <a:cs typeface="Comic Sans MS"/>
              </a:rPr>
              <a:t>getClassFile</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modifyClassConstructor(cf</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if(doPruning</a:t>
            </a:r>
            <a:r>
              <a:rPr lang="en-US" altLang="ja-JP" dirty="0" smtClean="0">
                <a:latin typeface="Comic Sans MS"/>
                <a:cs typeface="Comic Sans MS"/>
              </a:rPr>
              <a:t>) {</a:t>
            </a:r>
          </a:p>
          <a:p>
            <a:r>
              <a:rPr lang="en-US" altLang="ja-JP" dirty="0" smtClean="0">
                <a:latin typeface="Comic Sans MS"/>
                <a:cs typeface="Comic Sans MS"/>
              </a:rPr>
              <a:t>      prune();</a:t>
            </a:r>
          </a:p>
          <a:p>
            <a:r>
              <a:rPr lang="en-US" altLang="ja-JP" dirty="0" smtClean="0">
                <a:latin typeface="Comic Sans MS"/>
                <a:cs typeface="Comic Sans MS"/>
              </a:rPr>
              <a:t>    }</a:t>
            </a:r>
          </a:p>
          <a:p>
            <a:r>
              <a:rPr lang="en-US" altLang="ja-JP" dirty="0" smtClean="0">
                <a:latin typeface="Comic Sans MS"/>
                <a:cs typeface="Comic Sans MS"/>
              </a:rPr>
              <a:t>    ..</a:t>
            </a:r>
          </a:p>
          <a:p>
            <a:r>
              <a:rPr lang="en-US" altLang="ja-JP" dirty="0" smtClean="0">
                <a:latin typeface="Comic Sans MS"/>
                <a:cs typeface="Comic Sans MS"/>
              </a:rPr>
              <a:t>  }</a:t>
            </a:r>
          </a:p>
        </p:txBody>
      </p:sp>
      <p:sp>
        <p:nvSpPr>
          <p:cNvPr id="23" name="テキスト ボックス 22"/>
          <p:cNvSpPr txBox="1"/>
          <p:nvPr/>
        </p:nvSpPr>
        <p:spPr>
          <a:xfrm>
            <a:off x="184489" y="3074714"/>
            <a:ext cx="1569660" cy="369332"/>
          </a:xfrm>
          <a:prstGeom prst="rect">
            <a:avLst/>
          </a:prstGeom>
          <a:noFill/>
        </p:spPr>
        <p:txBody>
          <a:bodyPr wrap="none" rtlCol="0">
            <a:spAutoFit/>
          </a:bodyPr>
          <a:lstStyle/>
          <a:p>
            <a:r>
              <a:rPr kumimoji="1" lang="ja-JP" altLang="en-US" u="sng" dirty="0" smtClean="0">
                <a:latin typeface="+mn-ea"/>
                <a:ea typeface="+mn-ea"/>
              </a:rPr>
              <a:t>レビュー文書</a:t>
            </a:r>
            <a:endParaRPr kumimoji="1" lang="ja-JP" altLang="en-US" u="sng" dirty="0">
              <a:latin typeface="+mn-ea"/>
              <a:ea typeface="+mn-ea"/>
            </a:endParaRPr>
          </a:p>
        </p:txBody>
      </p:sp>
      <p:sp>
        <p:nvSpPr>
          <p:cNvPr id="24" name="角丸四角形 23"/>
          <p:cNvSpPr/>
          <p:nvPr/>
        </p:nvSpPr>
        <p:spPr>
          <a:xfrm>
            <a:off x="5400834" y="3475782"/>
            <a:ext cx="3522679" cy="2379586"/>
          </a:xfrm>
          <a:prstGeom prst="roundRect">
            <a:avLst>
              <a:gd name="adj" fmla="val 5702"/>
            </a:avLst>
          </a:prstGeom>
        </p:spPr>
        <p:style>
          <a:lnRef idx="2">
            <a:schemeClr val="accent1"/>
          </a:lnRef>
          <a:fillRef idx="1">
            <a:schemeClr val="lt1"/>
          </a:fillRef>
          <a:effectRef idx="0">
            <a:schemeClr val="accent1"/>
          </a:effectRef>
          <a:fontRef idx="minor">
            <a:schemeClr val="dk1"/>
          </a:fontRef>
        </p:style>
        <p:txBody>
          <a:bodyPr rtlCol="0" anchor="t"/>
          <a:lstStyle/>
          <a:p>
            <a:r>
              <a:rPr lang="en-US" altLang="ja-JP" dirty="0" smtClean="0">
                <a:latin typeface="Comic Sans MS"/>
                <a:cs typeface="Comic Sans MS"/>
              </a:rPr>
              <a:t>public void </a:t>
            </a:r>
            <a:r>
              <a:rPr lang="en-US" altLang="ja-JP" dirty="0" err="1" smtClean="0">
                <a:latin typeface="Comic Sans MS"/>
                <a:cs typeface="Comic Sans MS"/>
              </a:rPr>
              <a:t>toByteCode</a:t>
            </a:r>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ClassFile</a:t>
            </a:r>
            <a:r>
              <a:rPr lang="en-US" altLang="ja-JP" dirty="0" smtClean="0">
                <a:latin typeface="Comic Sans MS"/>
                <a:cs typeface="Comic Sans MS"/>
              </a:rPr>
              <a:t> </a:t>
            </a:r>
            <a:r>
              <a:rPr lang="en-US" altLang="ja-JP" dirty="0" err="1" smtClean="0">
                <a:latin typeface="Comic Sans MS"/>
                <a:cs typeface="Comic Sans MS"/>
              </a:rPr>
              <a:t>cf</a:t>
            </a:r>
            <a:r>
              <a:rPr lang="en-US" altLang="ja-JP" dirty="0" smtClean="0">
                <a:latin typeface="Comic Sans MS"/>
                <a:cs typeface="Comic Sans MS"/>
              </a:rPr>
              <a:t> = </a:t>
            </a:r>
            <a:r>
              <a:rPr lang="en-US" altLang="ja-JP" dirty="0" err="1" smtClean="0">
                <a:latin typeface="Comic Sans MS"/>
                <a:cs typeface="Comic Sans MS"/>
              </a:rPr>
              <a:t>getClassFile</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modifyClassConstructor(cf</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if(doPruning</a:t>
            </a:r>
            <a:r>
              <a:rPr lang="en-US" altLang="ja-JP" dirty="0" smtClean="0">
                <a:latin typeface="Comic Sans MS"/>
                <a:cs typeface="Comic Sans MS"/>
              </a:rPr>
              <a:t>) {</a:t>
            </a:r>
          </a:p>
          <a:p>
            <a:r>
              <a:rPr lang="en-US" altLang="ja-JP" dirty="0" smtClean="0">
                <a:latin typeface="Comic Sans MS"/>
                <a:cs typeface="Comic Sans MS"/>
              </a:rPr>
              <a:t>    prune();</a:t>
            </a:r>
          </a:p>
          <a:p>
            <a:r>
              <a:rPr lang="en-US" altLang="ja-JP" dirty="0" smtClean="0">
                <a:latin typeface="Comic Sans MS"/>
                <a:cs typeface="Comic Sans MS"/>
              </a:rPr>
              <a:t>   }</a:t>
            </a:r>
          </a:p>
          <a:p>
            <a:r>
              <a:rPr lang="en-US" altLang="ja-JP" dirty="0" smtClean="0">
                <a:latin typeface="Comic Sans MS"/>
                <a:cs typeface="Comic Sans MS"/>
              </a:rPr>
              <a:t>  ..</a:t>
            </a:r>
          </a:p>
          <a:p>
            <a:r>
              <a:rPr lang="en-US" altLang="ja-JP" dirty="0" smtClean="0">
                <a:latin typeface="Comic Sans MS"/>
                <a:cs typeface="Comic Sans MS"/>
              </a:rPr>
              <a:t>}</a:t>
            </a:r>
          </a:p>
        </p:txBody>
      </p:sp>
      <p:sp>
        <p:nvSpPr>
          <p:cNvPr id="26" name="テキスト ボックス 25"/>
          <p:cNvSpPr txBox="1"/>
          <p:nvPr/>
        </p:nvSpPr>
        <p:spPr>
          <a:xfrm>
            <a:off x="5240468" y="3106450"/>
            <a:ext cx="2031325" cy="369332"/>
          </a:xfrm>
          <a:prstGeom prst="rect">
            <a:avLst/>
          </a:prstGeom>
          <a:noFill/>
        </p:spPr>
        <p:txBody>
          <a:bodyPr wrap="none" rtlCol="0">
            <a:spAutoFit/>
          </a:bodyPr>
          <a:lstStyle/>
          <a:p>
            <a:r>
              <a:rPr lang="ja-JP" altLang="en-US" u="sng" dirty="0" smtClean="0">
                <a:latin typeface="+mn-ea"/>
                <a:ea typeface="+mn-ea"/>
              </a:rPr>
              <a:t>元のソースコード</a:t>
            </a:r>
            <a:endParaRPr kumimoji="1" lang="ja-JP" altLang="en-US" u="sng" dirty="0">
              <a:latin typeface="+mn-ea"/>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評価</a:t>
            </a:r>
            <a:endParaRPr lang="ja-JP" altLang="en-US" dirty="0"/>
          </a:p>
        </p:txBody>
      </p:sp>
      <p:sp>
        <p:nvSpPr>
          <p:cNvPr id="3" name="コンテンツ プレースホルダ 2"/>
          <p:cNvSpPr>
            <a:spLocks noGrp="1"/>
          </p:cNvSpPr>
          <p:nvPr>
            <p:ph idx="1"/>
          </p:nvPr>
        </p:nvSpPr>
        <p:spPr/>
        <p:txBody>
          <a:bodyPr/>
          <a:lstStyle/>
          <a:p>
            <a:r>
              <a:rPr lang="ja-JP" altLang="en-US" dirty="0" smtClean="0"/>
              <a:t>言語機構だけを用いてモジュール化する場合と比較して、</a:t>
            </a:r>
            <a:r>
              <a:rPr lang="en-US" altLang="ja-JP" dirty="0" err="1" smtClean="0"/>
              <a:t>Kide</a:t>
            </a:r>
            <a:r>
              <a:rPr lang="en-US" altLang="ja-JP" dirty="0" smtClean="0"/>
              <a:t> </a:t>
            </a:r>
            <a:r>
              <a:rPr lang="ja-JP" altLang="en-US" dirty="0" smtClean="0"/>
              <a:t>がどれだけ閲覧性を向上させるかを評価した</a:t>
            </a:r>
            <a:endParaRPr lang="en-US" altLang="ja-JP" dirty="0" smtClean="0"/>
          </a:p>
          <a:p>
            <a:pPr lvl="1"/>
            <a:r>
              <a:rPr lang="en-US" altLang="ja-JP" dirty="0" err="1" smtClean="0"/>
              <a:t>Javassist</a:t>
            </a:r>
            <a:r>
              <a:rPr lang="en-US" altLang="ja-JP" dirty="0" smtClean="0"/>
              <a:t>, </a:t>
            </a:r>
            <a:r>
              <a:rPr lang="en-US" altLang="ja-JP" dirty="0" err="1" smtClean="0"/>
              <a:t>AjHotDraw</a:t>
            </a:r>
            <a:r>
              <a:rPr lang="en-US" altLang="ja-JP" dirty="0" smtClean="0"/>
              <a:t> </a:t>
            </a:r>
            <a:r>
              <a:rPr lang="ja-JP" altLang="en-US" dirty="0" smtClean="0"/>
              <a:t>を題材に</a:t>
            </a:r>
            <a:endParaRPr lang="en-US" altLang="ja-JP" dirty="0" smtClean="0"/>
          </a:p>
          <a:p>
            <a:pPr lvl="1"/>
            <a:r>
              <a:rPr lang="ja-JP" altLang="en-US" dirty="0" smtClean="0"/>
              <a:t>機能、処理に着目した</a:t>
            </a:r>
            <a:r>
              <a:rPr lang="en-US" altLang="ja-JP" dirty="0" smtClean="0"/>
              <a:t>2</a:t>
            </a:r>
            <a:r>
              <a:rPr lang="ja-JP" altLang="en-US" dirty="0" smtClean="0"/>
              <a:t>つの分割を行ったプログラムを用意</a:t>
            </a:r>
            <a:endParaRPr lang="en-US" altLang="ja-JP" dirty="0" smtClean="0"/>
          </a:p>
          <a:p>
            <a:r>
              <a:rPr lang="ja-JP" altLang="en-US" dirty="0" smtClean="0"/>
              <a:t>ひとつの関心事を修正する場合を想定し、どれだけの　プログラムを閲覧する必要があるかを行数を基準に評価</a:t>
            </a:r>
            <a:endParaRPr lang="en-US" altLang="ja-JP" dirty="0" smtClean="0"/>
          </a:p>
          <a:p>
            <a:endParaRPr lang="en-US" altLang="ja-JP" dirty="0" smtClean="0"/>
          </a:p>
          <a:p>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15</a:t>
            </a:fld>
            <a:endParaRPr lang="ja-JP" altLang="en-US"/>
          </a:p>
        </p:txBody>
      </p:sp>
      <p:pic>
        <p:nvPicPr>
          <p:cNvPr id="7" name="図 6"/>
          <p:cNvPicPr>
            <a:picLocks noChangeAspect="1"/>
          </p:cNvPicPr>
          <p:nvPr/>
        </p:nvPicPr>
        <p:blipFill>
          <a:blip r:embed="rId3"/>
          <a:stretch>
            <a:fillRect/>
          </a:stretch>
        </p:blipFill>
        <p:spPr>
          <a:xfrm>
            <a:off x="423863" y="4091343"/>
            <a:ext cx="878992" cy="878992"/>
          </a:xfrm>
          <a:prstGeom prst="rect">
            <a:avLst/>
          </a:prstGeom>
        </p:spPr>
      </p:pic>
      <p:pic>
        <p:nvPicPr>
          <p:cNvPr id="8" name="図 11"/>
          <p:cNvPicPr>
            <a:picLocks noChangeAspect="1"/>
          </p:cNvPicPr>
          <p:nvPr/>
        </p:nvPicPr>
        <p:blipFill>
          <a:blip r:embed="rId4"/>
          <a:stretch>
            <a:fillRect/>
          </a:stretch>
        </p:blipFill>
        <p:spPr>
          <a:xfrm>
            <a:off x="423863" y="4881623"/>
            <a:ext cx="878991" cy="878991"/>
          </a:xfrm>
          <a:prstGeom prst="rect">
            <a:avLst/>
          </a:prstGeom>
        </p:spPr>
      </p:pic>
      <p:pic>
        <p:nvPicPr>
          <p:cNvPr id="9" name="図 8"/>
          <p:cNvPicPr>
            <a:picLocks noChangeAspect="1"/>
          </p:cNvPicPr>
          <p:nvPr/>
        </p:nvPicPr>
        <p:blipFill>
          <a:blip r:embed="rId5"/>
          <a:stretch>
            <a:fillRect/>
          </a:stretch>
        </p:blipFill>
        <p:spPr>
          <a:xfrm>
            <a:off x="423863" y="5697894"/>
            <a:ext cx="893804" cy="893804"/>
          </a:xfrm>
          <a:prstGeom prst="rect">
            <a:avLst/>
          </a:prstGeom>
        </p:spPr>
      </p:pic>
      <p:sp>
        <p:nvSpPr>
          <p:cNvPr id="10" name="フローチャート: カード 9"/>
          <p:cNvSpPr/>
          <p:nvPr/>
        </p:nvSpPr>
        <p:spPr>
          <a:xfrm>
            <a:off x="1317667" y="4243259"/>
            <a:ext cx="632202" cy="575160"/>
          </a:xfrm>
          <a:prstGeom prst="flowChartPunchedCard">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フローチャート: カード 10"/>
          <p:cNvSpPr/>
          <p:nvPr/>
        </p:nvSpPr>
        <p:spPr>
          <a:xfrm>
            <a:off x="1317667" y="5873508"/>
            <a:ext cx="632202" cy="575160"/>
          </a:xfrm>
          <a:prstGeom prst="flowChartPunchedCard">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フローチャート: カード 11"/>
          <p:cNvSpPr/>
          <p:nvPr/>
        </p:nvSpPr>
        <p:spPr>
          <a:xfrm>
            <a:off x="1318533" y="5027599"/>
            <a:ext cx="632202" cy="575160"/>
          </a:xfrm>
          <a:prstGeom prst="flowChartPunchedCard">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949869" y="4362508"/>
            <a:ext cx="1660393" cy="369332"/>
          </a:xfrm>
          <a:prstGeom prst="rect">
            <a:avLst/>
          </a:prstGeom>
          <a:noFill/>
        </p:spPr>
        <p:txBody>
          <a:bodyPr wrap="none" rtlCol="0">
            <a:spAutoFit/>
          </a:bodyPr>
          <a:lstStyle/>
          <a:p>
            <a:r>
              <a:rPr kumimoji="1" lang="en-US" altLang="ja-JP" dirty="0" smtClean="0"/>
              <a:t>+</a:t>
            </a:r>
            <a:r>
              <a:rPr lang="en-US" altLang="ja-JP" dirty="0" smtClean="0"/>
              <a:t> </a:t>
            </a:r>
            <a:r>
              <a:rPr lang="ja-JP" altLang="en-US" dirty="0" smtClean="0"/>
              <a:t>従来エディタ</a:t>
            </a:r>
            <a:endParaRPr kumimoji="1" lang="ja-JP" altLang="en-US" dirty="0"/>
          </a:p>
        </p:txBody>
      </p:sp>
      <p:sp>
        <p:nvSpPr>
          <p:cNvPr id="19" name="テキスト ボックス 18"/>
          <p:cNvSpPr txBox="1"/>
          <p:nvPr/>
        </p:nvSpPr>
        <p:spPr>
          <a:xfrm>
            <a:off x="1959704" y="5137359"/>
            <a:ext cx="1660393" cy="369332"/>
          </a:xfrm>
          <a:prstGeom prst="rect">
            <a:avLst/>
          </a:prstGeom>
          <a:noFill/>
        </p:spPr>
        <p:txBody>
          <a:bodyPr wrap="none" rtlCol="0">
            <a:spAutoFit/>
          </a:bodyPr>
          <a:lstStyle/>
          <a:p>
            <a:r>
              <a:rPr kumimoji="1" lang="en-US" altLang="ja-JP" dirty="0" smtClean="0"/>
              <a:t>+</a:t>
            </a:r>
            <a:r>
              <a:rPr lang="en-US" altLang="ja-JP" dirty="0" smtClean="0"/>
              <a:t> </a:t>
            </a:r>
            <a:r>
              <a:rPr lang="ja-JP" altLang="en-US" dirty="0" smtClean="0"/>
              <a:t>従来エディタ</a:t>
            </a:r>
            <a:endParaRPr kumimoji="1" lang="ja-JP" altLang="en-US" dirty="0"/>
          </a:p>
        </p:txBody>
      </p:sp>
      <p:sp>
        <p:nvSpPr>
          <p:cNvPr id="20" name="テキスト ボックス 19"/>
          <p:cNvSpPr txBox="1"/>
          <p:nvPr/>
        </p:nvSpPr>
        <p:spPr>
          <a:xfrm>
            <a:off x="1959704" y="5992102"/>
            <a:ext cx="845604" cy="369332"/>
          </a:xfrm>
          <a:prstGeom prst="rect">
            <a:avLst/>
          </a:prstGeom>
          <a:noFill/>
        </p:spPr>
        <p:txBody>
          <a:bodyPr wrap="none" rtlCol="0">
            <a:spAutoFit/>
          </a:bodyPr>
          <a:lstStyle/>
          <a:p>
            <a:r>
              <a:rPr kumimoji="1" lang="en-US" altLang="ja-JP" dirty="0" smtClean="0"/>
              <a:t>+</a:t>
            </a:r>
            <a:r>
              <a:rPr lang="en-US" altLang="ja-JP" dirty="0" smtClean="0"/>
              <a:t> </a:t>
            </a:r>
            <a:r>
              <a:rPr lang="en-US" altLang="ja-JP" dirty="0" err="1" smtClean="0"/>
              <a:t>Kide</a:t>
            </a:r>
            <a:endParaRPr kumimoji="1" lang="ja-JP" altLang="en-US" dirty="0"/>
          </a:p>
        </p:txBody>
      </p:sp>
      <p:sp>
        <p:nvSpPr>
          <p:cNvPr id="21" name="円形吹き出し 20"/>
          <p:cNvSpPr/>
          <p:nvPr/>
        </p:nvSpPr>
        <p:spPr>
          <a:xfrm>
            <a:off x="4394613" y="4107023"/>
            <a:ext cx="2801433" cy="1046016"/>
          </a:xfrm>
          <a:prstGeom prst="wedgeEllipseCallout">
            <a:avLst>
              <a:gd name="adj1" fmla="val -51246"/>
              <a:gd name="adj2" fmla="val 50015"/>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000000"/>
              </a:solidFill>
            </a:endParaRPr>
          </a:p>
        </p:txBody>
      </p:sp>
      <p:sp>
        <p:nvSpPr>
          <p:cNvPr id="22" name="テキスト ボックス 21"/>
          <p:cNvSpPr txBox="1"/>
          <p:nvPr/>
        </p:nvSpPr>
        <p:spPr>
          <a:xfrm>
            <a:off x="4666428" y="4284955"/>
            <a:ext cx="2451233" cy="646331"/>
          </a:xfrm>
          <a:prstGeom prst="rect">
            <a:avLst/>
          </a:prstGeom>
          <a:noFill/>
        </p:spPr>
        <p:txBody>
          <a:bodyPr wrap="square" rtlCol="0">
            <a:spAutoFit/>
          </a:bodyPr>
          <a:lstStyle/>
          <a:p>
            <a:r>
              <a:rPr lang="ja-JP" altLang="en-US" dirty="0" smtClean="0">
                <a:latin typeface="Osaka"/>
                <a:ea typeface="Osaka"/>
                <a:cs typeface="Osaka"/>
              </a:rPr>
              <a:t>再描画処理を呼んでる部分を修正したい</a:t>
            </a:r>
            <a:endParaRPr lang="en-US" altLang="ja-JP" dirty="0" smtClean="0">
              <a:latin typeface="Osaka"/>
              <a:ea typeface="Osaka"/>
              <a:cs typeface="Osaka"/>
            </a:endParaRPr>
          </a:p>
        </p:txBody>
      </p:sp>
      <p:sp>
        <p:nvSpPr>
          <p:cNvPr id="23" name="円形吹き出し 22"/>
          <p:cNvSpPr/>
          <p:nvPr/>
        </p:nvSpPr>
        <p:spPr>
          <a:xfrm>
            <a:off x="6064569" y="4748191"/>
            <a:ext cx="2990346" cy="1046016"/>
          </a:xfrm>
          <a:prstGeom prst="wedgeEllipseCallout">
            <a:avLst>
              <a:gd name="adj1" fmla="val -51246"/>
              <a:gd name="adj2" fmla="val 50015"/>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000000"/>
              </a:solidFill>
            </a:endParaRPr>
          </a:p>
        </p:txBody>
      </p:sp>
      <p:sp>
        <p:nvSpPr>
          <p:cNvPr id="24" name="テキスト ボックス 23"/>
          <p:cNvSpPr txBox="1"/>
          <p:nvPr/>
        </p:nvSpPr>
        <p:spPr>
          <a:xfrm>
            <a:off x="6349038" y="4941802"/>
            <a:ext cx="2743200" cy="646331"/>
          </a:xfrm>
          <a:prstGeom prst="rect">
            <a:avLst/>
          </a:prstGeom>
          <a:noFill/>
        </p:spPr>
        <p:txBody>
          <a:bodyPr wrap="square" rtlCol="0">
            <a:spAutoFit/>
          </a:bodyPr>
          <a:lstStyle/>
          <a:p>
            <a:r>
              <a:rPr lang="en-US" altLang="ja-JP" dirty="0" err="1" smtClean="0">
                <a:latin typeface="Osaka"/>
                <a:ea typeface="Osaka"/>
                <a:cs typeface="Osaka"/>
              </a:rPr>
              <a:t>CtClass</a:t>
            </a:r>
            <a:r>
              <a:rPr lang="ja-JP" altLang="en-US" dirty="0" smtClean="0">
                <a:latin typeface="Osaka"/>
                <a:ea typeface="Osaka"/>
                <a:cs typeface="Osaka"/>
              </a:rPr>
              <a:t>の</a:t>
            </a:r>
            <a:r>
              <a:rPr lang="en-US" altLang="ja-JP" dirty="0" err="1" smtClean="0">
                <a:latin typeface="Osaka"/>
                <a:ea typeface="Osaka"/>
                <a:cs typeface="Osaka"/>
              </a:rPr>
              <a:t>setName</a:t>
            </a:r>
            <a:r>
              <a:rPr lang="en-US" altLang="ja-JP" dirty="0" smtClean="0">
                <a:latin typeface="Osaka"/>
                <a:ea typeface="Osaka"/>
                <a:cs typeface="Osaka"/>
              </a:rPr>
              <a:t>()</a:t>
            </a:r>
            <a:r>
              <a:rPr lang="ja-JP" altLang="en-US" dirty="0" smtClean="0">
                <a:latin typeface="Osaka"/>
                <a:ea typeface="Osaka"/>
                <a:cs typeface="Osaka"/>
              </a:rPr>
              <a:t>を修正したい</a:t>
            </a:r>
            <a:endParaRPr lang="en-US" altLang="ja-JP" dirty="0" smtClean="0">
              <a:latin typeface="Osaka"/>
              <a:ea typeface="Osaka"/>
              <a:cs typeface="Osaka"/>
            </a:endParaRPr>
          </a:p>
        </p:txBody>
      </p:sp>
      <p:sp>
        <p:nvSpPr>
          <p:cNvPr id="25" name="円形吹き出し 24"/>
          <p:cNvSpPr/>
          <p:nvPr/>
        </p:nvSpPr>
        <p:spPr>
          <a:xfrm>
            <a:off x="3923928" y="5625894"/>
            <a:ext cx="2990346" cy="1046016"/>
          </a:xfrm>
          <a:prstGeom prst="wedgeEllipseCallout">
            <a:avLst>
              <a:gd name="adj1" fmla="val -51246"/>
              <a:gd name="adj2" fmla="val 50015"/>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000000"/>
              </a:solidFill>
            </a:endParaRPr>
          </a:p>
        </p:txBody>
      </p:sp>
      <p:sp>
        <p:nvSpPr>
          <p:cNvPr id="26" name="テキスト ボックス 25"/>
          <p:cNvSpPr txBox="1"/>
          <p:nvPr/>
        </p:nvSpPr>
        <p:spPr>
          <a:xfrm>
            <a:off x="4208397" y="5819505"/>
            <a:ext cx="2517323" cy="646331"/>
          </a:xfrm>
          <a:prstGeom prst="rect">
            <a:avLst/>
          </a:prstGeom>
          <a:noFill/>
        </p:spPr>
        <p:txBody>
          <a:bodyPr wrap="square" rtlCol="0">
            <a:spAutoFit/>
          </a:bodyPr>
          <a:lstStyle/>
          <a:p>
            <a:r>
              <a:rPr lang="en-US" altLang="ja-JP" dirty="0" err="1" smtClean="0">
                <a:latin typeface="Osaka"/>
                <a:ea typeface="Osaka"/>
                <a:cs typeface="Osaka"/>
              </a:rPr>
              <a:t>ModifyCheck</a:t>
            </a:r>
            <a:r>
              <a:rPr lang="en-US" altLang="ja-JP" dirty="0" smtClean="0">
                <a:latin typeface="Osaka"/>
                <a:ea typeface="Osaka"/>
                <a:cs typeface="Osaka"/>
              </a:rPr>
              <a:t>() </a:t>
            </a:r>
            <a:r>
              <a:rPr lang="ja-JP" altLang="en-US" dirty="0" smtClean="0">
                <a:latin typeface="Osaka"/>
                <a:ea typeface="Osaka"/>
                <a:cs typeface="Osaka"/>
              </a:rPr>
              <a:t>を呼んでいる部分を修正したい</a:t>
            </a:r>
            <a:endParaRPr lang="en-US" altLang="ja-JP" dirty="0" smtClean="0">
              <a:latin typeface="Osaka"/>
              <a:ea typeface="Osaka"/>
              <a:cs typeface="Osaka"/>
            </a:endParaRPr>
          </a:p>
        </p:txBody>
      </p:sp>
      <p:sp>
        <p:nvSpPr>
          <p:cNvPr id="27" name="フローチャート: カード 26"/>
          <p:cNvSpPr>
            <a:spLocks noChangeAspect="1"/>
          </p:cNvSpPr>
          <p:nvPr/>
        </p:nvSpPr>
        <p:spPr>
          <a:xfrm>
            <a:off x="1680970" y="3026223"/>
            <a:ext cx="240381" cy="218691"/>
          </a:xfrm>
          <a:prstGeom prst="flowChartPunchedCard">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フローチャート: カード 27"/>
          <p:cNvSpPr>
            <a:spLocks noChangeAspect="1"/>
          </p:cNvSpPr>
          <p:nvPr/>
        </p:nvSpPr>
        <p:spPr>
          <a:xfrm>
            <a:off x="2461895" y="3026223"/>
            <a:ext cx="240381" cy="218691"/>
          </a:xfrm>
          <a:prstGeom prst="flowChartPunchedCard">
            <a:avLst/>
          </a:prstGeom>
          <a:solidFill>
            <a:schemeClr val="accent2">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評価例</a:t>
            </a:r>
            <a:endParaRPr lang="ja-JP" altLang="en-US" dirty="0"/>
          </a:p>
        </p:txBody>
      </p:sp>
      <p:sp>
        <p:nvSpPr>
          <p:cNvPr id="3" name="コンテンツ プレースホルダ 2"/>
          <p:cNvSpPr>
            <a:spLocks noGrp="1"/>
          </p:cNvSpPr>
          <p:nvPr>
            <p:ph idx="1"/>
          </p:nvPr>
        </p:nvSpPr>
        <p:spPr/>
        <p:txBody>
          <a:bodyPr/>
          <a:lstStyle/>
          <a:p>
            <a:r>
              <a:rPr lang="ja-JP" altLang="en-US" dirty="0" smtClean="0"/>
              <a:t>「再描画処理に関する修正をしたい」</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16</a:t>
            </a:fld>
            <a:endParaRPr lang="ja-JP" altLang="en-US"/>
          </a:p>
        </p:txBody>
      </p:sp>
      <p:sp>
        <p:nvSpPr>
          <p:cNvPr id="5" name="角丸四角形 4"/>
          <p:cNvSpPr/>
          <p:nvPr/>
        </p:nvSpPr>
        <p:spPr>
          <a:xfrm>
            <a:off x="166598" y="2011080"/>
            <a:ext cx="4114800" cy="4482353"/>
          </a:xfrm>
          <a:prstGeom prst="roundRect">
            <a:avLst>
              <a:gd name="adj" fmla="val 5702"/>
            </a:avLst>
          </a:prstGeom>
        </p:spPr>
        <p:style>
          <a:lnRef idx="2">
            <a:schemeClr val="accent1"/>
          </a:lnRef>
          <a:fillRef idx="1">
            <a:schemeClr val="lt1"/>
          </a:fillRef>
          <a:effectRef idx="0">
            <a:schemeClr val="accent1"/>
          </a:effectRef>
          <a:fontRef idx="minor">
            <a:schemeClr val="dk1"/>
          </a:fontRef>
        </p:style>
        <p:txBody>
          <a:bodyPr rtlCol="0" anchor="t"/>
          <a:lstStyle/>
          <a:p>
            <a:r>
              <a:rPr lang="en-US" altLang="ja-JP" dirty="0" smtClean="0">
                <a:latin typeface="Comic Sans MS"/>
                <a:cs typeface="Comic Sans MS"/>
              </a:rPr>
              <a:t>public class Rectangle ext. Shape {</a:t>
            </a:r>
          </a:p>
          <a:p>
            <a:r>
              <a:rPr lang="en-US" altLang="ja-JP" dirty="0" smtClean="0">
                <a:latin typeface="Comic Sans MS"/>
                <a:cs typeface="Comic Sans MS"/>
              </a:rPr>
              <a:t>  public </a:t>
            </a:r>
            <a:r>
              <a:rPr lang="en-US" altLang="ja-JP" dirty="0" err="1" smtClean="0">
                <a:latin typeface="Comic Sans MS"/>
                <a:cs typeface="Comic Sans MS"/>
              </a:rPr>
              <a:t>setWidth(int</a:t>
            </a:r>
            <a:r>
              <a:rPr lang="en-US" altLang="ja-JP" dirty="0" smtClean="0">
                <a:latin typeface="Comic Sans MS"/>
                <a:cs typeface="Comic Sans MS"/>
              </a:rPr>
              <a:t> </a:t>
            </a:r>
            <a:r>
              <a:rPr lang="en-US" altLang="ja-JP" dirty="0" err="1" smtClean="0">
                <a:latin typeface="Comic Sans MS"/>
                <a:cs typeface="Comic Sans MS"/>
              </a:rPr>
              <a:t>w</a:t>
            </a:r>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this.width</a:t>
            </a:r>
            <a:r>
              <a:rPr lang="en-US" altLang="ja-JP" dirty="0" smtClean="0">
                <a:latin typeface="Comic Sans MS"/>
                <a:cs typeface="Comic Sans MS"/>
              </a:rPr>
              <a:t> = </a:t>
            </a:r>
            <a:r>
              <a:rPr lang="en-US" altLang="ja-JP" dirty="0" err="1" smtClean="0">
                <a:latin typeface="Comic Sans MS"/>
                <a:cs typeface="Comic Sans MS"/>
              </a:rPr>
              <a:t>w</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screen.repaint</a:t>
            </a:r>
            <a:r>
              <a:rPr lang="en-US" altLang="ja-JP" dirty="0" smtClean="0">
                <a:latin typeface="Comic Sans MS"/>
                <a:cs typeface="Comic Sans MS"/>
              </a:rPr>
              <a:t>();</a:t>
            </a:r>
          </a:p>
          <a:p>
            <a:r>
              <a:rPr lang="en-US" altLang="ja-JP" dirty="0" smtClean="0">
                <a:latin typeface="Comic Sans MS"/>
                <a:cs typeface="Comic Sans MS"/>
              </a:rPr>
              <a:t>  }</a:t>
            </a:r>
          </a:p>
          <a:p>
            <a:r>
              <a:rPr lang="en-US" altLang="ja-JP" dirty="0" smtClean="0">
                <a:latin typeface="Comic Sans MS"/>
                <a:cs typeface="Comic Sans MS"/>
              </a:rPr>
              <a:t>}</a:t>
            </a:r>
          </a:p>
          <a:p>
            <a:r>
              <a:rPr lang="en-US" altLang="ja-JP" dirty="0" smtClean="0">
                <a:latin typeface="Comic Sans MS"/>
                <a:cs typeface="Comic Sans MS"/>
              </a:rPr>
              <a:t>public class Circle extends Shape { </a:t>
            </a:r>
          </a:p>
          <a:p>
            <a:r>
              <a:rPr lang="en-US" altLang="ja-JP" dirty="0" smtClean="0">
                <a:latin typeface="Comic Sans MS"/>
                <a:cs typeface="Comic Sans MS"/>
              </a:rPr>
              <a:t>  public void </a:t>
            </a:r>
            <a:r>
              <a:rPr lang="en-US" altLang="ja-JP" dirty="0" err="1" smtClean="0">
                <a:latin typeface="Comic Sans MS"/>
                <a:cs typeface="Comic Sans MS"/>
              </a:rPr>
              <a:t>setRadius(double</a:t>
            </a:r>
            <a:r>
              <a:rPr lang="en-US" altLang="ja-JP" dirty="0" smtClean="0">
                <a:latin typeface="Comic Sans MS"/>
                <a:cs typeface="Comic Sans MS"/>
              </a:rPr>
              <a:t> </a:t>
            </a:r>
            <a:r>
              <a:rPr lang="en-US" altLang="ja-JP" dirty="0" err="1" smtClean="0">
                <a:latin typeface="Comic Sans MS"/>
                <a:cs typeface="Comic Sans MS"/>
              </a:rPr>
              <a:t>r</a:t>
            </a:r>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Log.log(“sizeChanged</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this.radius</a:t>
            </a:r>
            <a:r>
              <a:rPr lang="en-US" altLang="ja-JP" dirty="0" smtClean="0">
                <a:latin typeface="Comic Sans MS"/>
                <a:cs typeface="Comic Sans MS"/>
              </a:rPr>
              <a:t> = </a:t>
            </a:r>
            <a:r>
              <a:rPr lang="en-US" altLang="ja-JP" dirty="0" err="1" smtClean="0">
                <a:latin typeface="Comic Sans MS"/>
                <a:cs typeface="Comic Sans MS"/>
              </a:rPr>
              <a:t>r</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screen.repaint</a:t>
            </a:r>
            <a:r>
              <a:rPr lang="en-US" altLang="ja-JP" dirty="0" smtClean="0">
                <a:latin typeface="Comic Sans MS"/>
                <a:cs typeface="Comic Sans MS"/>
              </a:rPr>
              <a:t>();</a:t>
            </a:r>
          </a:p>
          <a:p>
            <a:r>
              <a:rPr lang="en-US" altLang="ja-JP" dirty="0" smtClean="0">
                <a:latin typeface="Comic Sans MS"/>
                <a:cs typeface="Comic Sans MS"/>
              </a:rPr>
              <a:t>  }</a:t>
            </a:r>
          </a:p>
          <a:p>
            <a:r>
              <a:rPr lang="en-US" altLang="ja-JP" dirty="0" smtClean="0">
                <a:latin typeface="Comic Sans MS"/>
                <a:cs typeface="Comic Sans MS"/>
              </a:rPr>
              <a:t>}</a:t>
            </a:r>
          </a:p>
          <a:p>
            <a:endParaRPr lang="en-US" altLang="ja-JP" dirty="0" smtClean="0">
              <a:latin typeface="Comic Sans MS"/>
              <a:cs typeface="Comic Sans MS"/>
            </a:endParaRPr>
          </a:p>
          <a:p>
            <a:r>
              <a:rPr lang="en-US" altLang="ja-JP" dirty="0" smtClean="0">
                <a:latin typeface="Comic Sans MS"/>
                <a:cs typeface="Comic Sans MS"/>
              </a:rPr>
              <a:t>public class Shape { .. }</a:t>
            </a:r>
          </a:p>
        </p:txBody>
      </p:sp>
      <p:sp>
        <p:nvSpPr>
          <p:cNvPr id="6" name="右大かっこ 5"/>
          <p:cNvSpPr/>
          <p:nvPr/>
        </p:nvSpPr>
        <p:spPr>
          <a:xfrm flipH="1">
            <a:off x="144468" y="2534020"/>
            <a:ext cx="223084" cy="935319"/>
          </a:xfrm>
          <a:prstGeom prst="rightBracket">
            <a:avLst/>
          </a:prstGeom>
          <a:ln w="57150">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 name="右大かっこ 6"/>
          <p:cNvSpPr/>
          <p:nvPr/>
        </p:nvSpPr>
        <p:spPr>
          <a:xfrm flipH="1">
            <a:off x="144468" y="4186514"/>
            <a:ext cx="223084" cy="1156449"/>
          </a:xfrm>
          <a:prstGeom prst="rightBracket">
            <a:avLst/>
          </a:prstGeom>
          <a:ln w="57150">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右大かっこ 7"/>
          <p:cNvSpPr/>
          <p:nvPr/>
        </p:nvSpPr>
        <p:spPr>
          <a:xfrm flipH="1">
            <a:off x="125043" y="5944438"/>
            <a:ext cx="223084" cy="361577"/>
          </a:xfrm>
          <a:prstGeom prst="rightBracket">
            <a:avLst/>
          </a:prstGeom>
          <a:ln w="57150">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9" name="角丸四角形 8"/>
          <p:cNvSpPr/>
          <p:nvPr/>
        </p:nvSpPr>
        <p:spPr>
          <a:xfrm>
            <a:off x="4641385" y="2011080"/>
            <a:ext cx="4002087" cy="2057403"/>
          </a:xfrm>
          <a:prstGeom prst="roundRect">
            <a:avLst>
              <a:gd name="adj" fmla="val 5702"/>
            </a:avLst>
          </a:prstGeom>
        </p:spPr>
        <p:style>
          <a:lnRef idx="2">
            <a:schemeClr val="accent1"/>
          </a:lnRef>
          <a:fillRef idx="1">
            <a:schemeClr val="lt1"/>
          </a:fillRef>
          <a:effectRef idx="0">
            <a:schemeClr val="accent1"/>
          </a:effectRef>
          <a:fontRef idx="minor">
            <a:schemeClr val="dk1"/>
          </a:fontRef>
        </p:style>
        <p:txBody>
          <a:bodyPr rtlCol="0" anchor="t"/>
          <a:lstStyle/>
          <a:p>
            <a:r>
              <a:rPr lang="en-US" altLang="ja-JP" dirty="0" smtClean="0">
                <a:latin typeface="Comic Sans MS"/>
                <a:cs typeface="Comic Sans MS"/>
              </a:rPr>
              <a:t>aspect </a:t>
            </a:r>
            <a:r>
              <a:rPr lang="en-US" altLang="ja-JP" dirty="0" err="1" smtClean="0">
                <a:latin typeface="Comic Sans MS"/>
                <a:cs typeface="Comic Sans MS"/>
              </a:rPr>
              <a:t>Repainter</a:t>
            </a:r>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pointcut</a:t>
            </a:r>
            <a:r>
              <a:rPr lang="en-US" altLang="ja-JP" dirty="0" smtClean="0">
                <a:latin typeface="Comic Sans MS"/>
                <a:cs typeface="Comic Sans MS"/>
              </a:rPr>
              <a:t> </a:t>
            </a:r>
            <a:r>
              <a:rPr lang="en-US" altLang="ja-JP" dirty="0" err="1" smtClean="0">
                <a:latin typeface="Comic Sans MS"/>
                <a:cs typeface="Comic Sans MS"/>
              </a:rPr>
              <a:t>repaintedMethods</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execution(void</a:t>
            </a:r>
            <a:r>
              <a:rPr lang="en-US" altLang="ja-JP" dirty="0" smtClean="0">
                <a:latin typeface="Comic Sans MS"/>
                <a:cs typeface="Comic Sans MS"/>
              </a:rPr>
              <a:t> set*(..));</a:t>
            </a:r>
          </a:p>
          <a:p>
            <a:r>
              <a:rPr lang="en-US" altLang="ja-JP" dirty="0" smtClean="0">
                <a:latin typeface="Comic Sans MS"/>
                <a:cs typeface="Comic Sans MS"/>
              </a:rPr>
              <a:t>  after(): </a:t>
            </a:r>
            <a:r>
              <a:rPr lang="en-US" altLang="ja-JP" dirty="0" err="1" smtClean="0">
                <a:latin typeface="Comic Sans MS"/>
                <a:cs typeface="Comic Sans MS"/>
              </a:rPr>
              <a:t>repaintedMethods</a:t>
            </a:r>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screen.repaint</a:t>
            </a:r>
            <a:r>
              <a:rPr lang="en-US" altLang="ja-JP" dirty="0" smtClean="0">
                <a:latin typeface="Comic Sans MS"/>
                <a:cs typeface="Comic Sans MS"/>
              </a:rPr>
              <a:t>();</a:t>
            </a:r>
          </a:p>
          <a:p>
            <a:r>
              <a:rPr lang="en-US" altLang="ja-JP" dirty="0" smtClean="0">
                <a:latin typeface="Comic Sans MS"/>
                <a:cs typeface="Comic Sans MS"/>
              </a:rPr>
              <a:t>  }</a:t>
            </a:r>
          </a:p>
          <a:p>
            <a:r>
              <a:rPr lang="en-US" altLang="ja-JP" dirty="0" smtClean="0">
                <a:latin typeface="Comic Sans MS"/>
                <a:cs typeface="Comic Sans MS"/>
              </a:rPr>
              <a:t>}</a:t>
            </a:r>
          </a:p>
        </p:txBody>
      </p:sp>
      <p:pic>
        <p:nvPicPr>
          <p:cNvPr id="10" name="図 9"/>
          <p:cNvPicPr>
            <a:picLocks noChangeAspect="1"/>
          </p:cNvPicPr>
          <p:nvPr/>
        </p:nvPicPr>
        <p:blipFill>
          <a:blip r:embed="rId2"/>
          <a:stretch>
            <a:fillRect/>
          </a:stretch>
        </p:blipFill>
        <p:spPr>
          <a:xfrm>
            <a:off x="3642865" y="5826367"/>
            <a:ext cx="878992" cy="878992"/>
          </a:xfrm>
          <a:prstGeom prst="rect">
            <a:avLst/>
          </a:prstGeom>
        </p:spPr>
      </p:pic>
      <p:sp>
        <p:nvSpPr>
          <p:cNvPr id="12" name="右大かっこ 11"/>
          <p:cNvSpPr/>
          <p:nvPr/>
        </p:nvSpPr>
        <p:spPr>
          <a:xfrm flipH="1">
            <a:off x="4604548" y="2534021"/>
            <a:ext cx="223084" cy="334686"/>
          </a:xfrm>
          <a:prstGeom prst="rightBracket">
            <a:avLst/>
          </a:prstGeom>
          <a:ln w="57150">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3" name="右大かっこ 12"/>
          <p:cNvSpPr/>
          <p:nvPr/>
        </p:nvSpPr>
        <p:spPr>
          <a:xfrm flipH="1">
            <a:off x="4604548" y="3001680"/>
            <a:ext cx="223084" cy="673850"/>
          </a:xfrm>
          <a:prstGeom prst="rightBracket">
            <a:avLst/>
          </a:prstGeom>
          <a:ln w="57150">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角丸四角形 13"/>
          <p:cNvSpPr/>
          <p:nvPr/>
        </p:nvSpPr>
        <p:spPr>
          <a:xfrm>
            <a:off x="4641385" y="4186514"/>
            <a:ext cx="4003490" cy="2306919"/>
          </a:xfrm>
          <a:prstGeom prst="roundRect">
            <a:avLst>
              <a:gd name="adj" fmla="val 5702"/>
            </a:avLst>
          </a:prstGeom>
        </p:spPr>
        <p:style>
          <a:lnRef idx="2">
            <a:schemeClr val="accent1"/>
          </a:lnRef>
          <a:fillRef idx="1">
            <a:schemeClr val="lt1"/>
          </a:fillRef>
          <a:effectRef idx="0">
            <a:schemeClr val="accent1"/>
          </a:effectRef>
          <a:fontRef idx="minor">
            <a:schemeClr val="dk1"/>
          </a:fontRef>
        </p:style>
        <p:txBody>
          <a:bodyPr rtlCol="0" anchor="t"/>
          <a:lstStyle/>
          <a:p>
            <a:r>
              <a:rPr lang="en-US" altLang="ja-JP" dirty="0" smtClean="0">
                <a:latin typeface="Comic Sans MS"/>
                <a:cs typeface="Comic Sans MS"/>
              </a:rPr>
              <a:t>public </a:t>
            </a:r>
            <a:r>
              <a:rPr lang="en-US" altLang="ja-JP" dirty="0" err="1" smtClean="0">
                <a:latin typeface="Comic Sans MS"/>
                <a:cs typeface="Comic Sans MS"/>
              </a:rPr>
              <a:t>setWidth(int</a:t>
            </a:r>
            <a:r>
              <a:rPr lang="en-US" altLang="ja-JP" dirty="0" smtClean="0">
                <a:latin typeface="Comic Sans MS"/>
                <a:cs typeface="Comic Sans MS"/>
              </a:rPr>
              <a:t> </a:t>
            </a:r>
            <a:r>
              <a:rPr lang="en-US" altLang="ja-JP" dirty="0" err="1" smtClean="0">
                <a:latin typeface="Comic Sans MS"/>
                <a:cs typeface="Comic Sans MS"/>
              </a:rPr>
              <a:t>w</a:t>
            </a:r>
            <a:r>
              <a:rPr lang="en-US" altLang="ja-JP" dirty="0" smtClean="0">
                <a:latin typeface="Comic Sans MS"/>
                <a:cs typeface="Comic Sans MS"/>
              </a:rPr>
              <a:t>) {</a:t>
            </a:r>
          </a:p>
          <a:p>
            <a:r>
              <a:rPr lang="en-US" altLang="ja-JP" dirty="0" smtClean="0">
                <a:latin typeface="Comic Sans MS"/>
                <a:cs typeface="Comic Sans MS"/>
              </a:rPr>
              <a:t> + </a:t>
            </a:r>
          </a:p>
          <a:p>
            <a:r>
              <a:rPr lang="en-US" altLang="ja-JP" dirty="0" smtClean="0">
                <a:latin typeface="Comic Sans MS"/>
                <a:cs typeface="Comic Sans MS"/>
              </a:rPr>
              <a:t>  </a:t>
            </a:r>
            <a:r>
              <a:rPr lang="en-US" altLang="ja-JP" dirty="0" err="1" smtClean="0">
                <a:latin typeface="Comic Sans MS"/>
                <a:cs typeface="Comic Sans MS"/>
              </a:rPr>
              <a:t>screen.repaint</a:t>
            </a:r>
            <a:r>
              <a:rPr lang="en-US" altLang="ja-JP" dirty="0" smtClean="0">
                <a:latin typeface="Comic Sans MS"/>
                <a:cs typeface="Comic Sans MS"/>
              </a:rPr>
              <a:t>();</a:t>
            </a:r>
          </a:p>
          <a:p>
            <a:r>
              <a:rPr lang="en-US" altLang="ja-JP" dirty="0" smtClean="0">
                <a:latin typeface="Comic Sans MS"/>
                <a:cs typeface="Comic Sans MS"/>
              </a:rPr>
              <a:t>}</a:t>
            </a:r>
          </a:p>
          <a:p>
            <a:r>
              <a:rPr lang="en-US" altLang="ja-JP" dirty="0" smtClean="0">
                <a:latin typeface="Comic Sans MS"/>
                <a:cs typeface="Comic Sans MS"/>
              </a:rPr>
              <a:t>public void </a:t>
            </a:r>
            <a:r>
              <a:rPr lang="en-US" altLang="ja-JP" dirty="0" err="1" smtClean="0">
                <a:latin typeface="Comic Sans MS"/>
                <a:cs typeface="Comic Sans MS"/>
              </a:rPr>
              <a:t>setRadius(double</a:t>
            </a:r>
            <a:r>
              <a:rPr lang="en-US" altLang="ja-JP" dirty="0" smtClean="0">
                <a:latin typeface="Comic Sans MS"/>
                <a:cs typeface="Comic Sans MS"/>
              </a:rPr>
              <a:t> </a:t>
            </a:r>
            <a:r>
              <a:rPr lang="en-US" altLang="ja-JP" dirty="0" err="1" smtClean="0">
                <a:latin typeface="Comic Sans MS"/>
                <a:cs typeface="Comic Sans MS"/>
              </a:rPr>
              <a:t>r</a:t>
            </a:r>
            <a:r>
              <a:rPr lang="en-US" altLang="ja-JP" dirty="0" smtClean="0">
                <a:latin typeface="Comic Sans MS"/>
                <a:cs typeface="Comic Sans MS"/>
              </a:rPr>
              <a:t>) {</a:t>
            </a:r>
          </a:p>
          <a:p>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screen.repaint</a:t>
            </a:r>
            <a:r>
              <a:rPr lang="en-US" altLang="ja-JP" dirty="0" smtClean="0">
                <a:latin typeface="Comic Sans MS"/>
                <a:cs typeface="Comic Sans MS"/>
              </a:rPr>
              <a:t>();</a:t>
            </a:r>
          </a:p>
          <a:p>
            <a:r>
              <a:rPr lang="en-US" altLang="ja-JP" dirty="0" smtClean="0">
                <a:latin typeface="Comic Sans MS"/>
                <a:cs typeface="Comic Sans MS"/>
              </a:rPr>
              <a:t>}</a:t>
            </a:r>
          </a:p>
        </p:txBody>
      </p:sp>
      <p:pic>
        <p:nvPicPr>
          <p:cNvPr id="11" name="図 11"/>
          <p:cNvPicPr>
            <a:picLocks noChangeAspect="1"/>
          </p:cNvPicPr>
          <p:nvPr/>
        </p:nvPicPr>
        <p:blipFill>
          <a:blip r:embed="rId3"/>
          <a:stretch>
            <a:fillRect/>
          </a:stretch>
        </p:blipFill>
        <p:spPr>
          <a:xfrm>
            <a:off x="7996071" y="3364752"/>
            <a:ext cx="878991" cy="878991"/>
          </a:xfrm>
          <a:prstGeom prst="rect">
            <a:avLst/>
          </a:prstGeom>
        </p:spPr>
      </p:pic>
      <p:pic>
        <p:nvPicPr>
          <p:cNvPr id="15" name="図 14"/>
          <p:cNvPicPr>
            <a:picLocks noChangeAspect="1"/>
          </p:cNvPicPr>
          <p:nvPr/>
        </p:nvPicPr>
        <p:blipFill>
          <a:blip r:embed="rId4"/>
          <a:stretch>
            <a:fillRect/>
          </a:stretch>
        </p:blipFill>
        <p:spPr>
          <a:xfrm>
            <a:off x="7981258" y="5859113"/>
            <a:ext cx="893804" cy="893804"/>
          </a:xfrm>
          <a:prstGeom prst="rect">
            <a:avLst/>
          </a:prstGeom>
        </p:spPr>
      </p:pic>
      <p:sp>
        <p:nvSpPr>
          <p:cNvPr id="16" name="右大かっこ 15"/>
          <p:cNvSpPr/>
          <p:nvPr/>
        </p:nvSpPr>
        <p:spPr>
          <a:xfrm flipH="1">
            <a:off x="4603376" y="4467411"/>
            <a:ext cx="108747" cy="790389"/>
          </a:xfrm>
          <a:prstGeom prst="rightBracket">
            <a:avLst/>
          </a:prstGeom>
          <a:ln w="57150">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右大かっこ 17"/>
          <p:cNvSpPr/>
          <p:nvPr/>
        </p:nvSpPr>
        <p:spPr>
          <a:xfrm flipH="1">
            <a:off x="4604548" y="5559610"/>
            <a:ext cx="108747" cy="790389"/>
          </a:xfrm>
          <a:prstGeom prst="rightBracket">
            <a:avLst/>
          </a:prstGeom>
          <a:ln w="57150">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評価結果</a:t>
            </a:r>
            <a:r>
              <a:rPr lang="en-US" altLang="ja-JP" dirty="0" smtClean="0"/>
              <a:t>: </a:t>
            </a:r>
            <a:r>
              <a:rPr lang="ja-JP" altLang="en-US" dirty="0" smtClean="0"/>
              <a:t>全体</a:t>
            </a:r>
            <a:endParaRPr lang="ja-JP" altLang="en-US" dirty="0"/>
          </a:p>
        </p:txBody>
      </p:sp>
      <p:graphicFrame>
        <p:nvGraphicFramePr>
          <p:cNvPr id="6" name="コンテンツ プレースホルダ 5"/>
          <p:cNvGraphicFramePr>
            <a:graphicFrameLocks noGrp="1"/>
          </p:cNvGraphicFramePr>
          <p:nvPr>
            <p:ph idx="1"/>
          </p:nvPr>
        </p:nvGraphicFramePr>
        <p:xfrm>
          <a:off x="423863" y="1420812"/>
          <a:ext cx="8058150" cy="5117709"/>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17</a:t>
            </a:fld>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評価で取り上げた関心事</a:t>
            </a:r>
            <a:endParaRPr lang="ja-JP" altLang="en-US" dirty="0"/>
          </a:p>
        </p:txBody>
      </p:sp>
      <p:graphicFrame>
        <p:nvGraphicFramePr>
          <p:cNvPr id="5" name="コンテンツ プレースホルダ 4"/>
          <p:cNvGraphicFramePr>
            <a:graphicFrameLocks noGrp="1"/>
          </p:cNvGraphicFramePr>
          <p:nvPr>
            <p:ph idx="1"/>
          </p:nvPr>
        </p:nvGraphicFramePr>
        <p:xfrm>
          <a:off x="368643" y="1282753"/>
          <a:ext cx="8301038" cy="5486400"/>
        </p:xfrm>
        <a:graphic>
          <a:graphicData uri="http://schemas.openxmlformats.org/drawingml/2006/table">
            <a:tbl>
              <a:tblPr firstRow="1" bandRow="1">
                <a:tableStyleId>{BC89EF96-8CEA-46FF-86C4-4CE0E7609802}</a:tableStyleId>
              </a:tblPr>
              <a:tblGrid>
                <a:gridCol w="2212867"/>
                <a:gridCol w="6088171"/>
              </a:tblGrid>
              <a:tr h="313219">
                <a:tc>
                  <a:txBody>
                    <a:bodyPr/>
                    <a:lstStyle/>
                    <a:p>
                      <a:r>
                        <a:rPr kumimoji="1" lang="en-US" altLang="ja-JP" dirty="0" err="1" smtClean="0"/>
                        <a:t>Javassist</a:t>
                      </a:r>
                      <a:endParaRPr kumimoji="1" lang="ja-JP" altLang="en-US" dirty="0"/>
                    </a:p>
                  </a:txBody>
                  <a:tcPr/>
                </a:tc>
                <a:tc>
                  <a:txBody>
                    <a:bodyPr/>
                    <a:lstStyle/>
                    <a:p>
                      <a:r>
                        <a:rPr kumimoji="1" lang="en-US" altLang="ja-JP" dirty="0" err="1" smtClean="0"/>
                        <a:t>CtField</a:t>
                      </a:r>
                      <a:r>
                        <a:rPr kumimoji="1" lang="en-US" altLang="ja-JP" dirty="0" smtClean="0"/>
                        <a:t> </a:t>
                      </a:r>
                      <a:r>
                        <a:rPr kumimoji="1" lang="ja-JP" altLang="en-US" dirty="0" smtClean="0"/>
                        <a:t>クラスの</a:t>
                      </a:r>
                      <a:r>
                        <a:rPr kumimoji="1" lang="en-US" altLang="ja-JP" baseline="0" dirty="0" smtClean="0"/>
                        <a:t> </a:t>
                      </a:r>
                      <a:r>
                        <a:rPr kumimoji="1" lang="en-US" altLang="ja-JP" baseline="0" dirty="0" err="1" smtClean="0"/>
                        <a:t>ModifyCheck</a:t>
                      </a:r>
                      <a:r>
                        <a:rPr kumimoji="1" lang="en-US" altLang="ja-JP" baseline="0" dirty="0" smtClean="0"/>
                        <a:t>() </a:t>
                      </a:r>
                      <a:r>
                        <a:rPr kumimoji="1" lang="ja-JP" altLang="en-US" baseline="0" dirty="0" smtClean="0"/>
                        <a:t>呼び出し箇所の修正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Ct</a:t>
                      </a:r>
                      <a:r>
                        <a:rPr kumimoji="1" lang="en-US" altLang="ja-JP" baseline="0" dirty="0" err="1" smtClean="0"/>
                        <a:t>Method</a:t>
                      </a:r>
                      <a:r>
                        <a:rPr kumimoji="1" lang="en-US" altLang="ja-JP" baseline="0" dirty="0" smtClean="0"/>
                        <a:t> </a:t>
                      </a:r>
                      <a:r>
                        <a:rPr kumimoji="1" lang="ja-JP" altLang="en-US" baseline="0" dirty="0" smtClean="0"/>
                        <a:t>クラスの</a:t>
                      </a:r>
                      <a:r>
                        <a:rPr kumimoji="1" lang="ja-JP" altLang="ja-JP" baseline="0" dirty="0" smtClean="0"/>
                        <a:t>　</a:t>
                      </a:r>
                      <a:r>
                        <a:rPr kumimoji="1" lang="en-US" altLang="ja-JP" baseline="0" dirty="0" smtClean="0"/>
                        <a:t>〃</a:t>
                      </a:r>
                    </a:p>
                  </a:txBody>
                  <a:tcPr/>
                </a:tc>
              </a:tr>
              <a:tr h="313219">
                <a:tc>
                  <a:txBody>
                    <a:bodyPr/>
                    <a:lstStyle/>
                    <a:p>
                      <a:endParaRPr kumimoji="1" lang="ja-JP" altLang="en-US"/>
                    </a:p>
                  </a:txBody>
                  <a:tcPr/>
                </a:tc>
                <a:tc>
                  <a:txBody>
                    <a:bodyPr/>
                    <a:lstStyle/>
                    <a:p>
                      <a:r>
                        <a:rPr kumimoji="1" lang="en-US" altLang="ja-JP" dirty="0" err="1" smtClean="0"/>
                        <a:t>CtClassType</a:t>
                      </a:r>
                      <a:r>
                        <a:rPr kumimoji="1" lang="en-US" altLang="ja-JP" dirty="0" smtClean="0"/>
                        <a:t> </a:t>
                      </a:r>
                      <a:r>
                        <a:rPr kumimoji="1" lang="ja-JP" altLang="en-US" dirty="0" smtClean="0"/>
                        <a:t>クラスの　</a:t>
                      </a:r>
                      <a:r>
                        <a:rPr kumimoji="1" lang="en-US" altLang="ja-JP" dirty="0" smtClean="0"/>
                        <a:t>〃</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CtBehavior</a:t>
                      </a:r>
                      <a:r>
                        <a:rPr kumimoji="1" lang="en-US" altLang="ja-JP" baseline="0" dirty="0" smtClean="0"/>
                        <a:t> </a:t>
                      </a:r>
                      <a:r>
                        <a:rPr kumimoji="1" lang="ja-JP" altLang="en-US" baseline="0" dirty="0" smtClean="0"/>
                        <a:t>クラスの　</a:t>
                      </a:r>
                      <a:r>
                        <a:rPr kumimoji="1" lang="en-US" altLang="ja-JP" baseline="0" dirty="0" smtClean="0"/>
                        <a:t>〃</a:t>
                      </a:r>
                      <a:endParaRPr kumimoji="1" lang="ja-JP" altLang="en-US" dirty="0"/>
                    </a:p>
                  </a:txBody>
                  <a:tcPr/>
                </a:tc>
              </a:tr>
              <a:tr h="313219">
                <a:tc>
                  <a:txBody>
                    <a:bodyPr/>
                    <a:lstStyle/>
                    <a:p>
                      <a:endParaRPr kumimoji="1" lang="ja-JP" altLang="en-US"/>
                    </a:p>
                  </a:txBody>
                  <a:tcPr/>
                </a:tc>
                <a:tc>
                  <a:txBody>
                    <a:bodyPr/>
                    <a:lstStyle/>
                    <a:p>
                      <a:r>
                        <a:rPr kumimoji="1" lang="ja-JP" altLang="en-US" dirty="0" smtClean="0"/>
                        <a:t>クラスの名前が修正された際のキャッシュの追加</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CtClass</a:t>
                      </a:r>
                      <a:r>
                        <a:rPr kumimoji="1" lang="en-US" altLang="ja-JP" baseline="0" dirty="0" smtClean="0"/>
                        <a:t> </a:t>
                      </a:r>
                      <a:r>
                        <a:rPr kumimoji="1" lang="ja-JP" altLang="en-US" baseline="0" dirty="0" smtClean="0"/>
                        <a:t>の</a:t>
                      </a:r>
                      <a:r>
                        <a:rPr kumimoji="1" lang="en-US" altLang="ja-JP" baseline="0" dirty="0" smtClean="0"/>
                        <a:t> </a:t>
                      </a:r>
                      <a:r>
                        <a:rPr kumimoji="1" lang="en-US" altLang="ja-JP" dirty="0" err="1" smtClean="0"/>
                        <a:t>setName</a:t>
                      </a:r>
                      <a:r>
                        <a:rPr kumimoji="1" lang="en-US" altLang="ja-JP" baseline="0" dirty="0" smtClean="0"/>
                        <a:t> </a:t>
                      </a:r>
                      <a:r>
                        <a:rPr kumimoji="1" lang="ja-JP" altLang="en-US" baseline="0" dirty="0" smtClean="0"/>
                        <a:t>メソッドボディの修正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CtClass</a:t>
                      </a:r>
                      <a:r>
                        <a:rPr kumimoji="1" lang="en-US" altLang="ja-JP" baseline="0" dirty="0" smtClean="0"/>
                        <a:t> </a:t>
                      </a:r>
                      <a:r>
                        <a:rPr kumimoji="1" lang="ja-JP" altLang="en-US" baseline="0" dirty="0" smtClean="0"/>
                        <a:t>の</a:t>
                      </a:r>
                      <a:r>
                        <a:rPr kumimoji="1" lang="en-US" altLang="ja-JP" baseline="0" dirty="0" smtClean="0"/>
                        <a:t> </a:t>
                      </a:r>
                      <a:r>
                        <a:rPr kumimoji="1" lang="en-US" altLang="ja-JP" dirty="0" err="1" smtClean="0"/>
                        <a:t>addField</a:t>
                      </a:r>
                      <a:r>
                        <a:rPr kumimoji="1" lang="en-US" altLang="ja-JP" baseline="0" dirty="0" smtClean="0"/>
                        <a:t> </a:t>
                      </a:r>
                      <a:r>
                        <a:rPr kumimoji="1" lang="ja-JP" altLang="en-US" baseline="0" dirty="0" smtClean="0"/>
                        <a:t>メソッドボディの</a:t>
                      </a:r>
                      <a:r>
                        <a:rPr kumimoji="1" lang="ja-JP" altLang="en-US" dirty="0" smtClean="0"/>
                        <a:t>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ClassPool</a:t>
                      </a:r>
                      <a:r>
                        <a:rPr kumimoji="1" lang="en-US" altLang="ja-JP" baseline="0" dirty="0" smtClean="0"/>
                        <a:t> </a:t>
                      </a:r>
                      <a:r>
                        <a:rPr kumimoji="1" lang="ja-JP" altLang="en-US" baseline="0" dirty="0" smtClean="0"/>
                        <a:t>の</a:t>
                      </a:r>
                      <a:r>
                        <a:rPr kumimoji="1" lang="en-US" altLang="ja-JP" baseline="0" dirty="0" smtClean="0"/>
                        <a:t> </a:t>
                      </a:r>
                      <a:r>
                        <a:rPr kumimoji="1" lang="en-US" altLang="ja-JP" dirty="0" err="1" smtClean="0"/>
                        <a:t>makeClass</a:t>
                      </a:r>
                      <a:r>
                        <a:rPr kumimoji="1" lang="en-US" altLang="ja-JP" baseline="0" dirty="0" smtClean="0"/>
                        <a:t> </a:t>
                      </a:r>
                      <a:r>
                        <a:rPr kumimoji="1" lang="ja-JP" altLang="en-US" baseline="0" dirty="0" smtClean="0"/>
                        <a:t>メソッドボディ</a:t>
                      </a:r>
                      <a:r>
                        <a:rPr kumimoji="1" lang="ja-JP" altLang="en-US" dirty="0" smtClean="0"/>
                        <a:t>の修正</a:t>
                      </a:r>
                      <a:endParaRPr kumimoji="1" lang="ja-JP" altLang="en-US" dirty="0"/>
                    </a:p>
                  </a:txBody>
                  <a:tcPr/>
                </a:tc>
              </a:tr>
              <a:tr h="313219">
                <a:tc>
                  <a:txBody>
                    <a:bodyPr/>
                    <a:lstStyle/>
                    <a:p>
                      <a:r>
                        <a:rPr kumimoji="1" lang="en-US" altLang="ja-JP" dirty="0" err="1" smtClean="0"/>
                        <a:t>AjHotDraw</a:t>
                      </a:r>
                      <a:endParaRPr kumimoji="1" lang="ja-JP" altLang="en-US" dirty="0"/>
                    </a:p>
                  </a:txBody>
                  <a:tcPr/>
                </a:tc>
                <a:tc>
                  <a:txBody>
                    <a:bodyPr/>
                    <a:lstStyle/>
                    <a:p>
                      <a:r>
                        <a:rPr kumimoji="1" lang="ja-JP" altLang="en-US" dirty="0" smtClean="0"/>
                        <a:t>貼付け処理の</a:t>
                      </a:r>
                      <a:r>
                        <a:rPr kumimoji="1" lang="en-US" altLang="ja-JP" dirty="0" smtClean="0"/>
                        <a:t> Undo </a:t>
                      </a:r>
                      <a:r>
                        <a:rPr kumimoji="1" lang="ja-JP" altLang="en-US" dirty="0" smtClean="0"/>
                        <a:t>に関する処理の修正</a:t>
                      </a:r>
                      <a:endParaRPr kumimoji="1" lang="ja-JP" altLang="en-US" dirty="0"/>
                    </a:p>
                  </a:txBody>
                  <a:tcPr/>
                </a:tc>
              </a:tr>
              <a:tr h="313219">
                <a:tc>
                  <a:txBody>
                    <a:bodyPr/>
                    <a:lstStyle/>
                    <a:p>
                      <a:endParaRPr kumimoji="1" lang="ja-JP" altLang="en-US"/>
                    </a:p>
                  </a:txBody>
                  <a:tcPr/>
                </a:tc>
                <a:tc>
                  <a:txBody>
                    <a:bodyPr/>
                    <a:lstStyle/>
                    <a:p>
                      <a:r>
                        <a:rPr kumimoji="1" lang="ja-JP" altLang="en-US" dirty="0" smtClean="0"/>
                        <a:t>各コマンドを監視する処理の修正</a:t>
                      </a:r>
                      <a:endParaRPr kumimoji="1" lang="ja-JP" altLang="en-US" dirty="0"/>
                    </a:p>
                  </a:txBody>
                  <a:tcPr/>
                </a:tc>
              </a:tr>
              <a:tr h="313219">
                <a:tc>
                  <a:txBody>
                    <a:bodyPr/>
                    <a:lstStyle/>
                    <a:p>
                      <a:endParaRPr kumimoji="1" lang="ja-JP" altLang="en-US"/>
                    </a:p>
                  </a:txBody>
                  <a:tcPr/>
                </a:tc>
                <a:tc>
                  <a:txBody>
                    <a:bodyPr/>
                    <a:lstStyle/>
                    <a:p>
                      <a:r>
                        <a:rPr kumimoji="1" lang="ja-JP" altLang="en-US" dirty="0" smtClean="0"/>
                        <a:t>各コマンドの初期化に関する</a:t>
                      </a:r>
                      <a:r>
                        <a:rPr kumimoji="1" lang="en-US" altLang="ja-JP" dirty="0" smtClean="0"/>
                        <a:t> Undo </a:t>
                      </a:r>
                      <a:r>
                        <a:rPr kumimoji="1" lang="ja-JP" altLang="en-US" dirty="0" smtClean="0"/>
                        <a:t>処理の修正</a:t>
                      </a:r>
                      <a:endParaRPr kumimoji="1" lang="ja-JP" altLang="en-US" dirty="0"/>
                    </a:p>
                  </a:txBody>
                  <a:tcPr/>
                </a:tc>
              </a:tr>
              <a:tr h="313219">
                <a:tc>
                  <a:txBody>
                    <a:bodyPr/>
                    <a:lstStyle/>
                    <a:p>
                      <a:endParaRPr kumimoji="1" lang="ja-JP" altLang="en-US"/>
                    </a:p>
                  </a:txBody>
                  <a:tcPr/>
                </a:tc>
                <a:tc>
                  <a:txBody>
                    <a:bodyPr/>
                    <a:lstStyle/>
                    <a:p>
                      <a:r>
                        <a:rPr kumimoji="1" lang="ja-JP" altLang="en-US" dirty="0" smtClean="0"/>
                        <a:t>各コマンドが行われたかをチェックする処理の修正</a:t>
                      </a:r>
                      <a:endParaRPr kumimoji="1" lang="ja-JP" altLang="en-US" dirty="0"/>
                    </a:p>
                  </a:txBody>
                  <a:tcPr/>
                </a:tc>
              </a:tr>
              <a:tr h="313219">
                <a:tc>
                  <a:txBody>
                    <a:bodyPr/>
                    <a:lstStyle/>
                    <a:p>
                      <a:endParaRPr kumimoji="1" lang="ja-JP" altLang="en-US"/>
                    </a:p>
                  </a:txBody>
                  <a:tcPr/>
                </a:tc>
                <a:tc>
                  <a:txBody>
                    <a:bodyPr/>
                    <a:lstStyle/>
                    <a:p>
                      <a:r>
                        <a:rPr kumimoji="1" lang="ja-JP" altLang="en-US" dirty="0" smtClean="0"/>
                        <a:t>ペースト処理の修正</a:t>
                      </a:r>
                      <a:endParaRPr kumimoji="1" lang="ja-JP" altLang="en-US" dirty="0"/>
                    </a:p>
                  </a:txBody>
                  <a:tcPr/>
                </a:tc>
              </a:tr>
              <a:tr h="313219">
                <a:tc>
                  <a:txBody>
                    <a:bodyPr/>
                    <a:lstStyle/>
                    <a:p>
                      <a:endParaRPr kumimoji="1" lang="ja-JP" altLang="en-US"/>
                    </a:p>
                  </a:txBody>
                  <a:tcPr/>
                </a:tc>
                <a:tc>
                  <a:txBody>
                    <a:bodyPr/>
                    <a:lstStyle/>
                    <a:p>
                      <a:r>
                        <a:rPr kumimoji="1" lang="ja-JP" altLang="en-US" dirty="0" smtClean="0"/>
                        <a:t>コマンドメニューにコマンドを追加する処理の修正</a:t>
                      </a:r>
                      <a:endParaRPr kumimoji="1" lang="en-US" altLang="ja-JP" dirty="0" smtClean="0"/>
                    </a:p>
                  </a:txBody>
                  <a:tcPr/>
                </a:tc>
              </a:tr>
              <a:tr h="313219">
                <a:tc>
                  <a:txBody>
                    <a:bodyPr/>
                    <a:lstStyle/>
                    <a:p>
                      <a:endParaRPr kumimoji="1" lang="ja-JP" altLang="en-US"/>
                    </a:p>
                  </a:txBody>
                  <a:tcPr/>
                </a:tc>
                <a:tc>
                  <a:txBody>
                    <a:bodyPr/>
                    <a:lstStyle/>
                    <a:p>
                      <a:r>
                        <a:rPr kumimoji="1" lang="ja-JP" altLang="en-US" dirty="0" smtClean="0"/>
                        <a:t>切り取り処理の修正</a:t>
                      </a:r>
                      <a:endParaRPr kumimoji="1" lang="ja-JP" altLang="en-US" dirty="0"/>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18</a:t>
            </a:fld>
            <a:endParaRPr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評価結果</a:t>
            </a:r>
            <a:r>
              <a:rPr lang="en-US" altLang="ja-JP" dirty="0" smtClean="0"/>
              <a:t>(</a:t>
            </a:r>
            <a:r>
              <a:rPr lang="ja-JP" altLang="en-US" dirty="0" smtClean="0"/>
              <a:t>全体</a:t>
            </a:r>
            <a:r>
              <a:rPr lang="en-US" altLang="ja-JP" dirty="0" smtClean="0"/>
              <a:t>)</a:t>
            </a:r>
            <a:r>
              <a:rPr lang="ja-JP" altLang="en-US" dirty="0" smtClean="0"/>
              <a:t>に関する考察</a:t>
            </a:r>
            <a:endParaRPr lang="ja-JP" altLang="en-US" dirty="0"/>
          </a:p>
        </p:txBody>
      </p:sp>
      <p:sp>
        <p:nvSpPr>
          <p:cNvPr id="3" name="コンテンツ プレースホルダ 2"/>
          <p:cNvSpPr>
            <a:spLocks noGrp="1"/>
          </p:cNvSpPr>
          <p:nvPr>
            <p:ph idx="1"/>
          </p:nvPr>
        </p:nvSpPr>
        <p:spPr/>
        <p:txBody>
          <a:bodyPr/>
          <a:lstStyle/>
          <a:p>
            <a:r>
              <a:rPr lang="ja-JP" altLang="en-US" dirty="0" smtClean="0"/>
              <a:t>言語機構による分割</a:t>
            </a:r>
            <a:endParaRPr lang="en-US" altLang="ja-JP" dirty="0" smtClean="0"/>
          </a:p>
          <a:p>
            <a:pPr lvl="1"/>
            <a:r>
              <a:rPr lang="ja-JP" altLang="en-US" dirty="0" smtClean="0"/>
              <a:t>着目する関心事に合う分割をしていると閲覧行数が少ない</a:t>
            </a:r>
            <a:endParaRPr lang="en-US" altLang="ja-JP" dirty="0" smtClean="0"/>
          </a:p>
          <a:p>
            <a:pPr lvl="1"/>
            <a:r>
              <a:rPr lang="ja-JP" altLang="en-US" dirty="0" smtClean="0"/>
              <a:t>そうでない場合は多くなってしまう</a:t>
            </a:r>
            <a:endParaRPr lang="en-US" altLang="ja-JP" dirty="0" smtClean="0"/>
          </a:p>
          <a:p>
            <a:r>
              <a:rPr lang="en-US" altLang="ja-JP" dirty="0" err="1" smtClean="0"/>
              <a:t>Kide</a:t>
            </a:r>
            <a:endParaRPr lang="en-US" altLang="ja-JP" dirty="0" smtClean="0"/>
          </a:p>
          <a:p>
            <a:pPr lvl="1"/>
            <a:r>
              <a:rPr lang="ja-JP" altLang="en-US" dirty="0" smtClean="0"/>
              <a:t>分割を切り替えることで、どの関心事に着目する場合も　少ない閲覧行数で済む</a:t>
            </a:r>
            <a:endParaRPr lang="ja-JP" altLang="en-US" dirty="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19</a:t>
            </a:fld>
            <a:endParaRPr lang="ja-JP" altLang="en-US"/>
          </a:p>
        </p:txBody>
      </p:sp>
      <p:graphicFrame>
        <p:nvGraphicFramePr>
          <p:cNvPr id="5" name="コンテンツ プレースホルダ 5"/>
          <p:cNvGraphicFramePr>
            <a:graphicFrameLocks/>
          </p:cNvGraphicFramePr>
          <p:nvPr/>
        </p:nvGraphicFramePr>
        <p:xfrm>
          <a:off x="4006878" y="3955626"/>
          <a:ext cx="4719345" cy="29972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ja-JP" altLang="en-US" smtClean="0"/>
              <a:t>常に最適なモジュール分割を行いたい</a:t>
            </a:r>
          </a:p>
        </p:txBody>
      </p:sp>
      <p:sp>
        <p:nvSpPr>
          <p:cNvPr id="20483" name="コンテンツ プレースホルダ 2"/>
          <p:cNvSpPr>
            <a:spLocks noGrp="1"/>
          </p:cNvSpPr>
          <p:nvPr>
            <p:ph idx="1"/>
          </p:nvPr>
        </p:nvSpPr>
        <p:spPr/>
        <p:txBody>
          <a:bodyPr/>
          <a:lstStyle/>
          <a:p>
            <a:r>
              <a:rPr lang="ja-JP" altLang="en-US" smtClean="0"/>
              <a:t>編集視点に合う分割により作業効率は向上する</a:t>
            </a:r>
            <a:endParaRPr lang="en-US" altLang="ja-JP" smtClean="0"/>
          </a:p>
          <a:p>
            <a:pPr lvl="1"/>
            <a:r>
              <a:rPr lang="ja-JP" altLang="en-US" smtClean="0"/>
              <a:t>そうでない場合、複数ファイル間を行き来する煩雑な作業</a:t>
            </a:r>
            <a:endParaRPr lang="en-US" altLang="ja-JP" smtClean="0"/>
          </a:p>
          <a:p>
            <a:pPr lvl="1"/>
            <a:endParaRPr lang="en-US" altLang="ja-JP" smtClean="0"/>
          </a:p>
          <a:p>
            <a:pPr lvl="2"/>
            <a:endParaRPr lang="en-US" altLang="ja-JP" smtClean="0"/>
          </a:p>
        </p:txBody>
      </p:sp>
      <p:sp>
        <p:nvSpPr>
          <p:cNvPr id="4" name="スライド番号プレースホルダ 3"/>
          <p:cNvSpPr>
            <a:spLocks noGrp="1"/>
          </p:cNvSpPr>
          <p:nvPr>
            <p:ph type="sldNum" sz="quarter" idx="12"/>
          </p:nvPr>
        </p:nvSpPr>
        <p:spPr/>
        <p:txBody>
          <a:bodyPr>
            <a:normAutofit/>
          </a:bodyPr>
          <a:lstStyle/>
          <a:p>
            <a:pPr>
              <a:defRPr/>
            </a:pPr>
            <a:fld id="{3A408781-09D5-6D49-9BC6-DD853AFCD48B}" type="slidenum">
              <a:rPr lang="ja-JP" altLang="en-US"/>
              <a:pPr>
                <a:defRPr/>
              </a:pPr>
              <a:t>2</a:t>
            </a:fld>
            <a:endParaRPr lang="ja-JP" altLang="en-US"/>
          </a:p>
        </p:txBody>
      </p:sp>
      <p:pic>
        <p:nvPicPr>
          <p:cNvPr id="5" name="Picture 2" descr="D:\DCIM\100ND40X\DSC_0691.JPG"/>
          <p:cNvPicPr>
            <a:picLocks noChangeAspect="1" noChangeArrowheads="1"/>
          </p:cNvPicPr>
          <p:nvPr/>
        </p:nvPicPr>
        <p:blipFill>
          <a:blip r:embed="rId3" cstate="print">
            <a:lum bright="24000"/>
          </a:blip>
          <a:srcRect/>
          <a:stretch>
            <a:fillRect/>
          </a:stretch>
        </p:blipFill>
        <p:spPr bwMode="auto">
          <a:xfrm>
            <a:off x="1245096" y="2325832"/>
            <a:ext cx="6632374" cy="444031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300" dirty="0" smtClean="0"/>
              <a:t>評価結果</a:t>
            </a:r>
            <a:r>
              <a:rPr lang="en-US" altLang="ja-JP" sz="3300" dirty="0" smtClean="0"/>
              <a:t>: </a:t>
            </a:r>
            <a:r>
              <a:rPr lang="en-US" altLang="ja-JP" sz="3300" dirty="0" err="1" smtClean="0"/>
              <a:t>Javassist</a:t>
            </a:r>
            <a:r>
              <a:rPr lang="en-US" altLang="ja-JP" sz="3300" dirty="0" smtClean="0"/>
              <a:t> </a:t>
            </a:r>
            <a:r>
              <a:rPr lang="ja-JP" altLang="en-US" sz="3300" dirty="0" smtClean="0"/>
              <a:t>と</a:t>
            </a:r>
            <a:r>
              <a:rPr lang="en-US" altLang="ja-JP" sz="3300" dirty="0" smtClean="0"/>
              <a:t> </a:t>
            </a:r>
            <a:r>
              <a:rPr lang="en-US" altLang="ja-JP" sz="3300" dirty="0" err="1" smtClean="0"/>
              <a:t>AjHotDraw</a:t>
            </a:r>
            <a:r>
              <a:rPr lang="en-US" altLang="ja-JP" sz="3300" dirty="0" smtClean="0"/>
              <a:t> </a:t>
            </a:r>
            <a:r>
              <a:rPr lang="ja-JP" altLang="en-US" sz="3300" dirty="0" smtClean="0"/>
              <a:t>の差異</a:t>
            </a:r>
            <a:endParaRPr lang="ja-JP" altLang="en-US" sz="3300" dirty="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20</a:t>
            </a:fld>
            <a:endParaRPr lang="ja-JP" altLang="en-US"/>
          </a:p>
        </p:txBody>
      </p:sp>
      <p:graphicFrame>
        <p:nvGraphicFramePr>
          <p:cNvPr id="10" name="コンテンツ プレースホルダ 9"/>
          <p:cNvGraphicFramePr>
            <a:graphicFrameLocks noGrp="1"/>
          </p:cNvGraphicFramePr>
          <p:nvPr>
            <p:ph idx="1"/>
          </p:nvPr>
        </p:nvGraphicFramePr>
        <p:xfrm>
          <a:off x="423863" y="1420813"/>
          <a:ext cx="8301037" cy="5168246"/>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2315877" y="5543180"/>
            <a:ext cx="1397601" cy="446276"/>
          </a:xfrm>
          <a:prstGeom prst="rect">
            <a:avLst/>
          </a:prstGeom>
          <a:noFill/>
        </p:spPr>
        <p:txBody>
          <a:bodyPr wrap="none" rtlCol="0">
            <a:spAutoFit/>
          </a:bodyPr>
          <a:lstStyle/>
          <a:p>
            <a:r>
              <a:rPr kumimoji="1" lang="en-US" altLang="ja-JP" sz="2300" dirty="0" err="1" smtClean="0"/>
              <a:t>Javassist</a:t>
            </a:r>
            <a:endParaRPr kumimoji="1" lang="ja-JP" altLang="en-US" sz="2300" dirty="0"/>
          </a:p>
        </p:txBody>
      </p:sp>
      <p:sp>
        <p:nvSpPr>
          <p:cNvPr id="12" name="テキスト ボックス 11"/>
          <p:cNvSpPr txBox="1"/>
          <p:nvPr/>
        </p:nvSpPr>
        <p:spPr>
          <a:xfrm>
            <a:off x="6379886" y="5541226"/>
            <a:ext cx="1607012" cy="446276"/>
          </a:xfrm>
          <a:prstGeom prst="rect">
            <a:avLst/>
          </a:prstGeom>
          <a:noFill/>
        </p:spPr>
        <p:txBody>
          <a:bodyPr wrap="none" rtlCol="0">
            <a:spAutoFit/>
          </a:bodyPr>
          <a:lstStyle/>
          <a:p>
            <a:r>
              <a:rPr kumimoji="1" lang="en-US" altLang="ja-JP" sz="2300" dirty="0" err="1" smtClean="0"/>
              <a:t>AjHotDraw</a:t>
            </a:r>
            <a:endParaRPr kumimoji="1" lang="ja-JP" altLang="en-US" sz="23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100" dirty="0" smtClean="0"/>
              <a:t>考察</a:t>
            </a:r>
            <a:r>
              <a:rPr lang="en-US" altLang="ja-JP" sz="3100" dirty="0" smtClean="0"/>
              <a:t>: </a:t>
            </a:r>
            <a:r>
              <a:rPr lang="en-US" altLang="ja-JP" sz="3100" dirty="0" err="1" smtClean="0"/>
              <a:t>Kide</a:t>
            </a:r>
            <a:r>
              <a:rPr lang="en-US" altLang="ja-JP" sz="3100" dirty="0" smtClean="0"/>
              <a:t> </a:t>
            </a:r>
            <a:r>
              <a:rPr lang="ja-JP" altLang="en-US" sz="3100" dirty="0" smtClean="0"/>
              <a:t>の貢献が大きいソフトウェアとは？</a:t>
            </a:r>
            <a:endParaRPr lang="ja-JP" altLang="en-US" sz="3100" dirty="0"/>
          </a:p>
        </p:txBody>
      </p:sp>
      <p:sp>
        <p:nvSpPr>
          <p:cNvPr id="3" name="コンテンツ プレースホルダ 2"/>
          <p:cNvSpPr>
            <a:spLocks noGrp="1"/>
          </p:cNvSpPr>
          <p:nvPr>
            <p:ph idx="1"/>
          </p:nvPr>
        </p:nvSpPr>
        <p:spPr/>
        <p:txBody>
          <a:bodyPr/>
          <a:lstStyle/>
          <a:p>
            <a:r>
              <a:rPr lang="en-US" altLang="ja-JP" dirty="0" err="1" smtClean="0"/>
              <a:t>Kide</a:t>
            </a:r>
            <a:r>
              <a:rPr lang="en-US" altLang="ja-JP" dirty="0" smtClean="0"/>
              <a:t> </a:t>
            </a:r>
            <a:r>
              <a:rPr lang="en-US" altLang="en-US" dirty="0" smtClean="0"/>
              <a:t>による効果: </a:t>
            </a:r>
            <a:r>
              <a:rPr lang="en-US" altLang="en-US" dirty="0" err="1" smtClean="0"/>
              <a:t>Javassist</a:t>
            </a:r>
            <a:r>
              <a:rPr lang="en-US" altLang="en-US" dirty="0" smtClean="0"/>
              <a:t> &gt; </a:t>
            </a:r>
            <a:r>
              <a:rPr lang="en-US" altLang="en-US" dirty="0" err="1" smtClean="0"/>
              <a:t>AjHotDraw</a:t>
            </a:r>
            <a:endParaRPr lang="en-US" altLang="en-US" dirty="0" smtClean="0"/>
          </a:p>
          <a:p>
            <a:pPr lvl="1"/>
            <a:r>
              <a:rPr lang="en-US" altLang="en-US" dirty="0" err="1" smtClean="0"/>
              <a:t>AjHotDraw</a:t>
            </a:r>
            <a:r>
              <a:rPr lang="en-US" altLang="en-US" dirty="0" smtClean="0"/>
              <a:t> </a:t>
            </a:r>
            <a:r>
              <a:rPr lang="ja-JP" altLang="en-US" dirty="0" smtClean="0"/>
              <a:t>の方が一つのモジュールに少数の関心事</a:t>
            </a:r>
            <a:endParaRPr lang="en-US" altLang="ja-JP" dirty="0" smtClean="0"/>
          </a:p>
          <a:p>
            <a:pPr lvl="1"/>
            <a:r>
              <a:rPr lang="en-US" altLang="ja-JP" dirty="0" err="1" smtClean="0"/>
              <a:t>Javassist</a:t>
            </a:r>
            <a:r>
              <a:rPr lang="en-US" altLang="ja-JP" dirty="0" smtClean="0"/>
              <a:t> </a:t>
            </a:r>
            <a:r>
              <a:rPr lang="ja-JP" altLang="en-US" dirty="0" smtClean="0"/>
              <a:t>は</a:t>
            </a:r>
            <a:r>
              <a:rPr lang="en-US" altLang="ja-JP" dirty="0" smtClean="0"/>
              <a:t> Java </a:t>
            </a:r>
            <a:r>
              <a:rPr lang="ja-JP" altLang="en-US" dirty="0" smtClean="0"/>
              <a:t>版を無理矢理</a:t>
            </a:r>
            <a:r>
              <a:rPr lang="en-US" altLang="ja-JP" dirty="0" smtClean="0"/>
              <a:t> </a:t>
            </a:r>
            <a:r>
              <a:rPr lang="en-US" altLang="ja-JP" dirty="0" err="1" smtClean="0"/>
              <a:t>AspectJ</a:t>
            </a:r>
            <a:r>
              <a:rPr lang="en-US" altLang="ja-JP" dirty="0" smtClean="0"/>
              <a:t> </a:t>
            </a:r>
            <a:r>
              <a:rPr lang="ja-JP" altLang="en-US" dirty="0" smtClean="0"/>
              <a:t>に修正した</a:t>
            </a:r>
            <a:endParaRPr lang="en-US" altLang="ja-JP" dirty="0" smtClean="0"/>
          </a:p>
          <a:p>
            <a:r>
              <a:rPr lang="en-US" altLang="en-US" dirty="0" err="1" smtClean="0"/>
              <a:t>Kide</a:t>
            </a:r>
            <a:r>
              <a:rPr lang="en-US" altLang="en-US" dirty="0" smtClean="0"/>
              <a:t> </a:t>
            </a:r>
            <a:r>
              <a:rPr lang="ja-JP" altLang="en-US" dirty="0" smtClean="0"/>
              <a:t>は設計時に捉えきれなかった関心事を閲覧する際に有用だと考えられる</a:t>
            </a:r>
            <a:endParaRPr lang="en-US" altLang="en-US" dirty="0" smtClean="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21</a:t>
            </a:fld>
            <a:endParaRPr lang="ja-JP" altLang="en-US"/>
          </a:p>
        </p:txBody>
      </p:sp>
      <p:graphicFrame>
        <p:nvGraphicFramePr>
          <p:cNvPr id="6" name="コンテンツ プレースホルダ 9"/>
          <p:cNvGraphicFramePr>
            <a:graphicFrameLocks/>
          </p:cNvGraphicFramePr>
          <p:nvPr/>
        </p:nvGraphicFramePr>
        <p:xfrm>
          <a:off x="3751173" y="3451412"/>
          <a:ext cx="4730840" cy="3376426"/>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4803125" y="3794015"/>
            <a:ext cx="1399693" cy="338554"/>
          </a:xfrm>
          <a:prstGeom prst="rect">
            <a:avLst/>
          </a:prstGeom>
          <a:noFill/>
        </p:spPr>
        <p:txBody>
          <a:bodyPr wrap="square" rtlCol="0">
            <a:spAutoFit/>
          </a:bodyPr>
          <a:lstStyle/>
          <a:p>
            <a:r>
              <a:rPr kumimoji="1" lang="en-US" altLang="ja-JP" sz="1600" dirty="0" err="1" smtClean="0"/>
              <a:t>Javassist</a:t>
            </a:r>
            <a:endParaRPr kumimoji="1" lang="ja-JP" altLang="en-US" sz="1600" dirty="0"/>
          </a:p>
        </p:txBody>
      </p:sp>
      <p:sp>
        <p:nvSpPr>
          <p:cNvPr id="8" name="テキスト ボックス 7"/>
          <p:cNvSpPr txBox="1"/>
          <p:nvPr/>
        </p:nvSpPr>
        <p:spPr>
          <a:xfrm>
            <a:off x="6994374" y="3824941"/>
            <a:ext cx="1609417" cy="338554"/>
          </a:xfrm>
          <a:prstGeom prst="rect">
            <a:avLst/>
          </a:prstGeom>
          <a:noFill/>
        </p:spPr>
        <p:txBody>
          <a:bodyPr wrap="square" rtlCol="0">
            <a:spAutoFit/>
          </a:bodyPr>
          <a:lstStyle/>
          <a:p>
            <a:r>
              <a:rPr kumimoji="1" lang="en-US" altLang="ja-JP" sz="1600" dirty="0" err="1" smtClean="0"/>
              <a:t>AjHotDraw</a:t>
            </a:r>
            <a:endParaRPr kumimoji="1" lang="ja-JP" alt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その他の考察</a:t>
            </a:r>
            <a:endParaRPr lang="ja-JP" altLang="en-US" dirty="0"/>
          </a:p>
        </p:txBody>
      </p:sp>
      <p:sp>
        <p:nvSpPr>
          <p:cNvPr id="3" name="コンテンツ プレースホルダ 2"/>
          <p:cNvSpPr>
            <a:spLocks noGrp="1"/>
          </p:cNvSpPr>
          <p:nvPr>
            <p:ph idx="1"/>
          </p:nvPr>
        </p:nvSpPr>
        <p:spPr/>
        <p:txBody>
          <a:bodyPr/>
          <a:lstStyle/>
          <a:p>
            <a:r>
              <a:rPr lang="ja-JP" altLang="en-US" dirty="0" smtClean="0"/>
              <a:t>折りたたみ機能の実装により</a:t>
            </a:r>
            <a:r>
              <a:rPr lang="en-US" altLang="ja-JP" dirty="0" smtClean="0"/>
              <a:t> </a:t>
            </a:r>
            <a:r>
              <a:rPr lang="en-US" altLang="ja-JP" dirty="0" err="1" smtClean="0"/>
              <a:t>Javassist</a:t>
            </a:r>
            <a:r>
              <a:rPr lang="en-US" altLang="ja-JP" dirty="0" smtClean="0"/>
              <a:t> 46.5%, </a:t>
            </a:r>
            <a:r>
              <a:rPr lang="en-US" altLang="ja-JP" dirty="0" err="1" smtClean="0"/>
              <a:t>AjHotDraw</a:t>
            </a:r>
            <a:r>
              <a:rPr lang="en-US" altLang="ja-JP" dirty="0" smtClean="0"/>
              <a:t> 81.0% </a:t>
            </a:r>
            <a:r>
              <a:rPr lang="ja-JP" altLang="en-US" dirty="0" smtClean="0"/>
              <a:t>の閲覧量で済むことが分かった</a:t>
            </a:r>
            <a:endParaRPr lang="en-US" altLang="ja-JP" dirty="0" smtClean="0"/>
          </a:p>
          <a:p>
            <a:r>
              <a:rPr lang="ja-JP" altLang="en-US" dirty="0" smtClean="0"/>
              <a:t>関心事を定義するコストは最初だけであり、編集回数が増えるほど、</a:t>
            </a:r>
            <a:r>
              <a:rPr lang="en-US" altLang="ja-JP" dirty="0" err="1" smtClean="0"/>
              <a:t>Kide</a:t>
            </a:r>
            <a:r>
              <a:rPr lang="en-US" altLang="ja-JP" dirty="0" smtClean="0"/>
              <a:t> </a:t>
            </a:r>
            <a:r>
              <a:rPr lang="ja-JP" altLang="en-US" dirty="0" smtClean="0"/>
              <a:t>による貢献が大きいと言える</a:t>
            </a:r>
            <a:endParaRPr lang="en-US" altLang="ja-JP" dirty="0" smtClean="0"/>
          </a:p>
          <a:p>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22</a:t>
            </a:fld>
            <a:endParaRPr lang="ja-JP" altLang="en-US"/>
          </a:p>
        </p:txBody>
      </p:sp>
      <p:graphicFrame>
        <p:nvGraphicFramePr>
          <p:cNvPr id="6" name="コンテンツ プレースホルダ 6"/>
          <p:cNvGraphicFramePr>
            <a:graphicFrameLocks/>
          </p:cNvGraphicFramePr>
          <p:nvPr/>
        </p:nvGraphicFramePr>
        <p:xfrm>
          <a:off x="636059" y="3655405"/>
          <a:ext cx="4123382" cy="324356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rot="21139356">
            <a:off x="1933062" y="5948232"/>
            <a:ext cx="665241" cy="307777"/>
          </a:xfrm>
          <a:prstGeom prst="rect">
            <a:avLst/>
          </a:prstGeom>
          <a:noFill/>
        </p:spPr>
        <p:txBody>
          <a:bodyPr wrap="none" rtlCol="0">
            <a:spAutoFit/>
          </a:bodyPr>
          <a:lstStyle/>
          <a:p>
            <a:r>
              <a:rPr lang="en-US" altLang="ja-JP" sz="1400" b="1" dirty="0" smtClean="0">
                <a:latin typeface="メイリオ"/>
                <a:ea typeface="メイリオ"/>
                <a:cs typeface="メイリオ"/>
              </a:rPr>
              <a:t>1</a:t>
            </a:r>
            <a:r>
              <a:rPr lang="ja-JP" altLang="en-US" sz="1400" b="1" dirty="0" smtClean="0">
                <a:latin typeface="メイリオ"/>
                <a:ea typeface="メイリオ"/>
                <a:cs typeface="メイリオ"/>
              </a:rPr>
              <a:t>回目</a:t>
            </a:r>
            <a:endParaRPr lang="en-US" altLang="ja-JP" sz="1400" b="1" dirty="0" smtClean="0">
              <a:latin typeface="メイリオ"/>
              <a:ea typeface="メイリオ"/>
              <a:cs typeface="メイリオ"/>
            </a:endParaRPr>
          </a:p>
        </p:txBody>
      </p:sp>
      <p:sp>
        <p:nvSpPr>
          <p:cNvPr id="8" name="テキスト ボックス 7"/>
          <p:cNvSpPr txBox="1"/>
          <p:nvPr/>
        </p:nvSpPr>
        <p:spPr>
          <a:xfrm rot="21139356">
            <a:off x="2588782" y="5948233"/>
            <a:ext cx="665241" cy="307777"/>
          </a:xfrm>
          <a:prstGeom prst="rect">
            <a:avLst/>
          </a:prstGeom>
          <a:noFill/>
        </p:spPr>
        <p:txBody>
          <a:bodyPr wrap="none" rtlCol="0">
            <a:spAutoFit/>
          </a:bodyPr>
          <a:lstStyle/>
          <a:p>
            <a:r>
              <a:rPr lang="en-US" altLang="ja-JP" sz="1400" b="1" dirty="0" smtClean="0">
                <a:latin typeface="メイリオ"/>
                <a:ea typeface="メイリオ"/>
                <a:cs typeface="メイリオ"/>
              </a:rPr>
              <a:t>2</a:t>
            </a:r>
            <a:r>
              <a:rPr lang="ja-JP" altLang="en-US" sz="1400" b="1" dirty="0" smtClean="0">
                <a:latin typeface="メイリオ"/>
                <a:ea typeface="メイリオ"/>
                <a:cs typeface="メイリオ"/>
              </a:rPr>
              <a:t>回目</a:t>
            </a:r>
            <a:endParaRPr lang="en-US" altLang="ja-JP" sz="1400" b="1" dirty="0" smtClean="0">
              <a:latin typeface="メイリオ"/>
              <a:ea typeface="メイリオ"/>
              <a:cs typeface="メイリオ"/>
            </a:endParaRPr>
          </a:p>
        </p:txBody>
      </p:sp>
      <p:sp>
        <p:nvSpPr>
          <p:cNvPr id="9" name="テキスト ボックス 8"/>
          <p:cNvSpPr txBox="1"/>
          <p:nvPr/>
        </p:nvSpPr>
        <p:spPr>
          <a:xfrm rot="21139356">
            <a:off x="3301691" y="5948233"/>
            <a:ext cx="665241" cy="307777"/>
          </a:xfrm>
          <a:prstGeom prst="rect">
            <a:avLst/>
          </a:prstGeom>
          <a:noFill/>
        </p:spPr>
        <p:txBody>
          <a:bodyPr wrap="none" rtlCol="0">
            <a:spAutoFit/>
          </a:bodyPr>
          <a:lstStyle/>
          <a:p>
            <a:r>
              <a:rPr lang="en-US" altLang="ja-JP" sz="1400" b="1" dirty="0" smtClean="0">
                <a:latin typeface="メイリオ"/>
                <a:ea typeface="メイリオ"/>
                <a:cs typeface="メイリオ"/>
              </a:rPr>
              <a:t>3</a:t>
            </a:r>
            <a:r>
              <a:rPr lang="ja-JP" altLang="en-US" sz="1400" b="1" dirty="0" smtClean="0">
                <a:latin typeface="メイリオ"/>
                <a:ea typeface="メイリオ"/>
                <a:cs typeface="メイリオ"/>
              </a:rPr>
              <a:t>回目</a:t>
            </a:r>
            <a:endParaRPr lang="en-US" altLang="ja-JP" sz="1400" b="1" dirty="0" smtClean="0">
              <a:latin typeface="メイリオ"/>
              <a:ea typeface="メイリオ"/>
              <a:cs typeface="メイリオ"/>
            </a:endParaRPr>
          </a:p>
        </p:txBody>
      </p:sp>
      <p:sp>
        <p:nvSpPr>
          <p:cNvPr id="10" name="テキスト ボックス 9"/>
          <p:cNvSpPr txBox="1"/>
          <p:nvPr/>
        </p:nvSpPr>
        <p:spPr>
          <a:xfrm rot="21139356">
            <a:off x="3957411" y="5948234"/>
            <a:ext cx="665241" cy="307777"/>
          </a:xfrm>
          <a:prstGeom prst="rect">
            <a:avLst/>
          </a:prstGeom>
          <a:noFill/>
        </p:spPr>
        <p:txBody>
          <a:bodyPr wrap="none" rtlCol="0">
            <a:spAutoFit/>
          </a:bodyPr>
          <a:lstStyle/>
          <a:p>
            <a:r>
              <a:rPr lang="en-US" altLang="ja-JP" sz="1400" b="1" dirty="0" smtClean="0">
                <a:latin typeface="メイリオ"/>
                <a:ea typeface="メイリオ"/>
                <a:cs typeface="メイリオ"/>
              </a:rPr>
              <a:t>4</a:t>
            </a:r>
            <a:r>
              <a:rPr lang="ja-JP" altLang="en-US" sz="1400" b="1" dirty="0" smtClean="0">
                <a:latin typeface="メイリオ"/>
                <a:ea typeface="メイリオ"/>
                <a:cs typeface="メイリオ"/>
              </a:rPr>
              <a:t>回目</a:t>
            </a:r>
            <a:endParaRPr lang="en-US" altLang="ja-JP" sz="1400" b="1" dirty="0" smtClean="0">
              <a:latin typeface="メイリオ"/>
              <a:ea typeface="メイリオ"/>
              <a:cs typeface="メイリオ"/>
            </a:endParaRPr>
          </a:p>
        </p:txBody>
      </p:sp>
      <p:sp>
        <p:nvSpPr>
          <p:cNvPr id="11" name="正方形/長方形 10"/>
          <p:cNvSpPr/>
          <p:nvPr/>
        </p:nvSpPr>
        <p:spPr>
          <a:xfrm>
            <a:off x="614617" y="3576921"/>
            <a:ext cx="506074" cy="2593357"/>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 name="上矢印 11"/>
          <p:cNvSpPr/>
          <p:nvPr/>
        </p:nvSpPr>
        <p:spPr>
          <a:xfrm>
            <a:off x="717989" y="3686731"/>
            <a:ext cx="484632" cy="2606442"/>
          </a:xfrm>
          <a:prstGeom prst="upArrow">
            <a:avLst>
              <a:gd name="adj1" fmla="val 50000"/>
              <a:gd name="adj2" fmla="val 109898"/>
            </a:avLst>
          </a:prstGeom>
          <a:gradFill flip="none" rotWithShape="1">
            <a:gsLst>
              <a:gs pos="0">
                <a:srgbClr val="FF6666"/>
              </a:gs>
              <a:gs pos="100000">
                <a:srgbClr val="FFFFFF"/>
              </a:gs>
            </a:gsLst>
            <a:lin ang="7320000" scaled="0"/>
            <a:tileRect/>
          </a:gradFill>
          <a:ln>
            <a:noFill/>
          </a:ln>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89292" y="3335519"/>
            <a:ext cx="3647152" cy="369332"/>
          </a:xfrm>
          <a:prstGeom prst="rect">
            <a:avLst/>
          </a:prstGeom>
          <a:noFill/>
        </p:spPr>
        <p:txBody>
          <a:bodyPr wrap="none" rtlCol="0">
            <a:spAutoFit/>
          </a:bodyPr>
          <a:lstStyle/>
          <a:p>
            <a:r>
              <a:rPr lang="ja-JP" altLang="en-US" u="sng" dirty="0" smtClean="0">
                <a:latin typeface="+mn-ea"/>
                <a:ea typeface="+mn-ea"/>
              </a:rPr>
              <a:t>編集回数による閲覧総行数の推移</a:t>
            </a:r>
            <a:endParaRPr kumimoji="1" lang="ja-JP" altLang="en-US" u="sng" dirty="0">
              <a:latin typeface="+mn-ea"/>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100" dirty="0" smtClean="0"/>
              <a:t>開発環境を用いたモジュール化を行う先行研究</a:t>
            </a:r>
            <a:endParaRPr lang="ja-JP" altLang="en-US" sz="3100" dirty="0"/>
          </a:p>
        </p:txBody>
      </p:sp>
      <p:sp>
        <p:nvSpPr>
          <p:cNvPr id="3" name="コンテンツ プレースホルダ 2"/>
          <p:cNvSpPr>
            <a:spLocks noGrp="1"/>
          </p:cNvSpPr>
          <p:nvPr>
            <p:ph idx="1"/>
          </p:nvPr>
        </p:nvSpPr>
        <p:spPr/>
        <p:txBody>
          <a:bodyPr/>
          <a:lstStyle/>
          <a:p>
            <a:r>
              <a:rPr lang="en-US" altLang="ja-JP" dirty="0" smtClean="0"/>
              <a:t>AJDT (+ </a:t>
            </a:r>
            <a:r>
              <a:rPr lang="en-US" altLang="ja-JP" dirty="0" err="1" smtClean="0"/>
              <a:t>AspectJ</a:t>
            </a:r>
            <a:r>
              <a:rPr lang="en-US" altLang="ja-JP" dirty="0" smtClean="0"/>
              <a:t>)</a:t>
            </a:r>
          </a:p>
          <a:p>
            <a:pPr lvl="1"/>
            <a:r>
              <a:rPr lang="ja-JP" altLang="en-US" dirty="0" smtClean="0"/>
              <a:t>織り込まれるアドバイスを</a:t>
            </a:r>
            <a:r>
              <a:rPr lang="en-US" altLang="ja-JP" dirty="0" smtClean="0"/>
              <a:t> IDE </a:t>
            </a:r>
            <a:r>
              <a:rPr lang="ja-JP" altLang="en-US" dirty="0" smtClean="0"/>
              <a:t>が表示する</a:t>
            </a:r>
            <a:endParaRPr lang="en-US" altLang="ja-JP" dirty="0" smtClean="0"/>
          </a:p>
          <a:p>
            <a:pPr lvl="2"/>
            <a:r>
              <a:rPr lang="en-US" altLang="ja-JP" dirty="0" err="1" smtClean="0"/>
              <a:t>AspectJ</a:t>
            </a:r>
            <a:r>
              <a:rPr lang="en-US" altLang="ja-JP" dirty="0" smtClean="0"/>
              <a:t> </a:t>
            </a:r>
            <a:r>
              <a:rPr lang="ja-JP" altLang="en-US" dirty="0" smtClean="0"/>
              <a:t>による閲覧性低下の問題は解消</a:t>
            </a:r>
            <a:endParaRPr lang="en-US" altLang="ja-JP" dirty="0" smtClean="0"/>
          </a:p>
          <a:p>
            <a:pPr lvl="1"/>
            <a:r>
              <a:rPr lang="ja-JP" altLang="en-US" dirty="0" smtClean="0"/>
              <a:t>編集作業自体はファイルを行き来して行う必要がある</a:t>
            </a:r>
            <a:endParaRPr lang="en-US" altLang="ja-JP" dirty="0" smtClean="0"/>
          </a:p>
          <a:p>
            <a:pPr lvl="1"/>
            <a:endParaRPr lang="en-US" altLang="ja-JP" dirty="0" smtClean="0"/>
          </a:p>
          <a:p>
            <a:r>
              <a:rPr lang="en-US" altLang="ja-JP" dirty="0" smtClean="0"/>
              <a:t>Fluid AOP [Hon </a:t>
            </a:r>
            <a:r>
              <a:rPr lang="ja-JP" altLang="en-US" dirty="0" smtClean="0"/>
              <a:t>ら</a:t>
            </a:r>
            <a:r>
              <a:rPr lang="en-US" altLang="ja-JP" dirty="0" smtClean="0"/>
              <a:t>’07]</a:t>
            </a:r>
          </a:p>
          <a:p>
            <a:pPr lvl="1"/>
            <a:r>
              <a:rPr lang="ja-JP" altLang="en-US" dirty="0" smtClean="0"/>
              <a:t>アスペクト指向の利点を生み出す</a:t>
            </a:r>
            <a:r>
              <a:rPr lang="en-US" altLang="ja-JP" dirty="0" smtClean="0"/>
              <a:t>3</a:t>
            </a:r>
            <a:r>
              <a:rPr lang="ja-JP" altLang="en-US" dirty="0" smtClean="0"/>
              <a:t>種類の</a:t>
            </a:r>
            <a:r>
              <a:rPr lang="en-US" altLang="ja-JP" dirty="0" smtClean="0"/>
              <a:t> Editable View</a:t>
            </a:r>
            <a:endParaRPr lang="en-US" altLang="ja-JP" u="sng" dirty="0" smtClean="0"/>
          </a:p>
          <a:p>
            <a:pPr lvl="2"/>
            <a:r>
              <a:rPr lang="en-US" altLang="ja-JP" dirty="0" smtClean="0"/>
              <a:t>Before/After JPM, Gather JPM, Overlay JPM</a:t>
            </a:r>
          </a:p>
          <a:p>
            <a:pPr lvl="2"/>
            <a:r>
              <a:rPr lang="ja-JP" altLang="en-US" dirty="0" smtClean="0"/>
              <a:t>関心事の定義をポイントカットを用いて行う必要がある</a:t>
            </a:r>
            <a:endParaRPr lang="en-US" altLang="ja-JP" dirty="0" smtClean="0"/>
          </a:p>
          <a:p>
            <a:pPr lvl="1"/>
            <a:r>
              <a:rPr lang="en-US" altLang="ja-JP" dirty="0" err="1" smtClean="0"/>
              <a:t>Kide</a:t>
            </a:r>
            <a:r>
              <a:rPr lang="en-US" altLang="ja-JP" dirty="0" smtClean="0"/>
              <a:t> </a:t>
            </a:r>
            <a:r>
              <a:rPr lang="ja-JP" altLang="en-US" dirty="0" smtClean="0"/>
              <a:t>は</a:t>
            </a:r>
            <a:r>
              <a:rPr lang="en-US" altLang="ja-JP" dirty="0" smtClean="0"/>
              <a:t> Gather JPM </a:t>
            </a:r>
            <a:r>
              <a:rPr lang="ja-JP" altLang="en-US" dirty="0" smtClean="0"/>
              <a:t>に特化</a:t>
            </a:r>
            <a:endParaRPr lang="en-US" altLang="ja-JP" dirty="0" smtClean="0"/>
          </a:p>
          <a:p>
            <a:pPr lvl="2"/>
            <a:r>
              <a:rPr lang="en-US" altLang="ja-JP" dirty="0" smtClean="0"/>
              <a:t>GUI </a:t>
            </a:r>
            <a:r>
              <a:rPr lang="ja-JP" altLang="en-US" dirty="0" smtClean="0"/>
              <a:t>を用いて関心事を定義</a:t>
            </a:r>
            <a:endParaRPr lang="en-US" altLang="ja-JP" dirty="0" smtClean="0"/>
          </a:p>
          <a:p>
            <a:pPr lvl="2"/>
            <a:r>
              <a:rPr lang="ja-JP" altLang="en-US" dirty="0" smtClean="0"/>
              <a:t>関心事定義の支援を用意</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23</a:t>
            </a:fld>
            <a:endParaRPr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100" dirty="0" smtClean="0"/>
              <a:t>開発環境を用いたモジュール化を行う先行研究</a:t>
            </a:r>
            <a:endParaRPr lang="ja-JP" altLang="en-US" sz="3100" dirty="0"/>
          </a:p>
        </p:txBody>
      </p:sp>
      <p:sp>
        <p:nvSpPr>
          <p:cNvPr id="3" name="コンテンツ プレースホルダ 2"/>
          <p:cNvSpPr>
            <a:spLocks noGrp="1"/>
          </p:cNvSpPr>
          <p:nvPr>
            <p:ph idx="1"/>
          </p:nvPr>
        </p:nvSpPr>
        <p:spPr/>
        <p:txBody>
          <a:bodyPr/>
          <a:lstStyle/>
          <a:p>
            <a:r>
              <a:rPr lang="en-US" altLang="ja-JP" dirty="0" smtClean="0"/>
              <a:t>Code Bubbles [Andrew </a:t>
            </a:r>
            <a:r>
              <a:rPr lang="ja-JP" altLang="en-US" dirty="0" smtClean="0"/>
              <a:t>ら</a:t>
            </a:r>
            <a:r>
              <a:rPr lang="en-US" altLang="ja-JP" dirty="0" smtClean="0"/>
              <a:t>’10]</a:t>
            </a:r>
          </a:p>
          <a:p>
            <a:pPr lvl="1"/>
            <a:r>
              <a:rPr lang="en-US" altLang="ja-JP" dirty="0" smtClean="0"/>
              <a:t>bubble </a:t>
            </a:r>
            <a:r>
              <a:rPr lang="ja-JP" altLang="en-US" dirty="0" smtClean="0"/>
              <a:t>という粒度でプログラム断片を表示</a:t>
            </a:r>
            <a:endParaRPr lang="en-US" altLang="ja-JP" dirty="0" smtClean="0"/>
          </a:p>
          <a:p>
            <a:pPr lvl="1"/>
            <a:r>
              <a:rPr lang="ja-JP" altLang="en-US" dirty="0" smtClean="0"/>
              <a:t>リッチな</a:t>
            </a:r>
            <a:r>
              <a:rPr lang="en-US" altLang="ja-JP" dirty="0" smtClean="0"/>
              <a:t> UI </a:t>
            </a:r>
            <a:r>
              <a:rPr lang="ja-JP" altLang="en-US" dirty="0" smtClean="0"/>
              <a:t>を用いて開発を進めることが可能</a:t>
            </a:r>
            <a:endParaRPr lang="en-US" altLang="ja-JP" dirty="0" smtClean="0"/>
          </a:p>
          <a:p>
            <a:pPr lvl="1"/>
            <a:r>
              <a:rPr lang="en-US" altLang="ja-JP" dirty="0" smtClean="0"/>
              <a:t>bubble</a:t>
            </a:r>
            <a:r>
              <a:rPr lang="ja-JP" altLang="en-US" dirty="0" smtClean="0"/>
              <a:t>の最小粒度はメソッドでそれより細かくできない</a:t>
            </a:r>
            <a:endParaRPr lang="en-US" altLang="ja-JP" dirty="0" smtClean="0"/>
          </a:p>
          <a:p>
            <a:pPr lvl="1"/>
            <a:r>
              <a:rPr lang="ja-JP" altLang="en-US" dirty="0" smtClean="0"/>
              <a:t>関心事を集めるための支援がない</a:t>
            </a:r>
            <a:endParaRPr lang="ja-JP" altLang="en-US" dirty="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24</a:t>
            </a:fld>
            <a:endParaRPr lang="ja-JP"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100" dirty="0" smtClean="0"/>
              <a:t>開発環境を用いたモジュール化を行う先行研究</a:t>
            </a:r>
            <a:endParaRPr lang="ja-JP" altLang="en-US" sz="3100" dirty="0"/>
          </a:p>
        </p:txBody>
      </p:sp>
      <p:sp>
        <p:nvSpPr>
          <p:cNvPr id="3" name="コンテンツ プレースホルダ 2"/>
          <p:cNvSpPr>
            <a:spLocks noGrp="1"/>
          </p:cNvSpPr>
          <p:nvPr>
            <p:ph idx="1"/>
          </p:nvPr>
        </p:nvSpPr>
        <p:spPr/>
        <p:txBody>
          <a:bodyPr/>
          <a:lstStyle/>
          <a:p>
            <a:r>
              <a:rPr lang="en-US" altLang="ja-JP" dirty="0" smtClean="0"/>
              <a:t>Colored IDE [</a:t>
            </a:r>
            <a:r>
              <a:rPr lang="en-US" altLang="ja-JP" dirty="0" err="1" smtClean="0"/>
              <a:t>Christan</a:t>
            </a:r>
            <a:r>
              <a:rPr lang="en-US" altLang="ja-JP" dirty="0" smtClean="0"/>
              <a:t>  </a:t>
            </a:r>
            <a:r>
              <a:rPr lang="ja-JP" altLang="en-US" dirty="0" smtClean="0"/>
              <a:t>ら</a:t>
            </a:r>
            <a:r>
              <a:rPr lang="en-US" altLang="ja-JP" dirty="0" smtClean="0"/>
              <a:t>’08]</a:t>
            </a:r>
          </a:p>
          <a:p>
            <a:pPr lvl="1"/>
            <a:r>
              <a:rPr lang="ja-JP" altLang="en-US" dirty="0" smtClean="0"/>
              <a:t>エディタ上で色を分けることで関心事を定義</a:t>
            </a:r>
            <a:endParaRPr lang="en-US" altLang="ja-JP" dirty="0" smtClean="0"/>
          </a:p>
          <a:p>
            <a:pPr lvl="1"/>
            <a:r>
              <a:rPr lang="ja-JP" altLang="en-US" dirty="0" smtClean="0"/>
              <a:t>関心事をアスペクトとしてエクスポート可能？</a:t>
            </a:r>
            <a:endParaRPr lang="en-US" altLang="ja-JP" dirty="0" smtClean="0"/>
          </a:p>
          <a:p>
            <a:pPr lvl="1"/>
            <a:r>
              <a:rPr lang="ja-JP" altLang="en-US" dirty="0" smtClean="0"/>
              <a:t>言語に依存している</a:t>
            </a:r>
            <a:endParaRPr lang="en-US" altLang="ja-JP" dirty="0" smtClean="0"/>
          </a:p>
          <a:p>
            <a:pPr lvl="1"/>
            <a:r>
              <a:rPr lang="ja-JP" altLang="en-US" dirty="0" smtClean="0"/>
              <a:t>ソースコードを含む文書へのサポートは特にない</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25</a:t>
            </a:fld>
            <a:endParaRPr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100" dirty="0" smtClean="0"/>
              <a:t>開発環境を用いたモジュール化を行う先行研究</a:t>
            </a:r>
            <a:endParaRPr lang="ja-JP" altLang="en-US" sz="3100" dirty="0"/>
          </a:p>
        </p:txBody>
      </p:sp>
      <p:sp>
        <p:nvSpPr>
          <p:cNvPr id="3" name="コンテンツ プレースホルダ 2"/>
          <p:cNvSpPr>
            <a:spLocks noGrp="1"/>
          </p:cNvSpPr>
          <p:nvPr>
            <p:ph idx="1"/>
          </p:nvPr>
        </p:nvSpPr>
        <p:spPr/>
        <p:txBody>
          <a:bodyPr/>
          <a:lstStyle/>
          <a:p>
            <a:r>
              <a:rPr lang="en-US" altLang="ja-JP" dirty="0" smtClean="0"/>
              <a:t>Mylar [</a:t>
            </a:r>
            <a:r>
              <a:rPr lang="en-US" altLang="ja-JP" dirty="0" err="1" smtClean="0"/>
              <a:t>Kersten</a:t>
            </a:r>
            <a:r>
              <a:rPr lang="en-US" altLang="ja-JP" dirty="0" smtClean="0"/>
              <a:t> </a:t>
            </a:r>
            <a:r>
              <a:rPr lang="ja-JP" altLang="en-US" dirty="0" smtClean="0"/>
              <a:t>ら</a:t>
            </a:r>
            <a:r>
              <a:rPr lang="en-US" altLang="ja-JP" dirty="0" smtClean="0"/>
              <a:t>’05]</a:t>
            </a:r>
          </a:p>
          <a:p>
            <a:pPr lvl="1"/>
            <a:r>
              <a:rPr lang="ja-JP" altLang="en-US" dirty="0" smtClean="0"/>
              <a:t>タスクごとにモジュール化を行う</a:t>
            </a:r>
            <a:endParaRPr lang="en-US" altLang="ja-JP" dirty="0" smtClean="0"/>
          </a:p>
          <a:p>
            <a:pPr lvl="2"/>
            <a:r>
              <a:rPr lang="ja-JP" altLang="en-US" dirty="0" smtClean="0"/>
              <a:t>プログラム断片に数値基準を与える</a:t>
            </a:r>
            <a:endParaRPr lang="en-US" altLang="ja-JP" dirty="0" smtClean="0"/>
          </a:p>
          <a:p>
            <a:pPr lvl="2"/>
            <a:r>
              <a:rPr lang="ja-JP" altLang="en-US" dirty="0" smtClean="0"/>
              <a:t>修正が頻繁に行われれば現在のタスクに関連が深いとみなす</a:t>
            </a:r>
            <a:endParaRPr lang="en-US" altLang="ja-JP" dirty="0" smtClean="0"/>
          </a:p>
          <a:p>
            <a:pPr lvl="2"/>
            <a:r>
              <a:rPr lang="ja-JP" altLang="en-US" dirty="0" smtClean="0"/>
              <a:t>現在のタスクに関連する断片のみを</a:t>
            </a:r>
            <a:r>
              <a:rPr lang="en-US" altLang="ja-JP" dirty="0" smtClean="0"/>
              <a:t> View </a:t>
            </a:r>
            <a:r>
              <a:rPr lang="ja-JP" altLang="en-US" dirty="0" smtClean="0"/>
              <a:t>に表示</a:t>
            </a:r>
            <a:endParaRPr lang="en-US" altLang="ja-JP" dirty="0" smtClean="0"/>
          </a:p>
          <a:p>
            <a:pPr lvl="1"/>
            <a:r>
              <a:rPr lang="ja-JP" altLang="en-US" dirty="0" smtClean="0"/>
              <a:t>エディタ上での支援はないため、モジュール間をまたがる編集は回避できない</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26</a:t>
            </a:fld>
            <a:endParaRPr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発表など</a:t>
            </a:r>
            <a:endParaRPr lang="ja-JP" altLang="en-US" dirty="0"/>
          </a:p>
        </p:txBody>
      </p:sp>
      <p:sp>
        <p:nvSpPr>
          <p:cNvPr id="3" name="コンテンツ プレースホルダ 2"/>
          <p:cNvSpPr>
            <a:spLocks noGrp="1"/>
          </p:cNvSpPr>
          <p:nvPr>
            <p:ph idx="1"/>
          </p:nvPr>
        </p:nvSpPr>
        <p:spPr/>
        <p:txBody>
          <a:bodyPr/>
          <a:lstStyle/>
          <a:p>
            <a:r>
              <a:rPr lang="en-US" altLang="ja-JP" dirty="0" smtClean="0"/>
              <a:t>PPL 2010 </a:t>
            </a:r>
            <a:r>
              <a:rPr lang="ja-JP" altLang="en-US" dirty="0" smtClean="0"/>
              <a:t>ポスター発表</a:t>
            </a:r>
            <a:endParaRPr lang="en-US" altLang="ja-JP" dirty="0" smtClean="0"/>
          </a:p>
          <a:p>
            <a:r>
              <a:rPr lang="ja-JP" altLang="en-US" dirty="0" smtClean="0"/>
              <a:t>第</a:t>
            </a:r>
            <a:r>
              <a:rPr lang="en-US" altLang="ja-JP" dirty="0" smtClean="0"/>
              <a:t>365</a:t>
            </a:r>
            <a:r>
              <a:rPr lang="ja-JP" altLang="en-US" dirty="0" smtClean="0"/>
              <a:t>回</a:t>
            </a:r>
            <a:r>
              <a:rPr lang="en-US" altLang="ja-JP" dirty="0" smtClean="0"/>
              <a:t> PPT </a:t>
            </a:r>
            <a:r>
              <a:rPr lang="ja-JP" altLang="en-US" dirty="0" smtClean="0"/>
              <a:t>口頭発表</a:t>
            </a:r>
            <a:endParaRPr lang="en-US" altLang="ja-JP" dirty="0" smtClean="0"/>
          </a:p>
          <a:p>
            <a:r>
              <a:rPr lang="ja-JP" altLang="en-US" dirty="0" smtClean="0"/>
              <a:t>日本ソフトウェア科学会</a:t>
            </a:r>
            <a:r>
              <a:rPr lang="en-US" altLang="ja-JP" dirty="0" smtClean="0"/>
              <a:t> </a:t>
            </a:r>
            <a:r>
              <a:rPr lang="ja-JP" altLang="en-US" dirty="0" smtClean="0"/>
              <a:t>第</a:t>
            </a:r>
            <a:r>
              <a:rPr lang="en-US" altLang="ja-JP" dirty="0" smtClean="0"/>
              <a:t>27</a:t>
            </a:r>
            <a:r>
              <a:rPr lang="ja-JP" altLang="en-US" dirty="0" smtClean="0"/>
              <a:t>回大会</a:t>
            </a:r>
            <a:r>
              <a:rPr lang="en-US" altLang="ja-JP" dirty="0" smtClean="0"/>
              <a:t> </a:t>
            </a:r>
            <a:r>
              <a:rPr lang="ja-JP" altLang="en-US" dirty="0" smtClean="0"/>
              <a:t>口頭発表</a:t>
            </a:r>
            <a:endParaRPr lang="en-US" altLang="ja-JP" dirty="0" smtClean="0"/>
          </a:p>
          <a:p>
            <a:r>
              <a:rPr lang="en-US" altLang="ja-JP" dirty="0" smtClean="0"/>
              <a:t>PPL 2011 </a:t>
            </a:r>
            <a:r>
              <a:rPr lang="ja-JP" altLang="en-US" dirty="0" smtClean="0"/>
              <a:t>カテゴリ</a:t>
            </a:r>
            <a:r>
              <a:rPr lang="en-US" altLang="ja-JP" dirty="0" smtClean="0"/>
              <a:t>1 </a:t>
            </a:r>
            <a:r>
              <a:rPr lang="ja-JP" altLang="en-US" dirty="0" smtClean="0"/>
              <a:t>口頭発表</a:t>
            </a:r>
            <a:endParaRPr lang="en-US" altLang="ja-JP" dirty="0" smtClean="0"/>
          </a:p>
          <a:p>
            <a:pPr lvl="1"/>
            <a:r>
              <a:rPr lang="ja-JP" altLang="en-US" dirty="0" smtClean="0"/>
              <a:t>「</a:t>
            </a:r>
            <a:r>
              <a:rPr lang="en-US" altLang="ja-JP" dirty="0" err="1" smtClean="0"/>
              <a:t>Kide</a:t>
            </a:r>
            <a:r>
              <a:rPr lang="en-US" altLang="ja-JP" dirty="0" smtClean="0"/>
              <a:t>: </a:t>
            </a:r>
            <a:r>
              <a:rPr lang="ja-JP" altLang="en-US" dirty="0" smtClean="0"/>
              <a:t>開発環境によるオブジェクト指向言語での　　　　　</a:t>
            </a:r>
            <a:r>
              <a:rPr lang="en-US" altLang="ja-JP" dirty="0" smtClean="0"/>
              <a:t> </a:t>
            </a:r>
            <a:r>
              <a:rPr lang="en-US" altLang="ja-JP" dirty="0" err="1" smtClean="0">
                <a:solidFill>
                  <a:schemeClr val="bg1"/>
                </a:solidFill>
              </a:rPr>
              <a:t>aaaaaaaaaaaaaaaaaaa</a:t>
            </a:r>
            <a:r>
              <a:rPr lang="ja-JP" altLang="en-US" dirty="0" smtClean="0"/>
              <a:t>アスペクト指向開発の支援」</a:t>
            </a:r>
            <a:endParaRPr lang="en-US" altLang="ja-JP" dirty="0" smtClean="0"/>
          </a:p>
          <a:p>
            <a:pPr lvl="1"/>
            <a:r>
              <a:rPr lang="en-US" altLang="ja-JP" sz="2000" dirty="0" smtClean="0">
                <a:hlinkClick r:id="rId2"/>
              </a:rPr>
              <a:t>http://www.csg.is.titech.ac.jp/paper/kanazawa-ppl11.pdf</a:t>
            </a:r>
            <a:endParaRPr lang="en-US" altLang="ja-JP" sz="2000" dirty="0" smtClean="0"/>
          </a:p>
          <a:p>
            <a:r>
              <a:rPr lang="ja-JP" altLang="en-US" dirty="0" smtClean="0"/>
              <a:t>情報処理学会論文誌</a:t>
            </a:r>
            <a:r>
              <a:rPr lang="en-US" altLang="ja-JP" dirty="0" smtClean="0"/>
              <a:t> </a:t>
            </a:r>
            <a:r>
              <a:rPr lang="ja-JP" altLang="en-US" dirty="0" smtClean="0"/>
              <a:t>プログラミング</a:t>
            </a:r>
            <a:r>
              <a:rPr lang="en-US" altLang="ja-JP" dirty="0" smtClean="0"/>
              <a:t> (</a:t>
            </a:r>
            <a:r>
              <a:rPr lang="ja-JP" altLang="en-US" dirty="0" smtClean="0"/>
              <a:t>投稿中</a:t>
            </a:r>
            <a:r>
              <a:rPr lang="en-US" altLang="ja-JP" dirty="0" smtClean="0"/>
              <a:t>..)</a:t>
            </a:r>
          </a:p>
          <a:p>
            <a:pPr lvl="1"/>
            <a:r>
              <a:rPr lang="ja-JP" altLang="en-US" dirty="0" smtClean="0"/>
              <a:t>「</a:t>
            </a:r>
            <a:r>
              <a:rPr lang="en-US" altLang="ja-JP" dirty="0" err="1" smtClean="0"/>
              <a:t>Kide</a:t>
            </a:r>
            <a:r>
              <a:rPr lang="en-US" altLang="ja-JP" dirty="0" smtClean="0"/>
              <a:t>: </a:t>
            </a:r>
            <a:r>
              <a:rPr lang="ja-JP" altLang="en-US" dirty="0" smtClean="0"/>
              <a:t>開発環境による対話的なモジュール分割と　　　　　</a:t>
            </a:r>
            <a:r>
              <a:rPr lang="en-US" altLang="ja-JP" dirty="0" err="1" smtClean="0">
                <a:solidFill>
                  <a:schemeClr val="bg1"/>
                </a:solidFill>
              </a:rPr>
              <a:t>aaaaaaaaaaaaaaaaaaaaaaaaaaa</a:t>
            </a:r>
            <a:r>
              <a:rPr lang="ja-JP" altLang="en-US" dirty="0" smtClean="0"/>
              <a:t>文書作成の支援」</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27</a:t>
            </a:fld>
            <a:endParaRPr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まとめと</a:t>
            </a:r>
            <a:r>
              <a:rPr lang="en-US" altLang="ja-JP" dirty="0" smtClean="0"/>
              <a:t> future work</a:t>
            </a:r>
            <a:endParaRPr lang="ja-JP" altLang="en-US" dirty="0"/>
          </a:p>
        </p:txBody>
      </p:sp>
      <p:sp>
        <p:nvSpPr>
          <p:cNvPr id="3" name="コンテンツ プレースホルダ 2"/>
          <p:cNvSpPr>
            <a:spLocks noGrp="1"/>
          </p:cNvSpPr>
          <p:nvPr>
            <p:ph idx="1"/>
          </p:nvPr>
        </p:nvSpPr>
        <p:spPr/>
        <p:txBody>
          <a:bodyPr/>
          <a:lstStyle/>
          <a:p>
            <a:r>
              <a:rPr lang="ja-JP" altLang="en-US" dirty="0" smtClean="0"/>
              <a:t>まとめ</a:t>
            </a:r>
            <a:endParaRPr lang="en-US" altLang="ja-JP" dirty="0" smtClean="0"/>
          </a:p>
          <a:p>
            <a:pPr lvl="1"/>
            <a:r>
              <a:rPr lang="ja-JP" altLang="en-US" dirty="0" smtClean="0"/>
              <a:t>開発環境を用いて対話的なモジュール分割と文書作成を支援するシステム</a:t>
            </a:r>
            <a:r>
              <a:rPr lang="en-US" altLang="ja-JP" dirty="0" smtClean="0"/>
              <a:t> </a:t>
            </a:r>
            <a:r>
              <a:rPr lang="en-US" altLang="ja-JP" dirty="0" err="1" smtClean="0"/>
              <a:t>Kide</a:t>
            </a:r>
            <a:r>
              <a:rPr lang="en-US" altLang="ja-JP" dirty="0" smtClean="0"/>
              <a:t> </a:t>
            </a:r>
            <a:r>
              <a:rPr lang="ja-JP" altLang="en-US" dirty="0" smtClean="0"/>
              <a:t>を提案、実装した</a:t>
            </a:r>
            <a:endParaRPr lang="en-US" altLang="ja-JP" dirty="0" smtClean="0"/>
          </a:p>
          <a:p>
            <a:pPr lvl="1"/>
            <a:r>
              <a:rPr lang="en-US" altLang="ja-JP" dirty="0" err="1" smtClean="0"/>
              <a:t>Kide</a:t>
            </a:r>
            <a:r>
              <a:rPr lang="en-US" altLang="ja-JP" dirty="0" smtClean="0"/>
              <a:t> </a:t>
            </a:r>
            <a:r>
              <a:rPr lang="ja-JP" altLang="en-US" dirty="0" smtClean="0"/>
              <a:t>利用のシナリオを示した</a:t>
            </a:r>
            <a:endParaRPr lang="en-US" altLang="ja-JP" dirty="0" smtClean="0"/>
          </a:p>
          <a:p>
            <a:pPr lvl="1"/>
            <a:r>
              <a:rPr lang="en-US" altLang="ja-JP" dirty="0" err="1" smtClean="0"/>
              <a:t>Kide</a:t>
            </a:r>
            <a:r>
              <a:rPr lang="en-US" altLang="ja-JP" dirty="0" smtClean="0"/>
              <a:t> </a:t>
            </a:r>
            <a:r>
              <a:rPr lang="ja-JP" altLang="en-US" dirty="0" smtClean="0"/>
              <a:t>利用による閲覧性向上について評価を行った</a:t>
            </a:r>
            <a:endParaRPr lang="en-US" altLang="ja-JP" dirty="0" smtClean="0"/>
          </a:p>
          <a:p>
            <a:pPr lvl="1"/>
            <a:endParaRPr lang="en-US" altLang="ja-JP" dirty="0" smtClean="0"/>
          </a:p>
          <a:p>
            <a:r>
              <a:rPr lang="en-US" altLang="ja-JP" dirty="0" smtClean="0"/>
              <a:t>future work</a:t>
            </a:r>
          </a:p>
          <a:p>
            <a:pPr lvl="1"/>
            <a:r>
              <a:rPr lang="ja-JP" altLang="en-US" dirty="0" smtClean="0"/>
              <a:t>登録した関心事がなくなった場合の対応</a:t>
            </a:r>
            <a:endParaRPr lang="en-US" altLang="ja-JP" dirty="0" smtClean="0"/>
          </a:p>
          <a:p>
            <a:pPr lvl="1"/>
            <a:r>
              <a:rPr lang="ja-JP" altLang="en-US" dirty="0" smtClean="0"/>
              <a:t>人に利用してもらう形の評価</a:t>
            </a:r>
            <a:endParaRPr lang="ja-JP" altLang="en-US" dirty="0"/>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28</a:t>
            </a:fld>
            <a:endParaRPr lang="ja-JP" altLang="en-US"/>
          </a:p>
        </p:txBody>
      </p:sp>
      <p:pic>
        <p:nvPicPr>
          <p:cNvPr id="5" name="図 11"/>
          <p:cNvPicPr>
            <a:picLocks noChangeAspect="1"/>
          </p:cNvPicPr>
          <p:nvPr/>
        </p:nvPicPr>
        <p:blipFill>
          <a:blip r:embed="rId2"/>
          <a:stretch>
            <a:fillRect/>
          </a:stretch>
        </p:blipFill>
        <p:spPr>
          <a:xfrm>
            <a:off x="6480542" y="5493057"/>
            <a:ext cx="1300601" cy="1300601"/>
          </a:xfrm>
          <a:prstGeom prst="rect">
            <a:avLst/>
          </a:prstGeom>
        </p:spPr>
      </p:pic>
      <p:pic>
        <p:nvPicPr>
          <p:cNvPr id="6" name="図 5"/>
          <p:cNvPicPr>
            <a:picLocks noChangeAspect="1"/>
          </p:cNvPicPr>
          <p:nvPr/>
        </p:nvPicPr>
        <p:blipFill>
          <a:blip r:embed="rId3"/>
          <a:stretch>
            <a:fillRect/>
          </a:stretch>
        </p:blipFill>
        <p:spPr>
          <a:xfrm>
            <a:off x="5458561" y="5493314"/>
            <a:ext cx="1300602" cy="1300602"/>
          </a:xfrm>
          <a:prstGeom prst="rect">
            <a:avLst/>
          </a:prstGeom>
        </p:spPr>
      </p:pic>
      <p:pic>
        <p:nvPicPr>
          <p:cNvPr id="7" name="図 6"/>
          <p:cNvPicPr>
            <a:picLocks noChangeAspect="1"/>
          </p:cNvPicPr>
          <p:nvPr/>
        </p:nvPicPr>
        <p:blipFill>
          <a:blip r:embed="rId4"/>
          <a:stretch>
            <a:fillRect/>
          </a:stretch>
        </p:blipFill>
        <p:spPr>
          <a:xfrm>
            <a:off x="7533019" y="5471268"/>
            <a:ext cx="1322519" cy="132251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r>
              <a:rPr lang="ja-JP" altLang="en-US" dirty="0" smtClean="0"/>
              <a:t>評価</a:t>
            </a:r>
            <a:endParaRPr lang="ja-JP" altLang="en-US" dirty="0"/>
          </a:p>
        </p:txBody>
      </p:sp>
      <p:sp>
        <p:nvSpPr>
          <p:cNvPr id="31747" name="コンテンツ プレースホルダ 2"/>
          <p:cNvSpPr>
            <a:spLocks noGrp="1"/>
          </p:cNvSpPr>
          <p:nvPr>
            <p:ph idx="1"/>
          </p:nvPr>
        </p:nvSpPr>
        <p:spPr/>
        <p:txBody>
          <a:bodyPr/>
          <a:lstStyle/>
          <a:p>
            <a:r>
              <a:rPr lang="ja-JP" altLang="en-US" dirty="0" smtClean="0"/>
              <a:t>言語機構だけを用いてモジュール化する場合と比較して、</a:t>
            </a:r>
            <a:r>
              <a:rPr lang="en-US" altLang="ja-JP" dirty="0" err="1" smtClean="0"/>
              <a:t>Kide</a:t>
            </a:r>
            <a:r>
              <a:rPr lang="en-US" altLang="ja-JP" dirty="0" smtClean="0"/>
              <a:t> </a:t>
            </a:r>
            <a:r>
              <a:rPr lang="ja-JP" altLang="en-US" dirty="0" smtClean="0"/>
              <a:t>がどれだけ閲覧性を向上させるかを評価した</a:t>
            </a:r>
            <a:endParaRPr lang="en-US" altLang="ja-JP" dirty="0" smtClean="0"/>
          </a:p>
          <a:p>
            <a:pPr lvl="1"/>
            <a:r>
              <a:rPr lang="en-US" altLang="ja-JP" dirty="0" smtClean="0"/>
              <a:t>1. </a:t>
            </a:r>
            <a:r>
              <a:rPr lang="ja-JP" altLang="en-US" dirty="0" smtClean="0"/>
              <a:t>機能に着目した分割を行ったものを従来エディタで閲覧</a:t>
            </a:r>
            <a:endParaRPr lang="en-US" altLang="ja-JP" dirty="0" smtClean="0"/>
          </a:p>
          <a:p>
            <a:pPr lvl="1"/>
            <a:r>
              <a:rPr lang="en-US" altLang="ja-JP" dirty="0" smtClean="0"/>
              <a:t>2. </a:t>
            </a:r>
            <a:r>
              <a:rPr lang="ja-JP" altLang="en-US" dirty="0" smtClean="0"/>
              <a:t>処理に着目した分割を行ったものを従来エディタで閲覧</a:t>
            </a:r>
            <a:endParaRPr lang="en-US" altLang="ja-JP" dirty="0" smtClean="0"/>
          </a:p>
          <a:p>
            <a:pPr lvl="1"/>
            <a:r>
              <a:rPr lang="en-US" altLang="ja-JP" dirty="0" smtClean="0"/>
              <a:t>3. 1. </a:t>
            </a:r>
            <a:r>
              <a:rPr lang="ja-JP" altLang="en-US" dirty="0" smtClean="0"/>
              <a:t>を</a:t>
            </a:r>
            <a:r>
              <a:rPr lang="en-US" altLang="ja-JP" dirty="0" smtClean="0"/>
              <a:t> </a:t>
            </a:r>
            <a:r>
              <a:rPr lang="en-US" altLang="ja-JP" dirty="0" err="1" smtClean="0"/>
              <a:t>Kide</a:t>
            </a:r>
            <a:r>
              <a:rPr lang="en-US" altLang="ja-JP" dirty="0" smtClean="0"/>
              <a:t> </a:t>
            </a:r>
            <a:r>
              <a:rPr lang="ja-JP" altLang="en-US" dirty="0" smtClean="0"/>
              <a:t>を用いて閲覧</a:t>
            </a:r>
            <a:endParaRPr lang="en-US" altLang="ja-JP" dirty="0" smtClean="0"/>
          </a:p>
          <a:p>
            <a:pPr lvl="2"/>
            <a:r>
              <a:rPr lang="ja-JP" altLang="en-US" dirty="0" smtClean="0"/>
              <a:t>それぞれ</a:t>
            </a:r>
            <a:r>
              <a:rPr lang="en-US" altLang="ja-JP" dirty="0" smtClean="0"/>
              <a:t> </a:t>
            </a:r>
            <a:r>
              <a:rPr lang="en-US" altLang="ja-JP" dirty="0" err="1" smtClean="0"/>
              <a:t>AspectJ</a:t>
            </a:r>
            <a:r>
              <a:rPr lang="en-US" altLang="ja-JP" dirty="0" smtClean="0"/>
              <a:t> </a:t>
            </a:r>
            <a:r>
              <a:rPr lang="ja-JP" altLang="en-US" dirty="0" smtClean="0"/>
              <a:t>を実装に用いた</a:t>
            </a:r>
            <a:endParaRPr lang="en-US" altLang="ja-JP" dirty="0" smtClean="0"/>
          </a:p>
          <a:p>
            <a:pPr lvl="2"/>
            <a:r>
              <a:rPr lang="ja-JP" altLang="en-US" dirty="0" smtClean="0"/>
              <a:t>評価に使用したプログラム</a:t>
            </a:r>
            <a:r>
              <a:rPr lang="en-US" altLang="ja-JP" dirty="0" smtClean="0"/>
              <a:t>: </a:t>
            </a:r>
            <a:r>
              <a:rPr lang="en-US" altLang="ja-JP" dirty="0" err="1" smtClean="0"/>
              <a:t>Javassist</a:t>
            </a:r>
            <a:r>
              <a:rPr lang="en-US" altLang="ja-JP" dirty="0" smtClean="0"/>
              <a:t>, </a:t>
            </a:r>
            <a:r>
              <a:rPr lang="en-US" altLang="ja-JP" dirty="0" err="1" smtClean="0"/>
              <a:t>AjHotDraw</a:t>
            </a:r>
            <a:endParaRPr lang="en-US" altLang="ja-JP" dirty="0" smtClean="0"/>
          </a:p>
          <a:p>
            <a:r>
              <a:rPr lang="ja-JP" altLang="en-US" dirty="0" smtClean="0"/>
              <a:t>ひとつの関心事を修正する場合を想定し、どれだけの　プログラムを閲覧する必要があるかを行数を基準に評価</a:t>
            </a:r>
            <a:endParaRPr lang="en-US" altLang="ja-JP" dirty="0" smtClean="0"/>
          </a:p>
          <a:p>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116A65C-9050-2540-AA41-01FEC0A70DA4}" type="slidenum">
              <a:rPr lang="ja-JP" altLang="en-US"/>
              <a:pPr>
                <a:defRPr/>
              </a:pPr>
              <a:t>29</a:t>
            </a:fld>
            <a:endParaRPr lang="ja-JP" alt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r>
              <a:rPr lang="ja-JP" altLang="en-US" sz="2900" smtClean="0"/>
              <a:t>プログラミング言語の言語機構のみを用いた分割</a:t>
            </a:r>
          </a:p>
        </p:txBody>
      </p:sp>
      <p:sp>
        <p:nvSpPr>
          <p:cNvPr id="21507" name="コンテンツ プレースホルダ 2"/>
          <p:cNvSpPr>
            <a:spLocks noGrp="1"/>
          </p:cNvSpPr>
          <p:nvPr>
            <p:ph idx="1"/>
          </p:nvPr>
        </p:nvSpPr>
        <p:spPr/>
        <p:txBody>
          <a:bodyPr/>
          <a:lstStyle/>
          <a:p>
            <a:r>
              <a:rPr lang="ja-JP" altLang="en-US" dirty="0" smtClean="0"/>
              <a:t>様々なモジュール分割手法、それを実装した</a:t>
            </a:r>
            <a:r>
              <a:rPr lang="ja-JP" dirty="0" smtClean="0"/>
              <a:t>　</a:t>
            </a:r>
            <a:r>
              <a:rPr lang="ja-JP" altLang="en-US" dirty="0" smtClean="0"/>
              <a:t>　　　　プログラミング言語が提案されている</a:t>
            </a:r>
            <a:endParaRPr lang="en-US" altLang="ja-JP" dirty="0" smtClean="0"/>
          </a:p>
          <a:p>
            <a:pPr lvl="1"/>
            <a:r>
              <a:rPr lang="ja-JP" altLang="en-US" dirty="0" smtClean="0"/>
              <a:t>着目する関心事に合わせた適切なモジュール分割が可能</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574C4D37-6121-6F4C-905A-EA19027DB942}" type="slidenum">
              <a:rPr lang="ja-JP" altLang="en-US"/>
              <a:pPr>
                <a:defRPr/>
              </a:pPr>
              <a:t>3</a:t>
            </a:fld>
            <a:endParaRPr lang="ja-JP" altLang="en-US"/>
          </a:p>
        </p:txBody>
      </p:sp>
      <p:pic>
        <p:nvPicPr>
          <p:cNvPr id="24" name="図 11"/>
          <p:cNvPicPr>
            <a:picLocks noChangeAspect="1"/>
          </p:cNvPicPr>
          <p:nvPr/>
        </p:nvPicPr>
        <p:blipFill>
          <a:blip r:embed="rId3"/>
          <a:stretch>
            <a:fillRect/>
          </a:stretch>
        </p:blipFill>
        <p:spPr>
          <a:xfrm>
            <a:off x="3661258" y="5335811"/>
            <a:ext cx="1300601" cy="1300601"/>
          </a:xfrm>
          <a:prstGeom prst="rect">
            <a:avLst/>
          </a:prstGeom>
        </p:spPr>
      </p:pic>
      <p:pic>
        <p:nvPicPr>
          <p:cNvPr id="25" name="図 24"/>
          <p:cNvPicPr>
            <a:picLocks noChangeAspect="1"/>
          </p:cNvPicPr>
          <p:nvPr/>
        </p:nvPicPr>
        <p:blipFill>
          <a:blip r:embed="rId4"/>
          <a:stretch>
            <a:fillRect/>
          </a:stretch>
        </p:blipFill>
        <p:spPr>
          <a:xfrm>
            <a:off x="1727876" y="5336068"/>
            <a:ext cx="1300602" cy="1300602"/>
          </a:xfrm>
          <a:prstGeom prst="rect">
            <a:avLst/>
          </a:prstGeom>
        </p:spPr>
      </p:pic>
      <p:pic>
        <p:nvPicPr>
          <p:cNvPr id="26" name="図 25"/>
          <p:cNvPicPr>
            <a:picLocks noChangeAspect="1"/>
          </p:cNvPicPr>
          <p:nvPr/>
        </p:nvPicPr>
        <p:blipFill>
          <a:blip r:embed="rId5"/>
          <a:stretch>
            <a:fillRect/>
          </a:stretch>
        </p:blipFill>
        <p:spPr>
          <a:xfrm>
            <a:off x="5610195" y="5314022"/>
            <a:ext cx="1322519" cy="1322519"/>
          </a:xfrm>
          <a:prstGeom prst="rect">
            <a:avLst/>
          </a:prstGeom>
        </p:spPr>
      </p:pic>
      <p:sp>
        <p:nvSpPr>
          <p:cNvPr id="27" name="雲形吹き出し 26"/>
          <p:cNvSpPr/>
          <p:nvPr/>
        </p:nvSpPr>
        <p:spPr>
          <a:xfrm>
            <a:off x="106500" y="2875276"/>
            <a:ext cx="2996683" cy="2008186"/>
          </a:xfrm>
          <a:prstGeom prst="cloudCallout">
            <a:avLst>
              <a:gd name="adj1" fmla="val 8581"/>
              <a:gd name="adj2" fmla="val 87263"/>
            </a:avLst>
          </a:prstGeom>
          <a:solidFill>
            <a:schemeClr val="bg1"/>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chemeClr val="tx1"/>
                </a:solidFill>
              </a:ln>
              <a:solidFill>
                <a:schemeClr val="tx1"/>
              </a:solidFill>
            </a:endParaRPr>
          </a:p>
        </p:txBody>
      </p:sp>
      <p:sp>
        <p:nvSpPr>
          <p:cNvPr id="28" name="雲形吹き出し 27"/>
          <p:cNvSpPr/>
          <p:nvPr/>
        </p:nvSpPr>
        <p:spPr>
          <a:xfrm rot="590703">
            <a:off x="3246718" y="2964922"/>
            <a:ext cx="2990999" cy="1965666"/>
          </a:xfrm>
          <a:prstGeom prst="cloudCallout">
            <a:avLst>
              <a:gd name="adj1" fmla="val -9829"/>
              <a:gd name="adj2" fmla="val 79374"/>
            </a:avLst>
          </a:prstGeom>
          <a:solidFill>
            <a:schemeClr val="bg1"/>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chemeClr val="tx1"/>
                </a:solidFill>
              </a:ln>
              <a:solidFill>
                <a:schemeClr val="tx1"/>
              </a:solidFill>
            </a:endParaRPr>
          </a:p>
        </p:txBody>
      </p:sp>
      <p:sp>
        <p:nvSpPr>
          <p:cNvPr id="29" name="雲形吹き出し 28"/>
          <p:cNvSpPr/>
          <p:nvPr/>
        </p:nvSpPr>
        <p:spPr>
          <a:xfrm rot="513659">
            <a:off x="6400800" y="2964922"/>
            <a:ext cx="2667000" cy="1876020"/>
          </a:xfrm>
          <a:prstGeom prst="cloudCallout">
            <a:avLst>
              <a:gd name="adj1" fmla="val -36478"/>
              <a:gd name="adj2" fmla="val 90604"/>
            </a:avLst>
          </a:prstGeom>
          <a:solidFill>
            <a:schemeClr val="bg1"/>
          </a:solidFill>
          <a:ln w="508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n>
                <a:solidFill>
                  <a:schemeClr val="tx1"/>
                </a:solidFill>
              </a:ln>
              <a:solidFill>
                <a:schemeClr val="tx1"/>
              </a:solidFill>
            </a:endParaRPr>
          </a:p>
        </p:txBody>
      </p:sp>
      <p:sp>
        <p:nvSpPr>
          <p:cNvPr id="30" name="テキスト ボックス 29"/>
          <p:cNvSpPr txBox="1"/>
          <p:nvPr/>
        </p:nvSpPr>
        <p:spPr>
          <a:xfrm>
            <a:off x="334217" y="3585882"/>
            <a:ext cx="2728258" cy="646331"/>
          </a:xfrm>
          <a:prstGeom prst="rect">
            <a:avLst/>
          </a:prstGeom>
          <a:noFill/>
        </p:spPr>
        <p:txBody>
          <a:bodyPr wrap="square" rtlCol="0">
            <a:spAutoFit/>
          </a:bodyPr>
          <a:lstStyle/>
          <a:p>
            <a:r>
              <a:rPr kumimoji="1" lang="ja-JP" altLang="en-US" dirty="0" smtClean="0">
                <a:latin typeface="Osaka"/>
                <a:ea typeface="Osaka"/>
                <a:cs typeface="Osaka"/>
              </a:rPr>
              <a:t>設計をしっかりやることで保守性をあげないと</a:t>
            </a:r>
            <a:r>
              <a:rPr kumimoji="1" lang="en-US" altLang="ja-JP" dirty="0" smtClean="0">
                <a:latin typeface="Osaka"/>
                <a:ea typeface="Osaka"/>
                <a:cs typeface="Osaka"/>
              </a:rPr>
              <a:t>..</a:t>
            </a:r>
            <a:endParaRPr kumimoji="1" lang="ja-JP" altLang="en-US" dirty="0">
              <a:latin typeface="Osaka"/>
              <a:ea typeface="Osaka"/>
              <a:cs typeface="Osaka"/>
            </a:endParaRPr>
          </a:p>
        </p:txBody>
      </p:sp>
      <p:sp>
        <p:nvSpPr>
          <p:cNvPr id="31" name="テキスト ボックス 30"/>
          <p:cNvSpPr txBox="1"/>
          <p:nvPr/>
        </p:nvSpPr>
        <p:spPr>
          <a:xfrm>
            <a:off x="3554282" y="3526118"/>
            <a:ext cx="2728258" cy="646331"/>
          </a:xfrm>
          <a:prstGeom prst="rect">
            <a:avLst/>
          </a:prstGeom>
          <a:noFill/>
        </p:spPr>
        <p:txBody>
          <a:bodyPr wrap="square" rtlCol="0">
            <a:spAutoFit/>
          </a:bodyPr>
          <a:lstStyle/>
          <a:p>
            <a:r>
              <a:rPr lang="ja-JP" altLang="en-US" dirty="0" smtClean="0">
                <a:latin typeface="Osaka"/>
                <a:ea typeface="Osaka"/>
                <a:cs typeface="Osaka"/>
              </a:rPr>
              <a:t>どの関心事に着目して</a:t>
            </a:r>
            <a:endParaRPr lang="en-US" altLang="ja-JP" dirty="0" smtClean="0">
              <a:latin typeface="Osaka"/>
              <a:ea typeface="Osaka"/>
              <a:cs typeface="Osaka"/>
            </a:endParaRPr>
          </a:p>
          <a:p>
            <a:r>
              <a:rPr kumimoji="1" lang="ja-JP" altLang="en-US" dirty="0" smtClean="0">
                <a:latin typeface="Osaka"/>
                <a:ea typeface="Osaka"/>
                <a:cs typeface="Osaka"/>
              </a:rPr>
              <a:t>モジュールを分ける？</a:t>
            </a:r>
            <a:endParaRPr kumimoji="1" lang="ja-JP" altLang="en-US" dirty="0">
              <a:latin typeface="Osaka"/>
              <a:ea typeface="Osaka"/>
              <a:cs typeface="Osaka"/>
            </a:endParaRPr>
          </a:p>
        </p:txBody>
      </p:sp>
      <p:sp>
        <p:nvSpPr>
          <p:cNvPr id="32" name="テキスト ボックス 31"/>
          <p:cNvSpPr txBox="1"/>
          <p:nvPr/>
        </p:nvSpPr>
        <p:spPr>
          <a:xfrm>
            <a:off x="6727170" y="3451413"/>
            <a:ext cx="2728258" cy="646331"/>
          </a:xfrm>
          <a:prstGeom prst="rect">
            <a:avLst/>
          </a:prstGeom>
          <a:noFill/>
        </p:spPr>
        <p:txBody>
          <a:bodyPr wrap="square" rtlCol="0">
            <a:spAutoFit/>
          </a:bodyPr>
          <a:lstStyle/>
          <a:p>
            <a:r>
              <a:rPr lang="ja-JP" altLang="en-US" dirty="0" smtClean="0">
                <a:latin typeface="Osaka"/>
                <a:ea typeface="Osaka"/>
                <a:cs typeface="Osaka"/>
              </a:rPr>
              <a:t>どの言語を使えば、</a:t>
            </a:r>
            <a:endParaRPr lang="en-US" altLang="ja-JP" dirty="0" smtClean="0">
              <a:latin typeface="Osaka"/>
              <a:ea typeface="Osaka"/>
              <a:cs typeface="Osaka"/>
            </a:endParaRPr>
          </a:p>
          <a:p>
            <a:r>
              <a:rPr lang="ja-JP" altLang="en-US" dirty="0" smtClean="0">
                <a:latin typeface="Osaka"/>
                <a:ea typeface="Osaka"/>
                <a:cs typeface="Osaka"/>
              </a:rPr>
              <a:t>分割しやすいか？</a:t>
            </a:r>
            <a:endParaRPr lang="en-US" altLang="ja-JP" dirty="0" smtClean="0">
              <a:latin typeface="Osaka"/>
              <a:ea typeface="Osaka"/>
              <a:cs typeface="Osak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fontAlgn="auto">
              <a:spcAft>
                <a:spcPts val="0"/>
              </a:spcAft>
              <a:defRPr/>
            </a:pPr>
            <a:r>
              <a:rPr lang="en-US" altLang="ja-JP" dirty="0" err="1" smtClean="0">
                <a:cs typeface="+mj-cs"/>
              </a:rPr>
              <a:t>Kide</a:t>
            </a:r>
            <a:r>
              <a:rPr lang="en-US" altLang="ja-JP" dirty="0" smtClean="0">
                <a:cs typeface="+mj-cs"/>
              </a:rPr>
              <a:t>: </a:t>
            </a:r>
            <a:r>
              <a:rPr lang="ja-JP" altLang="en-US" dirty="0" smtClean="0">
                <a:cs typeface="+mj-cs"/>
              </a:rPr>
              <a:t>構文上の規則性を用いた関心事定義</a:t>
            </a:r>
            <a:endParaRPr lang="ja-JP" altLang="en-US" dirty="0">
              <a:cs typeface="+mj-cs"/>
            </a:endParaRPr>
          </a:p>
        </p:txBody>
      </p:sp>
      <p:sp>
        <p:nvSpPr>
          <p:cNvPr id="29699" name="コンテンツ プレースホルダ 2"/>
          <p:cNvSpPr>
            <a:spLocks noGrp="1"/>
          </p:cNvSpPr>
          <p:nvPr>
            <p:ph idx="1"/>
          </p:nvPr>
        </p:nvSpPr>
        <p:spPr/>
        <p:txBody>
          <a:bodyPr/>
          <a:lstStyle/>
          <a:p>
            <a:r>
              <a:rPr lang="ja-JP" altLang="en-US" dirty="0" smtClean="0"/>
              <a:t>呼び出し関係</a:t>
            </a:r>
            <a:r>
              <a:rPr lang="en-US" altLang="ja-JP" dirty="0" smtClean="0"/>
              <a:t> or </a:t>
            </a:r>
            <a:r>
              <a:rPr lang="ja-JP" altLang="en-US" dirty="0" smtClean="0"/>
              <a:t>継承関係</a:t>
            </a:r>
            <a:endParaRPr lang="en-US" altLang="ja-JP" dirty="0" smtClean="0"/>
          </a:p>
        </p:txBody>
      </p:sp>
      <p:pic>
        <p:nvPicPr>
          <p:cNvPr id="5" name="wizard.avi">
            <a:hlinkClick r:id="" action="ppaction://media"/>
          </p:cNvPr>
          <p:cNvPicPr/>
          <p:nvPr>
            <a:videoFile r:link="rId1"/>
          </p:nvPr>
        </p:nvPicPr>
        <p:blipFill>
          <a:blip r:embed="rId3"/>
          <a:stretch>
            <a:fillRect/>
          </a:stretch>
        </p:blipFill>
        <p:spPr bwMode="auto">
          <a:xfrm>
            <a:off x="442577" y="2112342"/>
            <a:ext cx="8580982" cy="4520517"/>
          </a:xfrm>
          <a:prstGeom prst="rect">
            <a:avLst/>
          </a:prstGeom>
          <a:noFill/>
          <a:ln w="9525">
            <a:noFill/>
            <a:miter lim="800000"/>
            <a:headEnd/>
            <a:tailEnd/>
          </a:ln>
        </p:spPr>
      </p:pic>
      <p:sp>
        <p:nvSpPr>
          <p:cNvPr id="4" name="スライド番号プレースホルダ 3"/>
          <p:cNvSpPr>
            <a:spLocks noGrp="1"/>
          </p:cNvSpPr>
          <p:nvPr>
            <p:ph type="sldNum" sz="quarter" idx="12"/>
          </p:nvPr>
        </p:nvSpPr>
        <p:spPr/>
        <p:txBody>
          <a:bodyPr/>
          <a:lstStyle/>
          <a:p>
            <a:pPr>
              <a:defRPr/>
            </a:pPr>
            <a:fld id="{1CAE729C-B72D-DC48-9EF5-A909D7F7B8BF}" type="slidenum">
              <a:rPr lang="ja-JP" altLang="en-US"/>
              <a:pPr>
                <a:defRPr/>
              </a:pPr>
              <a:t>30</a:t>
            </a:fld>
            <a:endParaRPr lang="ja-JP" altLang="en-US" dirty="0"/>
          </a:p>
        </p:txBody>
      </p:sp>
      <p:pic>
        <p:nvPicPr>
          <p:cNvPr id="7" name="図 6" descr="kidewizard.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87150" y="2112342"/>
            <a:ext cx="3475375" cy="39870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5"/>
                                        </p:tgtEl>
                                      </p:cBhvr>
                                    </p:cmd>
                                  </p:childTnLst>
                                </p:cTn>
                              </p:par>
                            </p:childTnLst>
                          </p:cTn>
                        </p:par>
                      </p:childTnLst>
                    </p:cTn>
                  </p:par>
                </p:childTnLst>
              </p:cTn>
              <p:nextCondLst>
                <p:cond evt="onClick" delay="0">
                  <p:tgtEl>
                    <p:spTgt spid="5"/>
                  </p:tgtEl>
                </p:cond>
              </p:nextCondLst>
            </p:seq>
            <p:video>
              <p:cMediaNode>
                <p:cTn id="14"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15" name="図 14" descr="KideDoc.jpg"/>
          <p:cNvPicPr>
            <a:picLocks noChangeAspect="1"/>
          </p:cNvPicPr>
          <p:nvPr/>
        </p:nvPicPr>
        <p:blipFill>
          <a:blip r:embed="rId2"/>
          <a:stretch>
            <a:fillRect/>
          </a:stretch>
        </p:blipFill>
        <p:spPr>
          <a:xfrm>
            <a:off x="3205349" y="4205562"/>
            <a:ext cx="2254853" cy="2303918"/>
          </a:xfrm>
          <a:prstGeom prst="rect">
            <a:avLst/>
          </a:prstGeom>
        </p:spPr>
      </p:pic>
      <p:sp>
        <p:nvSpPr>
          <p:cNvPr id="2" name="タイトル 1"/>
          <p:cNvSpPr>
            <a:spLocks noGrp="1"/>
          </p:cNvSpPr>
          <p:nvPr>
            <p:ph type="title"/>
          </p:nvPr>
        </p:nvSpPr>
        <p:spPr/>
        <p:txBody>
          <a:bodyPr/>
          <a:lstStyle/>
          <a:p>
            <a:r>
              <a:rPr lang="en-US" altLang="ja-JP" dirty="0" err="1" smtClean="0"/>
              <a:t>Kide</a:t>
            </a:r>
            <a:r>
              <a:rPr lang="en-US" altLang="ja-JP" dirty="0" smtClean="0"/>
              <a:t> </a:t>
            </a:r>
            <a:r>
              <a:rPr lang="ja-JP" altLang="en-US" dirty="0" smtClean="0"/>
              <a:t>を用いたコードレビュー</a:t>
            </a:r>
            <a:endParaRPr lang="ja-JP" altLang="en-US" dirty="0"/>
          </a:p>
        </p:txBody>
      </p:sp>
      <p:sp>
        <p:nvSpPr>
          <p:cNvPr id="3" name="コンテンツ プレースホルダ 2"/>
          <p:cNvSpPr>
            <a:spLocks noGrp="1"/>
          </p:cNvSpPr>
          <p:nvPr>
            <p:ph idx="1"/>
          </p:nvPr>
        </p:nvSpPr>
        <p:spPr/>
        <p:txBody>
          <a:bodyPr/>
          <a:lstStyle/>
          <a:p>
            <a:r>
              <a:rPr lang="ja-JP" altLang="en-US" dirty="0" smtClean="0"/>
              <a:t>プログラムの断片を利用したレビュー文書の作成</a:t>
            </a:r>
            <a:endParaRPr lang="en-US" altLang="ja-JP" dirty="0" smtClean="0"/>
          </a:p>
          <a:p>
            <a:pPr lvl="1"/>
            <a:r>
              <a:rPr lang="ja-JP" altLang="en-US" dirty="0" smtClean="0"/>
              <a:t>対話的なコードレビューを行うことができる</a:t>
            </a:r>
            <a:endParaRPr lang="ja-JP" altLang="en-US" dirty="0"/>
          </a:p>
        </p:txBody>
      </p:sp>
      <p:pic>
        <p:nvPicPr>
          <p:cNvPr id="5" name="図 4" descr="concernsView-modifychecking.jpg"/>
          <p:cNvPicPr>
            <a:picLocks noChangeAspect="1"/>
          </p:cNvPicPr>
          <p:nvPr/>
        </p:nvPicPr>
        <p:blipFill>
          <a:blip r:embed="rId3"/>
          <a:stretch>
            <a:fillRect/>
          </a:stretch>
        </p:blipFill>
        <p:spPr>
          <a:xfrm>
            <a:off x="423863" y="3403729"/>
            <a:ext cx="1988135" cy="3133679"/>
          </a:xfrm>
          <a:prstGeom prst="rect">
            <a:avLst/>
          </a:prstGeom>
        </p:spPr>
      </p:pic>
      <p:cxnSp>
        <p:nvCxnSpPr>
          <p:cNvPr id="7" name="直線矢印コネクタ 6"/>
          <p:cNvCxnSpPr/>
          <p:nvPr/>
        </p:nvCxnSpPr>
        <p:spPr>
          <a:xfrm>
            <a:off x="2498678" y="4837825"/>
            <a:ext cx="736282" cy="1588"/>
          </a:xfrm>
          <a:prstGeom prst="straightConnector1">
            <a:avLst/>
          </a:prstGeom>
          <a:ln w="5715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8" name="テキスト ボックス 7"/>
          <p:cNvSpPr txBox="1"/>
          <p:nvPr/>
        </p:nvSpPr>
        <p:spPr>
          <a:xfrm>
            <a:off x="681060" y="6210632"/>
            <a:ext cx="2553900" cy="338554"/>
          </a:xfrm>
          <a:prstGeom prst="rect">
            <a:avLst/>
          </a:prstGeom>
          <a:noFill/>
        </p:spPr>
        <p:txBody>
          <a:bodyPr wrap="square" rtlCol="0">
            <a:spAutoFit/>
          </a:bodyPr>
          <a:lstStyle/>
          <a:p>
            <a:r>
              <a:rPr lang="en-US" altLang="ja-JP" sz="1600" i="1" dirty="0" smtClean="0">
                <a:latin typeface="ＤＦＰ太丸ゴシック体"/>
                <a:ea typeface="ＤＦＰ太丸ゴシック体"/>
                <a:cs typeface="ＤＦＰ太丸ゴシック体"/>
              </a:rPr>
              <a:t>Concerns View</a:t>
            </a:r>
          </a:p>
        </p:txBody>
      </p:sp>
      <p:sp>
        <p:nvSpPr>
          <p:cNvPr id="9" name="テキスト ボックス 8"/>
          <p:cNvSpPr txBox="1"/>
          <p:nvPr/>
        </p:nvSpPr>
        <p:spPr>
          <a:xfrm>
            <a:off x="3731127" y="6198854"/>
            <a:ext cx="1515329" cy="338554"/>
          </a:xfrm>
          <a:prstGeom prst="rect">
            <a:avLst/>
          </a:prstGeom>
          <a:noFill/>
        </p:spPr>
        <p:txBody>
          <a:bodyPr wrap="square" rtlCol="0">
            <a:spAutoFit/>
          </a:bodyPr>
          <a:lstStyle/>
          <a:p>
            <a:r>
              <a:rPr lang="en-US" altLang="ja-JP" sz="1600" i="1" dirty="0" err="1" smtClean="0">
                <a:latin typeface="ＤＦＰ太丸ゴシック体"/>
                <a:ea typeface="ＤＦＰ太丸ゴシック体"/>
                <a:cs typeface="ＤＦＰ太丸ゴシック体"/>
              </a:rPr>
              <a:t>Kide</a:t>
            </a:r>
            <a:r>
              <a:rPr lang="en-US" altLang="ja-JP" sz="1600" i="1" dirty="0" smtClean="0">
                <a:latin typeface="ＤＦＰ太丸ゴシック体"/>
                <a:ea typeface="ＤＦＰ太丸ゴシック体"/>
                <a:cs typeface="ＤＦＰ太丸ゴシック体"/>
              </a:rPr>
              <a:t> Editor</a:t>
            </a:r>
          </a:p>
        </p:txBody>
      </p:sp>
      <p:pic>
        <p:nvPicPr>
          <p:cNvPr id="17" name="図 16" descr="rectangleJavaEditor.jpg"/>
          <p:cNvPicPr>
            <a:picLocks noChangeAspect="1"/>
          </p:cNvPicPr>
          <p:nvPr/>
        </p:nvPicPr>
        <p:blipFill>
          <a:blip r:embed="rId4"/>
          <a:stretch>
            <a:fillRect/>
          </a:stretch>
        </p:blipFill>
        <p:spPr>
          <a:xfrm>
            <a:off x="6307403" y="4231072"/>
            <a:ext cx="2640817" cy="2284900"/>
          </a:xfrm>
          <a:prstGeom prst="rect">
            <a:avLst/>
          </a:prstGeom>
        </p:spPr>
      </p:pic>
      <p:sp>
        <p:nvSpPr>
          <p:cNvPr id="18" name="テキスト ボックス 17"/>
          <p:cNvSpPr txBox="1"/>
          <p:nvPr/>
        </p:nvSpPr>
        <p:spPr>
          <a:xfrm>
            <a:off x="7184117" y="6091002"/>
            <a:ext cx="1729696" cy="338554"/>
          </a:xfrm>
          <a:prstGeom prst="rect">
            <a:avLst/>
          </a:prstGeom>
          <a:noFill/>
        </p:spPr>
        <p:txBody>
          <a:bodyPr wrap="square" rtlCol="0">
            <a:spAutoFit/>
          </a:bodyPr>
          <a:lstStyle/>
          <a:p>
            <a:r>
              <a:rPr lang="en-US" altLang="ja-JP" sz="1600" i="1" dirty="0" smtClean="0">
                <a:latin typeface="ＤＦＰ太丸ゴシック体"/>
                <a:ea typeface="ＤＦＰ太丸ゴシック体"/>
                <a:cs typeface="ＤＦＰ太丸ゴシック体"/>
              </a:rPr>
              <a:t>Java </a:t>
            </a:r>
            <a:r>
              <a:rPr lang="ja-JP" altLang="en-US" sz="1600" i="1" dirty="0" smtClean="0">
                <a:latin typeface="ＤＦＰ太丸ゴシック体"/>
                <a:ea typeface="ＤＦＰ太丸ゴシック体"/>
                <a:cs typeface="ＤＦＰ太丸ゴシック体"/>
              </a:rPr>
              <a:t>エディタ</a:t>
            </a:r>
            <a:endParaRPr lang="en-US" altLang="ja-JP" sz="1600" i="1" dirty="0" smtClean="0">
              <a:latin typeface="ＤＦＰ太丸ゴシック体"/>
              <a:ea typeface="ＤＦＰ太丸ゴシック体"/>
              <a:cs typeface="ＤＦＰ太丸ゴシック体"/>
            </a:endParaRPr>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31</a:t>
            </a:fld>
            <a:endParaRPr lang="ja-JP" altLang="en-US"/>
          </a:p>
        </p:txBody>
      </p:sp>
      <p:sp>
        <p:nvSpPr>
          <p:cNvPr id="19" name="下カーブ矢印 18"/>
          <p:cNvSpPr/>
          <p:nvPr/>
        </p:nvSpPr>
        <p:spPr>
          <a:xfrm>
            <a:off x="5405092" y="4902133"/>
            <a:ext cx="1019049" cy="330467"/>
          </a:xfrm>
          <a:prstGeom prst="curvedDownArrow">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下カーブ矢印 19"/>
          <p:cNvSpPr/>
          <p:nvPr/>
        </p:nvSpPr>
        <p:spPr>
          <a:xfrm rot="10800000">
            <a:off x="5386040" y="5377179"/>
            <a:ext cx="1019049" cy="330467"/>
          </a:xfrm>
          <a:prstGeom prst="curvedDownArrow">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5584712" y="4563579"/>
            <a:ext cx="1515329" cy="338554"/>
          </a:xfrm>
          <a:prstGeom prst="rect">
            <a:avLst/>
          </a:prstGeom>
          <a:noFill/>
        </p:spPr>
        <p:txBody>
          <a:bodyPr wrap="square" rtlCol="0">
            <a:spAutoFit/>
          </a:bodyPr>
          <a:lstStyle/>
          <a:p>
            <a:r>
              <a:rPr lang="ja-JP" altLang="en-US" sz="1600" i="1" dirty="0" smtClean="0">
                <a:latin typeface="ＤＦＰ太丸ゴシック体"/>
                <a:ea typeface="ＤＦＰ太丸ゴシック体"/>
                <a:cs typeface="ＤＦＰ太丸ゴシック体"/>
              </a:rPr>
              <a:t>同期</a:t>
            </a:r>
            <a:endParaRPr lang="en-US" altLang="ja-JP" sz="1600" i="1" dirty="0" smtClean="0">
              <a:latin typeface="ＤＦＰ太丸ゴシック体"/>
              <a:ea typeface="ＤＦＰ太丸ゴシック体"/>
              <a:cs typeface="ＤＦＰ太丸ゴシック体"/>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32</a:t>
            </a:fld>
            <a:endParaRPr lang="ja-JP" altLang="en-US"/>
          </a:p>
        </p:txBody>
      </p:sp>
      <p:sp>
        <p:nvSpPr>
          <p:cNvPr id="15" name="テキスト ボックス 14"/>
          <p:cNvSpPr txBox="1"/>
          <p:nvPr/>
        </p:nvSpPr>
        <p:spPr>
          <a:xfrm>
            <a:off x="365865" y="2602499"/>
            <a:ext cx="461665" cy="3490451"/>
          </a:xfrm>
          <a:prstGeom prst="rect">
            <a:avLst/>
          </a:prstGeom>
          <a:noFill/>
        </p:spPr>
        <p:txBody>
          <a:bodyPr vert="eaVert" wrap="square" rtlCol="0" anchor="t" anchorCtr="0">
            <a:spAutoFit/>
          </a:bodyPr>
          <a:lstStyle/>
          <a:p>
            <a:r>
              <a:rPr lang="ja-JP" altLang="en-US" i="1" dirty="0" smtClean="0">
                <a:solidFill>
                  <a:schemeClr val="tx1">
                    <a:lumMod val="85000"/>
                    <a:lumOff val="15000"/>
                  </a:schemeClr>
                </a:solidFill>
                <a:latin typeface="+mn-ea"/>
                <a:ea typeface="+mn-ea"/>
                <a:cs typeface="ＤＦＰ行書体"/>
              </a:rPr>
              <a:t>閲覧したコード行数の合計</a:t>
            </a:r>
            <a:endParaRPr kumimoji="1" lang="ja-JP" altLang="en-US" i="1" dirty="0">
              <a:solidFill>
                <a:schemeClr val="tx1">
                  <a:lumMod val="85000"/>
                  <a:lumOff val="15000"/>
                </a:schemeClr>
              </a:solidFill>
              <a:latin typeface="+mn-ea"/>
              <a:ea typeface="+mn-ea"/>
              <a:cs typeface="ＤＦＰ行書体"/>
            </a:endParaRPr>
          </a:p>
        </p:txBody>
      </p:sp>
      <p:sp>
        <p:nvSpPr>
          <p:cNvPr id="16" name="テキスト ボックス 15"/>
          <p:cNvSpPr txBox="1"/>
          <p:nvPr/>
        </p:nvSpPr>
        <p:spPr>
          <a:xfrm>
            <a:off x="365865" y="1885083"/>
            <a:ext cx="5570756" cy="400110"/>
          </a:xfrm>
          <a:prstGeom prst="rect">
            <a:avLst/>
          </a:prstGeom>
          <a:noFill/>
        </p:spPr>
        <p:txBody>
          <a:bodyPr wrap="none" rtlCol="0">
            <a:spAutoFit/>
          </a:bodyPr>
          <a:lstStyle/>
          <a:p>
            <a:r>
              <a:rPr lang="ja-JP" altLang="en-US" sz="2000" u="sng" dirty="0" smtClean="0">
                <a:latin typeface="+mn-ea"/>
                <a:ea typeface="+mn-ea"/>
              </a:rPr>
              <a:t>編集回数によるコード閲覧行数の総行数の推移</a:t>
            </a:r>
            <a:endParaRPr kumimoji="1" lang="ja-JP" altLang="en-US" sz="2000" u="sng" dirty="0">
              <a:latin typeface="+mn-ea"/>
              <a:ea typeface="+mn-ea"/>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評価で取り上げた関心事</a:t>
            </a:r>
            <a:endParaRPr lang="ja-JP" altLang="en-US" dirty="0"/>
          </a:p>
        </p:txBody>
      </p:sp>
      <p:graphicFrame>
        <p:nvGraphicFramePr>
          <p:cNvPr id="5" name="コンテンツ プレースホルダ 4"/>
          <p:cNvGraphicFramePr>
            <a:graphicFrameLocks noGrp="1"/>
          </p:cNvGraphicFramePr>
          <p:nvPr>
            <p:ph idx="1"/>
          </p:nvPr>
        </p:nvGraphicFramePr>
        <p:xfrm>
          <a:off x="368643" y="1282753"/>
          <a:ext cx="8301038" cy="5486400"/>
        </p:xfrm>
        <a:graphic>
          <a:graphicData uri="http://schemas.openxmlformats.org/drawingml/2006/table">
            <a:tbl>
              <a:tblPr firstRow="1" bandRow="1">
                <a:tableStyleId>{BC89EF96-8CEA-46FF-86C4-4CE0E7609802}</a:tableStyleId>
              </a:tblPr>
              <a:tblGrid>
                <a:gridCol w="2212867"/>
                <a:gridCol w="6088171"/>
              </a:tblGrid>
              <a:tr h="313219">
                <a:tc>
                  <a:txBody>
                    <a:bodyPr/>
                    <a:lstStyle/>
                    <a:p>
                      <a:r>
                        <a:rPr kumimoji="1" lang="en-US" altLang="ja-JP" dirty="0" err="1" smtClean="0"/>
                        <a:t>Javassist</a:t>
                      </a:r>
                      <a:endParaRPr kumimoji="1" lang="ja-JP" altLang="en-US" dirty="0"/>
                    </a:p>
                  </a:txBody>
                  <a:tcPr/>
                </a:tc>
                <a:tc>
                  <a:txBody>
                    <a:bodyPr/>
                    <a:lstStyle/>
                    <a:p>
                      <a:r>
                        <a:rPr kumimoji="1" lang="en-US" altLang="ja-JP" dirty="0" err="1" smtClean="0"/>
                        <a:t>CtField</a:t>
                      </a:r>
                      <a:r>
                        <a:rPr kumimoji="1" lang="en-US" altLang="ja-JP" dirty="0" smtClean="0"/>
                        <a:t> </a:t>
                      </a:r>
                      <a:r>
                        <a:rPr kumimoji="1" lang="ja-JP" altLang="en-US" dirty="0" smtClean="0"/>
                        <a:t>クラス内の</a:t>
                      </a:r>
                      <a:r>
                        <a:rPr kumimoji="1" lang="en-US" altLang="ja-JP" dirty="0" smtClean="0"/>
                        <a:t> </a:t>
                      </a:r>
                      <a:r>
                        <a:rPr kumimoji="1" lang="en-US" altLang="ja-JP" dirty="0" err="1" smtClean="0"/>
                        <a:t>ModifyCheck</a:t>
                      </a:r>
                      <a:r>
                        <a:rPr kumimoji="1" lang="en-US" altLang="ja-JP" dirty="0" smtClean="0"/>
                        <a:t>() </a:t>
                      </a:r>
                      <a:r>
                        <a:rPr kumimoji="1" lang="ja-JP" altLang="en-US"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Ct</a:t>
                      </a:r>
                      <a:r>
                        <a:rPr kumimoji="1" lang="en-US" altLang="ja-JP" baseline="0" dirty="0" err="1" smtClean="0"/>
                        <a:t>Method</a:t>
                      </a:r>
                      <a:r>
                        <a:rPr kumimoji="1" lang="en-US" altLang="ja-JP" baseline="0" dirty="0" smtClean="0"/>
                        <a:t> </a:t>
                      </a:r>
                      <a:r>
                        <a:rPr kumimoji="1" lang="ja-JP" altLang="en-US" baseline="0" dirty="0" smtClean="0"/>
                        <a:t>クラス内の</a:t>
                      </a:r>
                      <a:r>
                        <a:rPr kumimoji="1" lang="en-US" altLang="ja-JP" baseline="0" dirty="0" smtClean="0"/>
                        <a:t> </a:t>
                      </a:r>
                      <a:r>
                        <a:rPr kumimoji="1" lang="en-US" altLang="ja-JP" baseline="0" dirty="0" err="1" smtClean="0"/>
                        <a:t>ModifyCheck</a:t>
                      </a:r>
                      <a:r>
                        <a:rPr kumimoji="1" lang="en-US" altLang="ja-JP" baseline="0" dirty="0" smtClean="0"/>
                        <a:t>() </a:t>
                      </a:r>
                      <a:r>
                        <a:rPr kumimoji="1" lang="ja-JP" altLang="en-US" baseline="0" dirty="0" smtClean="0"/>
                        <a:t>の修正</a:t>
                      </a:r>
                      <a:endParaRPr kumimoji="1" lang="en-US" altLang="ja-JP" baseline="0" dirty="0" smtClean="0"/>
                    </a:p>
                  </a:txBody>
                  <a:tcPr/>
                </a:tc>
              </a:tr>
              <a:tr h="313219">
                <a:tc>
                  <a:txBody>
                    <a:bodyPr/>
                    <a:lstStyle/>
                    <a:p>
                      <a:endParaRPr kumimoji="1" lang="ja-JP" altLang="en-US"/>
                    </a:p>
                  </a:txBody>
                  <a:tcPr/>
                </a:tc>
                <a:tc>
                  <a:txBody>
                    <a:bodyPr/>
                    <a:lstStyle/>
                    <a:p>
                      <a:r>
                        <a:rPr kumimoji="1" lang="en-US" altLang="ja-JP" dirty="0" err="1" smtClean="0"/>
                        <a:t>CtClassType</a:t>
                      </a:r>
                      <a:r>
                        <a:rPr kumimoji="1" lang="en-US" altLang="ja-JP" dirty="0" smtClean="0"/>
                        <a:t> </a:t>
                      </a:r>
                      <a:r>
                        <a:rPr kumimoji="1" lang="ja-JP" altLang="en-US" dirty="0" smtClean="0"/>
                        <a:t>クラス内の</a:t>
                      </a:r>
                      <a:r>
                        <a:rPr kumimoji="1" lang="en-US" altLang="ja-JP" dirty="0" smtClean="0"/>
                        <a:t> </a:t>
                      </a:r>
                      <a:r>
                        <a:rPr kumimoji="1" lang="en-US" altLang="ja-JP" dirty="0" err="1" smtClean="0"/>
                        <a:t>ModifyCheck</a:t>
                      </a:r>
                      <a:r>
                        <a:rPr kumimoji="1" lang="en-US" altLang="ja-JP" dirty="0" smtClean="0"/>
                        <a:t>() </a:t>
                      </a:r>
                      <a:r>
                        <a:rPr kumimoji="1" lang="ja-JP" altLang="en-US"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CtBehavior</a:t>
                      </a:r>
                      <a:r>
                        <a:rPr kumimoji="1" lang="en-US" altLang="ja-JP" baseline="0" dirty="0" smtClean="0"/>
                        <a:t> </a:t>
                      </a:r>
                      <a:r>
                        <a:rPr kumimoji="1" lang="ja-JP" altLang="en-US" baseline="0" dirty="0" smtClean="0"/>
                        <a:t>クラス内の</a:t>
                      </a:r>
                      <a:r>
                        <a:rPr kumimoji="1" lang="en-US" altLang="ja-JP" baseline="0" dirty="0" smtClean="0"/>
                        <a:t> </a:t>
                      </a:r>
                      <a:r>
                        <a:rPr kumimoji="1" lang="en-US" altLang="ja-JP" baseline="0" dirty="0" err="1" smtClean="0"/>
                        <a:t>ModifyCheck</a:t>
                      </a:r>
                      <a:r>
                        <a:rPr kumimoji="1" lang="en-US" altLang="ja-JP" baseline="0" dirty="0" smtClean="0"/>
                        <a:t>() </a:t>
                      </a:r>
                      <a:r>
                        <a:rPr kumimoji="1" lang="ja-JP" altLang="en-US" baseline="0"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classNameChangedCache</a:t>
                      </a:r>
                      <a:r>
                        <a:rPr kumimoji="1" lang="en-US" altLang="ja-JP" baseline="0" dirty="0" smtClean="0"/>
                        <a:t> </a:t>
                      </a:r>
                      <a:r>
                        <a:rPr kumimoji="1" lang="ja-JP" altLang="en-US" baseline="0" dirty="0" smtClean="0"/>
                        <a:t>の追加</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CtClass.setName(String</a:t>
                      </a:r>
                      <a:r>
                        <a:rPr kumimoji="1" lang="en-US" altLang="ja-JP" dirty="0" smtClean="0"/>
                        <a:t>) </a:t>
                      </a:r>
                      <a:r>
                        <a:rPr kumimoji="1" lang="ja-JP" altLang="en-US"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CtClass.addField(CtField</a:t>
                      </a:r>
                      <a:r>
                        <a:rPr kumimoji="1" lang="en-US" altLang="ja-JP" dirty="0" smtClean="0"/>
                        <a:t>, </a:t>
                      </a:r>
                      <a:r>
                        <a:rPr kumimoji="1" lang="en-US" altLang="ja-JP" dirty="0" err="1" smtClean="0"/>
                        <a:t>Initializer</a:t>
                      </a:r>
                      <a:r>
                        <a:rPr kumimoji="1" lang="en-US" altLang="ja-JP" dirty="0" smtClean="0"/>
                        <a:t>) </a:t>
                      </a:r>
                      <a:r>
                        <a:rPr kumimoji="1" lang="ja-JP" altLang="en-US"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ClassPool.makeClass(String</a:t>
                      </a:r>
                      <a:r>
                        <a:rPr kumimoji="1" lang="en-US" altLang="ja-JP" dirty="0" smtClean="0"/>
                        <a:t>,</a:t>
                      </a:r>
                      <a:r>
                        <a:rPr kumimoji="1" lang="en-US" altLang="ja-JP" baseline="0" dirty="0" smtClean="0"/>
                        <a:t> </a:t>
                      </a:r>
                      <a:r>
                        <a:rPr kumimoji="1" lang="en-US" altLang="ja-JP" baseline="0" dirty="0" err="1" smtClean="0"/>
                        <a:t>CtClass</a:t>
                      </a:r>
                      <a:r>
                        <a:rPr kumimoji="1" lang="en-US" altLang="ja-JP" dirty="0" smtClean="0"/>
                        <a:t>) </a:t>
                      </a:r>
                      <a:r>
                        <a:rPr kumimoji="1" lang="ja-JP" altLang="en-US" dirty="0" smtClean="0"/>
                        <a:t>の修正</a:t>
                      </a:r>
                      <a:endParaRPr kumimoji="1" lang="ja-JP" altLang="en-US" dirty="0"/>
                    </a:p>
                  </a:txBody>
                  <a:tcPr/>
                </a:tc>
              </a:tr>
              <a:tr h="313219">
                <a:tc>
                  <a:txBody>
                    <a:bodyPr/>
                    <a:lstStyle/>
                    <a:p>
                      <a:r>
                        <a:rPr kumimoji="1" lang="en-US" altLang="ja-JP" dirty="0" err="1" smtClean="0"/>
                        <a:t>AjHotDraw</a:t>
                      </a:r>
                      <a:endParaRPr kumimoji="1" lang="ja-JP" altLang="en-US" dirty="0"/>
                    </a:p>
                  </a:txBody>
                  <a:tcPr/>
                </a:tc>
                <a:tc>
                  <a:txBody>
                    <a:bodyPr/>
                    <a:lstStyle/>
                    <a:p>
                      <a:r>
                        <a:rPr kumimoji="1" lang="en-US" altLang="ja-JP" dirty="0" err="1" smtClean="0"/>
                        <a:t>PasteCommandUndo</a:t>
                      </a:r>
                      <a:r>
                        <a:rPr kumimoji="1" lang="en-US" altLang="ja-JP" baseline="0" dirty="0" smtClean="0"/>
                        <a:t> </a:t>
                      </a:r>
                      <a:r>
                        <a:rPr kumimoji="1" lang="ja-JP" altLang="en-US" baseline="0"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CommandObserver</a:t>
                      </a:r>
                      <a:r>
                        <a:rPr kumimoji="1" lang="en-US" altLang="ja-JP" baseline="0" dirty="0" smtClean="0"/>
                        <a:t> </a:t>
                      </a:r>
                      <a:r>
                        <a:rPr kumimoji="1" lang="ja-JP" altLang="en-US" baseline="0"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CommandExecuteInitUndo</a:t>
                      </a:r>
                      <a:r>
                        <a:rPr kumimoji="1" lang="en-US" altLang="ja-JP" dirty="0" smtClean="0"/>
                        <a:t> </a:t>
                      </a:r>
                      <a:r>
                        <a:rPr kumimoji="1" lang="ja-JP" altLang="en-US"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CommandExecuteCheck</a:t>
                      </a:r>
                      <a:r>
                        <a:rPr kumimoji="1" lang="en-US" altLang="ja-JP" dirty="0" smtClean="0"/>
                        <a:t> </a:t>
                      </a:r>
                      <a:r>
                        <a:rPr kumimoji="1" lang="ja-JP" altLang="en-US"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PasteCommand.execute</a:t>
                      </a:r>
                      <a:r>
                        <a:rPr kumimoji="1" lang="en-US" altLang="ja-JP" dirty="0" smtClean="0"/>
                        <a:t>()</a:t>
                      </a:r>
                      <a:r>
                        <a:rPr kumimoji="1" lang="en-US" altLang="ja-JP" baseline="0" dirty="0" smtClean="0"/>
                        <a:t> </a:t>
                      </a:r>
                      <a:r>
                        <a:rPr kumimoji="1" lang="ja-JP" altLang="en-US" baseline="0"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CTECommandMenu.addMenuItem</a:t>
                      </a:r>
                      <a:r>
                        <a:rPr kumimoji="1" lang="en-US" altLang="ja-JP" dirty="0" smtClean="0"/>
                        <a:t>() </a:t>
                      </a:r>
                      <a:r>
                        <a:rPr kumimoji="1" lang="ja-JP" altLang="en-US" dirty="0" smtClean="0"/>
                        <a:t>の修正</a:t>
                      </a:r>
                      <a:endParaRPr kumimoji="1" lang="ja-JP" altLang="en-US" dirty="0"/>
                    </a:p>
                  </a:txBody>
                  <a:tcPr/>
                </a:tc>
              </a:tr>
              <a:tr h="313219">
                <a:tc>
                  <a:txBody>
                    <a:bodyPr/>
                    <a:lstStyle/>
                    <a:p>
                      <a:endParaRPr kumimoji="1" lang="ja-JP" altLang="en-US"/>
                    </a:p>
                  </a:txBody>
                  <a:tcPr/>
                </a:tc>
                <a:tc>
                  <a:txBody>
                    <a:bodyPr/>
                    <a:lstStyle/>
                    <a:p>
                      <a:r>
                        <a:rPr kumimoji="1" lang="en-US" altLang="ja-JP" dirty="0" err="1" smtClean="0"/>
                        <a:t>CutCommand.execute</a:t>
                      </a:r>
                      <a:r>
                        <a:rPr kumimoji="1" lang="en-US" altLang="ja-JP" dirty="0" smtClean="0"/>
                        <a:t>()</a:t>
                      </a:r>
                      <a:r>
                        <a:rPr kumimoji="1" lang="en-US" altLang="ja-JP" baseline="0" dirty="0" smtClean="0"/>
                        <a:t> </a:t>
                      </a:r>
                      <a:r>
                        <a:rPr kumimoji="1" lang="ja-JP" altLang="en-US" baseline="0" dirty="0" smtClean="0"/>
                        <a:t>の修正</a:t>
                      </a:r>
                      <a:endParaRPr kumimoji="1" lang="ja-JP" altLang="en-US" dirty="0"/>
                    </a:p>
                  </a:txBody>
                  <a:tcPr/>
                </a:tc>
              </a:tr>
            </a:tbl>
          </a:graphicData>
        </a:graphic>
      </p:graphicFrame>
      <p:sp>
        <p:nvSpPr>
          <p:cNvPr id="4" name="スライド番号プレースホルダ 3"/>
          <p:cNvSpPr>
            <a:spLocks noGrp="1"/>
          </p:cNvSpPr>
          <p:nvPr>
            <p:ph type="sldNum" sz="quarter" idx="12"/>
          </p:nvPr>
        </p:nvSpPr>
        <p:spPr/>
        <p:txBody>
          <a:bodyPr/>
          <a:lstStyle/>
          <a:p>
            <a:pPr>
              <a:defRPr/>
            </a:pPr>
            <a:fld id="{06BF4E2B-590A-D841-9B4A-B5BEF7277B3B}" type="slidenum">
              <a:rPr lang="ja-JP" altLang="en-US" smtClean="0"/>
              <a:pPr>
                <a:defRPr/>
              </a:pPr>
              <a:t>33</a:t>
            </a:fld>
            <a:endParaRPr lang="ja-JP"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r>
              <a:rPr lang="ja-JP" altLang="en-US" sz="2800" dirty="0" smtClean="0"/>
              <a:t>プログラミング言語のみでモジュール分割を行う例</a:t>
            </a:r>
          </a:p>
        </p:txBody>
      </p:sp>
      <p:sp>
        <p:nvSpPr>
          <p:cNvPr id="22531" name="コンテンツ プレースホルダ 2"/>
          <p:cNvSpPr>
            <a:spLocks noGrp="1"/>
          </p:cNvSpPr>
          <p:nvPr>
            <p:ph idx="1"/>
          </p:nvPr>
        </p:nvSpPr>
        <p:spPr/>
        <p:txBody>
          <a:bodyPr/>
          <a:lstStyle/>
          <a:p>
            <a:r>
              <a:rPr lang="ja-JP" altLang="en-US" dirty="0" smtClean="0"/>
              <a:t>異なる関心事に着目してモジュール分割された　　　　図形エディタプログラム</a:t>
            </a:r>
            <a:endParaRPr lang="en-US" altLang="ja-JP" dirty="0" smtClean="0"/>
          </a:p>
          <a:p>
            <a:pPr lvl="1"/>
            <a:r>
              <a:rPr lang="ja-JP" altLang="en-US" dirty="0" smtClean="0"/>
              <a:t>両方とも</a:t>
            </a:r>
            <a:r>
              <a:rPr lang="en-US" altLang="ja-JP" dirty="0" smtClean="0"/>
              <a:t> </a:t>
            </a:r>
            <a:r>
              <a:rPr lang="en-US" altLang="ja-JP" dirty="0" err="1" smtClean="0"/>
              <a:t>AspectJ</a:t>
            </a:r>
            <a:r>
              <a:rPr lang="en-US" altLang="ja-JP" dirty="0" smtClean="0"/>
              <a:t> </a:t>
            </a:r>
            <a:r>
              <a:rPr lang="ja-JP" altLang="en-US" dirty="0" smtClean="0"/>
              <a:t>を用いて実装</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ADFBF506-7511-2B44-8744-628983913616}" type="slidenum">
              <a:rPr lang="ja-JP" altLang="en-US"/>
              <a:pPr>
                <a:defRPr/>
              </a:pPr>
              <a:t>4</a:t>
            </a:fld>
            <a:endParaRPr lang="ja-JP" altLang="en-US"/>
          </a:p>
        </p:txBody>
      </p:sp>
      <p:sp>
        <p:nvSpPr>
          <p:cNvPr id="5" name="角丸四角形 4"/>
          <p:cNvSpPr/>
          <p:nvPr/>
        </p:nvSpPr>
        <p:spPr>
          <a:xfrm>
            <a:off x="304801" y="2755160"/>
            <a:ext cx="4114800" cy="3352800"/>
          </a:xfrm>
          <a:prstGeom prst="roundRect">
            <a:avLst>
              <a:gd name="adj" fmla="val 5702"/>
            </a:avLst>
          </a:prstGeom>
        </p:spPr>
        <p:style>
          <a:lnRef idx="2">
            <a:schemeClr val="accent1"/>
          </a:lnRef>
          <a:fillRef idx="1">
            <a:schemeClr val="lt1"/>
          </a:fillRef>
          <a:effectRef idx="0">
            <a:schemeClr val="accent1"/>
          </a:effectRef>
          <a:fontRef idx="minor">
            <a:schemeClr val="dk1"/>
          </a:fontRef>
        </p:style>
        <p:txBody>
          <a:bodyPr rtlCol="0" anchor="t"/>
          <a:lstStyle/>
          <a:p>
            <a:r>
              <a:rPr lang="en-US" altLang="ja-JP" dirty="0" smtClean="0">
                <a:latin typeface="Comic Sans MS"/>
                <a:cs typeface="Comic Sans MS"/>
              </a:rPr>
              <a:t>public class Rectangle ext. Shape {</a:t>
            </a:r>
          </a:p>
          <a:p>
            <a:r>
              <a:rPr lang="en-US" altLang="ja-JP" dirty="0" smtClean="0">
                <a:latin typeface="Comic Sans MS"/>
                <a:cs typeface="Comic Sans MS"/>
              </a:rPr>
              <a:t>  public </a:t>
            </a:r>
            <a:r>
              <a:rPr lang="en-US" altLang="ja-JP" dirty="0" err="1" smtClean="0">
                <a:latin typeface="Comic Sans MS"/>
                <a:cs typeface="Comic Sans MS"/>
              </a:rPr>
              <a:t>setWidth(int</a:t>
            </a:r>
            <a:r>
              <a:rPr lang="en-US" altLang="ja-JP" dirty="0" smtClean="0">
                <a:latin typeface="Comic Sans MS"/>
                <a:cs typeface="Comic Sans MS"/>
              </a:rPr>
              <a:t> </a:t>
            </a:r>
            <a:r>
              <a:rPr lang="en-US" altLang="ja-JP" dirty="0" err="1" smtClean="0">
                <a:latin typeface="Comic Sans MS"/>
                <a:cs typeface="Comic Sans MS"/>
              </a:rPr>
              <a:t>w</a:t>
            </a:r>
            <a:r>
              <a:rPr lang="en-US" altLang="ja-JP" dirty="0" smtClean="0">
                <a:latin typeface="Comic Sans MS"/>
                <a:cs typeface="Comic Sans MS"/>
              </a:rPr>
              <a:t>) {</a:t>
            </a:r>
          </a:p>
          <a:p>
            <a:r>
              <a:rPr lang="en-US" altLang="ja-JP" dirty="0" smtClean="0">
                <a:latin typeface="Comic Sans MS"/>
                <a:cs typeface="Comic Sans MS"/>
              </a:rPr>
              <a:t>    ..  </a:t>
            </a:r>
          </a:p>
          <a:p>
            <a:r>
              <a:rPr lang="en-US" altLang="ja-JP" dirty="0" smtClean="0">
                <a:latin typeface="Comic Sans MS"/>
                <a:cs typeface="Comic Sans MS"/>
              </a:rPr>
              <a:t>  }</a:t>
            </a:r>
          </a:p>
          <a:p>
            <a:r>
              <a:rPr lang="en-US" altLang="ja-JP" dirty="0" smtClean="0">
                <a:latin typeface="Comic Sans MS"/>
                <a:cs typeface="Comic Sans MS"/>
              </a:rPr>
              <a:t>}</a:t>
            </a:r>
          </a:p>
          <a:p>
            <a:r>
              <a:rPr lang="en-US" altLang="ja-JP" dirty="0" smtClean="0">
                <a:latin typeface="Comic Sans MS"/>
                <a:cs typeface="Comic Sans MS"/>
              </a:rPr>
              <a:t>public class Circle extends Shape { </a:t>
            </a:r>
          </a:p>
          <a:p>
            <a:r>
              <a:rPr lang="en-US" altLang="ja-JP" dirty="0" smtClean="0">
                <a:latin typeface="Comic Sans MS"/>
                <a:cs typeface="Comic Sans MS"/>
              </a:rPr>
              <a:t>  public void </a:t>
            </a:r>
            <a:r>
              <a:rPr lang="en-US" altLang="ja-JP" dirty="0" err="1" smtClean="0">
                <a:latin typeface="Comic Sans MS"/>
                <a:cs typeface="Comic Sans MS"/>
              </a:rPr>
              <a:t>setRadius(double</a:t>
            </a:r>
            <a:r>
              <a:rPr lang="en-US" altLang="ja-JP" dirty="0" smtClean="0">
                <a:latin typeface="Comic Sans MS"/>
                <a:cs typeface="Comic Sans MS"/>
              </a:rPr>
              <a:t> </a:t>
            </a:r>
            <a:r>
              <a:rPr lang="en-US" altLang="ja-JP" dirty="0" err="1" smtClean="0">
                <a:latin typeface="Comic Sans MS"/>
                <a:cs typeface="Comic Sans MS"/>
              </a:rPr>
              <a:t>r</a:t>
            </a:r>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Log.log(“sizeChanged</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this.radius</a:t>
            </a:r>
            <a:r>
              <a:rPr lang="en-US" altLang="ja-JP" dirty="0" smtClean="0">
                <a:latin typeface="Comic Sans MS"/>
                <a:cs typeface="Comic Sans MS"/>
              </a:rPr>
              <a:t> = </a:t>
            </a:r>
            <a:r>
              <a:rPr lang="en-US" altLang="ja-JP" dirty="0" err="1" smtClean="0">
                <a:latin typeface="Comic Sans MS"/>
                <a:cs typeface="Comic Sans MS"/>
              </a:rPr>
              <a:t>r</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screen.repaint</a:t>
            </a:r>
            <a:r>
              <a:rPr lang="en-US" altLang="ja-JP" dirty="0" smtClean="0">
                <a:latin typeface="Comic Sans MS"/>
                <a:cs typeface="Comic Sans MS"/>
              </a:rPr>
              <a:t>();</a:t>
            </a:r>
          </a:p>
          <a:p>
            <a:r>
              <a:rPr lang="en-US" altLang="ja-JP" dirty="0" smtClean="0">
                <a:latin typeface="Comic Sans MS"/>
                <a:cs typeface="Comic Sans MS"/>
              </a:rPr>
              <a:t>  }</a:t>
            </a:r>
          </a:p>
          <a:p>
            <a:r>
              <a:rPr lang="en-US" altLang="ja-JP" dirty="0" smtClean="0">
                <a:latin typeface="Comic Sans MS"/>
                <a:cs typeface="Comic Sans MS"/>
              </a:rPr>
              <a:t>}</a:t>
            </a:r>
          </a:p>
        </p:txBody>
      </p:sp>
      <p:sp>
        <p:nvSpPr>
          <p:cNvPr id="6" name="角丸四角形 5"/>
          <p:cNvSpPr/>
          <p:nvPr/>
        </p:nvSpPr>
        <p:spPr>
          <a:xfrm>
            <a:off x="4572000" y="2755160"/>
            <a:ext cx="4192027" cy="3352800"/>
          </a:xfrm>
          <a:prstGeom prst="roundRect">
            <a:avLst>
              <a:gd name="adj" fmla="val 5702"/>
            </a:avLst>
          </a:prstGeom>
        </p:spPr>
        <p:style>
          <a:lnRef idx="2">
            <a:schemeClr val="accent1"/>
          </a:lnRef>
          <a:fillRef idx="1">
            <a:schemeClr val="lt1"/>
          </a:fillRef>
          <a:effectRef idx="0">
            <a:schemeClr val="accent1"/>
          </a:effectRef>
          <a:fontRef idx="minor">
            <a:schemeClr val="dk1"/>
          </a:fontRef>
        </p:style>
        <p:txBody>
          <a:bodyPr rtlCol="0" anchor="t"/>
          <a:lstStyle/>
          <a:p>
            <a:r>
              <a:rPr lang="en-US" altLang="ja-JP" dirty="0" smtClean="0">
                <a:latin typeface="Comic Sans MS"/>
                <a:cs typeface="Comic Sans MS"/>
              </a:rPr>
              <a:t>aspect </a:t>
            </a:r>
            <a:r>
              <a:rPr lang="en-US" altLang="ja-JP" dirty="0" err="1" smtClean="0">
                <a:latin typeface="Comic Sans MS"/>
                <a:cs typeface="Comic Sans MS"/>
              </a:rPr>
              <a:t>Repainter</a:t>
            </a:r>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pointcut</a:t>
            </a:r>
            <a:r>
              <a:rPr lang="en-US" altLang="ja-JP" dirty="0" smtClean="0">
                <a:latin typeface="Comic Sans MS"/>
                <a:cs typeface="Comic Sans MS"/>
              </a:rPr>
              <a:t> </a:t>
            </a:r>
            <a:r>
              <a:rPr lang="en-US" altLang="ja-JP" dirty="0" err="1" smtClean="0">
                <a:latin typeface="Comic Sans MS"/>
                <a:cs typeface="Comic Sans MS"/>
              </a:rPr>
              <a:t>repaintedMethods</a:t>
            </a:r>
            <a:r>
              <a:rPr lang="en-US" altLang="ja-JP" dirty="0" smtClean="0">
                <a:latin typeface="Comic Sans MS"/>
                <a:cs typeface="Comic Sans MS"/>
              </a:rPr>
              <a:t>():</a:t>
            </a:r>
          </a:p>
          <a:p>
            <a:r>
              <a:rPr lang="en-US" altLang="ja-JP" dirty="0" smtClean="0">
                <a:latin typeface="Comic Sans MS"/>
                <a:cs typeface="Comic Sans MS"/>
              </a:rPr>
              <a:t>    </a:t>
            </a:r>
            <a:r>
              <a:rPr lang="en-US" altLang="ja-JP" dirty="0" err="1" smtClean="0">
                <a:latin typeface="Comic Sans MS"/>
                <a:cs typeface="Comic Sans MS"/>
              </a:rPr>
              <a:t>execution(void</a:t>
            </a:r>
            <a:r>
              <a:rPr lang="en-US" altLang="ja-JP" dirty="0" smtClean="0">
                <a:latin typeface="Comic Sans MS"/>
                <a:cs typeface="Comic Sans MS"/>
              </a:rPr>
              <a:t> set*(..));</a:t>
            </a:r>
          </a:p>
          <a:p>
            <a:r>
              <a:rPr lang="en-US" altLang="ja-JP" dirty="0" smtClean="0">
                <a:latin typeface="Comic Sans MS"/>
                <a:cs typeface="Comic Sans MS"/>
              </a:rPr>
              <a:t>  after(): </a:t>
            </a:r>
            <a:r>
              <a:rPr lang="en-US" altLang="ja-JP" dirty="0" err="1" smtClean="0">
                <a:latin typeface="Comic Sans MS"/>
                <a:cs typeface="Comic Sans MS"/>
              </a:rPr>
              <a:t>repaintedMethods</a:t>
            </a:r>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screen.repaint</a:t>
            </a:r>
            <a:r>
              <a:rPr lang="en-US" altLang="ja-JP" dirty="0" smtClean="0">
                <a:latin typeface="Comic Sans MS"/>
                <a:cs typeface="Comic Sans MS"/>
              </a:rPr>
              <a:t>();</a:t>
            </a:r>
          </a:p>
          <a:p>
            <a:r>
              <a:rPr lang="en-US" altLang="ja-JP" dirty="0" smtClean="0">
                <a:latin typeface="Comic Sans MS"/>
                <a:cs typeface="Comic Sans MS"/>
              </a:rPr>
              <a:t>  }</a:t>
            </a:r>
          </a:p>
          <a:p>
            <a:r>
              <a:rPr lang="en-US" altLang="ja-JP" dirty="0" smtClean="0">
                <a:latin typeface="Comic Sans MS"/>
                <a:cs typeface="Comic Sans MS"/>
              </a:rPr>
              <a:t>}</a:t>
            </a:r>
          </a:p>
          <a:p>
            <a:r>
              <a:rPr lang="en-US" altLang="ja-JP" dirty="0" smtClean="0">
                <a:latin typeface="Comic Sans MS"/>
                <a:cs typeface="Comic Sans MS"/>
              </a:rPr>
              <a:t>public class Circle extends Shape { </a:t>
            </a:r>
          </a:p>
          <a:p>
            <a:r>
              <a:rPr lang="en-US" altLang="ja-JP" dirty="0" smtClean="0">
                <a:latin typeface="Comic Sans MS"/>
                <a:cs typeface="Comic Sans MS"/>
              </a:rPr>
              <a:t>  public void </a:t>
            </a:r>
            <a:r>
              <a:rPr lang="en-US" altLang="ja-JP" dirty="0" err="1" smtClean="0">
                <a:latin typeface="Comic Sans MS"/>
                <a:cs typeface="Comic Sans MS"/>
              </a:rPr>
              <a:t>setRadius(double</a:t>
            </a:r>
            <a:r>
              <a:rPr lang="en-US" altLang="ja-JP" dirty="0" smtClean="0">
                <a:latin typeface="Comic Sans MS"/>
                <a:cs typeface="Comic Sans MS"/>
              </a:rPr>
              <a:t> </a:t>
            </a:r>
            <a:r>
              <a:rPr lang="en-US" altLang="ja-JP" dirty="0" err="1" smtClean="0">
                <a:latin typeface="Comic Sans MS"/>
                <a:cs typeface="Comic Sans MS"/>
              </a:rPr>
              <a:t>r</a:t>
            </a:r>
            <a:r>
              <a:rPr lang="en-US" altLang="ja-JP" dirty="0" smtClean="0">
                <a:latin typeface="Comic Sans MS"/>
                <a:cs typeface="Comic Sans MS"/>
              </a:rPr>
              <a:t>) {</a:t>
            </a:r>
          </a:p>
          <a:p>
            <a:r>
              <a:rPr lang="en-US" altLang="ja-JP" dirty="0" smtClean="0">
                <a:latin typeface="Comic Sans MS"/>
                <a:cs typeface="Comic Sans MS"/>
              </a:rPr>
              <a:t>    </a:t>
            </a:r>
            <a:r>
              <a:rPr lang="en-US" altLang="ja-JP" dirty="0" err="1" smtClean="0">
                <a:latin typeface="Comic Sans MS"/>
                <a:cs typeface="Comic Sans MS"/>
              </a:rPr>
              <a:t>this.radius</a:t>
            </a:r>
            <a:r>
              <a:rPr lang="en-US" altLang="ja-JP" dirty="0" smtClean="0">
                <a:latin typeface="Comic Sans MS"/>
                <a:cs typeface="Comic Sans MS"/>
              </a:rPr>
              <a:t> = </a:t>
            </a:r>
            <a:r>
              <a:rPr lang="en-US" altLang="ja-JP" dirty="0" err="1" smtClean="0">
                <a:latin typeface="Comic Sans MS"/>
                <a:cs typeface="Comic Sans MS"/>
              </a:rPr>
              <a:t>r</a:t>
            </a:r>
            <a:r>
              <a:rPr lang="en-US" altLang="ja-JP" dirty="0" smtClean="0">
                <a:latin typeface="Comic Sans MS"/>
                <a:cs typeface="Comic Sans MS"/>
              </a:rPr>
              <a:t>;</a:t>
            </a:r>
          </a:p>
          <a:p>
            <a:r>
              <a:rPr lang="en-US" altLang="ja-JP" dirty="0" smtClean="0">
                <a:latin typeface="Comic Sans MS"/>
                <a:cs typeface="Comic Sans MS"/>
              </a:rPr>
              <a:t>  }</a:t>
            </a:r>
          </a:p>
          <a:p>
            <a:r>
              <a:rPr lang="en-US" altLang="ja-JP" dirty="0" smtClean="0">
                <a:latin typeface="Comic Sans MS"/>
                <a:cs typeface="Comic Sans MS"/>
              </a:rPr>
              <a:t>}</a:t>
            </a:r>
          </a:p>
        </p:txBody>
      </p:sp>
      <p:sp>
        <p:nvSpPr>
          <p:cNvPr id="7" name="円/楕円 6"/>
          <p:cNvSpPr/>
          <p:nvPr/>
        </p:nvSpPr>
        <p:spPr>
          <a:xfrm rot="646070">
            <a:off x="3613123" y="4815337"/>
            <a:ext cx="752448" cy="789547"/>
          </a:xfrm>
          <a:prstGeom prst="ellipse">
            <a:avLst/>
          </a:prstGeom>
          <a:solidFill>
            <a:schemeClr val="accent4">
              <a:lumMod val="75000"/>
              <a:alpha val="48000"/>
            </a:schemeClr>
          </a:solidFill>
          <a:ln>
            <a:no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8" name="正方形/長方形 7"/>
          <p:cNvSpPr/>
          <p:nvPr/>
        </p:nvSpPr>
        <p:spPr>
          <a:xfrm rot="495666">
            <a:off x="3592408" y="3108270"/>
            <a:ext cx="710747" cy="697403"/>
          </a:xfrm>
          <a:prstGeom prst="rect">
            <a:avLst/>
          </a:prstGeom>
          <a:solidFill>
            <a:schemeClr val="accent1">
              <a:lumMod val="60000"/>
              <a:lumOff val="40000"/>
              <a:alpha val="63000"/>
            </a:schemeClr>
          </a:solidFill>
          <a:ln>
            <a:noFill/>
          </a:ln>
          <a:effectLst>
            <a:reflection blurRad="6350" stA="52000" endA="300" endPos="35000" dir="5400000" sy="-100000" algn="bl" rotWithShape="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pic>
        <p:nvPicPr>
          <p:cNvPr id="9" name="図 8"/>
          <p:cNvPicPr>
            <a:picLocks noChangeAspect="1"/>
          </p:cNvPicPr>
          <p:nvPr/>
        </p:nvPicPr>
        <mc:AlternateContent>
          <mc:Choice xmlns:ma="http://schemas.microsoft.com/office/mac/drawingml/2008/main" Requires="ma">
            <p:blipFill>
              <a:blip r:embed="rId3">
                <a:alphaModFix amt="82000"/>
              </a:blip>
              <a:stretch>
                <a:fillRect/>
              </a:stretch>
            </p:blipFill>
          </mc:Choice>
          <mc:Fallback>
            <p:blipFill>
              <a:blip r:embed="rId4">
                <a:alphaModFix amt="82000"/>
              </a:blip>
              <a:stretch>
                <a:fillRect/>
              </a:stretch>
            </p:blipFill>
          </mc:Fallback>
        </mc:AlternateContent>
        <p:spPr>
          <a:xfrm flipH="1">
            <a:off x="8019505" y="3360144"/>
            <a:ext cx="1004126" cy="1070266"/>
          </a:xfrm>
          <a:prstGeom prst="rect">
            <a:avLst/>
          </a:prstGeom>
        </p:spPr>
      </p:pic>
      <p:grpSp>
        <p:nvGrpSpPr>
          <p:cNvPr id="10" name="図形グループ 9"/>
          <p:cNvGrpSpPr/>
          <p:nvPr/>
        </p:nvGrpSpPr>
        <p:grpSpPr>
          <a:xfrm>
            <a:off x="185273" y="5859480"/>
            <a:ext cx="4197171" cy="908874"/>
            <a:chOff x="152400" y="2696882"/>
            <a:chExt cx="4197171" cy="908874"/>
          </a:xfrm>
        </p:grpSpPr>
        <p:sp>
          <p:nvSpPr>
            <p:cNvPr id="11" name="円形吹き出し 10"/>
            <p:cNvSpPr/>
            <p:nvPr/>
          </p:nvSpPr>
          <p:spPr>
            <a:xfrm>
              <a:off x="1225176" y="2696882"/>
              <a:ext cx="3124395" cy="732118"/>
            </a:xfrm>
            <a:prstGeom prst="wedgeEllipseCallout">
              <a:avLst>
                <a:gd name="adj1" fmla="val -62645"/>
                <a:gd name="adj2" fmla="val 34309"/>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000000"/>
                </a:solidFill>
              </a:endParaRPr>
            </a:p>
          </p:txBody>
        </p:sp>
        <p:pic>
          <p:nvPicPr>
            <p:cNvPr id="12" name="図 11"/>
            <p:cNvPicPr>
              <a:picLocks noChangeAspect="1"/>
            </p:cNvPicPr>
            <p:nvPr/>
          </p:nvPicPr>
          <p:blipFill>
            <a:blip r:embed="rId5"/>
            <a:stretch>
              <a:fillRect/>
            </a:stretch>
          </p:blipFill>
          <p:spPr>
            <a:xfrm>
              <a:off x="152400" y="2726764"/>
              <a:ext cx="878992" cy="878992"/>
            </a:xfrm>
            <a:prstGeom prst="rect">
              <a:avLst/>
            </a:prstGeom>
          </p:spPr>
        </p:pic>
        <p:sp>
          <p:nvSpPr>
            <p:cNvPr id="13" name="テキスト ボックス 12"/>
            <p:cNvSpPr txBox="1"/>
            <p:nvPr/>
          </p:nvSpPr>
          <p:spPr>
            <a:xfrm>
              <a:off x="1410448" y="2833610"/>
              <a:ext cx="2728258" cy="415498"/>
            </a:xfrm>
            <a:prstGeom prst="rect">
              <a:avLst/>
            </a:prstGeom>
            <a:noFill/>
          </p:spPr>
          <p:txBody>
            <a:bodyPr wrap="square" rtlCol="0">
              <a:spAutoFit/>
            </a:bodyPr>
            <a:lstStyle/>
            <a:p>
              <a:r>
                <a:rPr kumimoji="1" lang="ja-JP" altLang="en-US" sz="2100" dirty="0" smtClean="0">
                  <a:latin typeface="Osaka"/>
                  <a:ea typeface="Osaka"/>
                  <a:cs typeface="Osaka"/>
                </a:rPr>
                <a:t>図形の種類</a:t>
              </a:r>
              <a:r>
                <a:rPr kumimoji="1" lang="ja-JP" altLang="en-US" sz="1600" dirty="0" smtClean="0">
                  <a:latin typeface="Osaka"/>
                  <a:ea typeface="Osaka"/>
                  <a:cs typeface="Osaka"/>
                </a:rPr>
                <a:t>で分けました</a:t>
              </a:r>
              <a:endParaRPr kumimoji="1" lang="ja-JP" altLang="en-US" sz="1600" dirty="0">
                <a:latin typeface="Osaka"/>
                <a:ea typeface="Osaka"/>
                <a:cs typeface="Osaka"/>
              </a:endParaRPr>
            </a:p>
          </p:txBody>
        </p:sp>
      </p:grpSp>
      <p:grpSp>
        <p:nvGrpSpPr>
          <p:cNvPr id="14" name="図形グループ 13"/>
          <p:cNvGrpSpPr/>
          <p:nvPr/>
        </p:nvGrpSpPr>
        <p:grpSpPr>
          <a:xfrm>
            <a:off x="4865735" y="5829598"/>
            <a:ext cx="4032761" cy="878991"/>
            <a:chOff x="4888747" y="5802692"/>
            <a:chExt cx="4032761" cy="878991"/>
          </a:xfrm>
        </p:grpSpPr>
        <p:grpSp>
          <p:nvGrpSpPr>
            <p:cNvPr id="15" name="図形グループ 21"/>
            <p:cNvGrpSpPr/>
            <p:nvPr/>
          </p:nvGrpSpPr>
          <p:grpSpPr>
            <a:xfrm>
              <a:off x="4888747" y="5859480"/>
              <a:ext cx="3124395" cy="732118"/>
              <a:chOff x="4171579" y="5859480"/>
              <a:chExt cx="3124395" cy="732118"/>
            </a:xfrm>
          </p:grpSpPr>
          <p:sp>
            <p:nvSpPr>
              <p:cNvPr id="17" name="円形吹き出し 16"/>
              <p:cNvSpPr/>
              <p:nvPr/>
            </p:nvSpPr>
            <p:spPr>
              <a:xfrm flipH="1">
                <a:off x="4171579" y="5859480"/>
                <a:ext cx="3124395" cy="732118"/>
              </a:xfrm>
              <a:prstGeom prst="wedgeEllipseCallout">
                <a:avLst>
                  <a:gd name="adj1" fmla="val -62645"/>
                  <a:gd name="adj2" fmla="val 34309"/>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000000"/>
                  </a:solidFill>
                </a:endParaRPr>
              </a:p>
            </p:txBody>
          </p:sp>
          <p:sp>
            <p:nvSpPr>
              <p:cNvPr id="18" name="テキスト ボックス 17"/>
              <p:cNvSpPr txBox="1"/>
              <p:nvPr/>
            </p:nvSpPr>
            <p:spPr>
              <a:xfrm>
                <a:off x="4356851" y="5996208"/>
                <a:ext cx="2728258" cy="415498"/>
              </a:xfrm>
              <a:prstGeom prst="rect">
                <a:avLst/>
              </a:prstGeom>
              <a:noFill/>
            </p:spPr>
            <p:txBody>
              <a:bodyPr wrap="square" rtlCol="0">
                <a:spAutoFit/>
              </a:bodyPr>
              <a:lstStyle/>
              <a:p>
                <a:r>
                  <a:rPr lang="ja-JP" altLang="en-US" sz="2100" dirty="0" smtClean="0">
                    <a:latin typeface="Osaka"/>
                    <a:ea typeface="Osaka"/>
                    <a:cs typeface="Osaka"/>
                  </a:rPr>
                  <a:t>処理</a:t>
                </a:r>
                <a:r>
                  <a:rPr kumimoji="1" lang="ja-JP" altLang="en-US" sz="2100" dirty="0" smtClean="0">
                    <a:latin typeface="Osaka"/>
                    <a:ea typeface="Osaka"/>
                    <a:cs typeface="Osaka"/>
                  </a:rPr>
                  <a:t>の種類</a:t>
                </a:r>
                <a:r>
                  <a:rPr kumimoji="1" lang="ja-JP" altLang="en-US" sz="1600" dirty="0" smtClean="0">
                    <a:latin typeface="Osaka"/>
                    <a:ea typeface="Osaka"/>
                    <a:cs typeface="Osaka"/>
                  </a:rPr>
                  <a:t>で分けました</a:t>
                </a:r>
                <a:endParaRPr kumimoji="1" lang="ja-JP" altLang="en-US" sz="1600" dirty="0">
                  <a:latin typeface="Osaka"/>
                  <a:ea typeface="Osaka"/>
                  <a:cs typeface="Osaka"/>
                </a:endParaRPr>
              </a:p>
            </p:txBody>
          </p:sp>
        </p:grpSp>
        <p:pic>
          <p:nvPicPr>
            <p:cNvPr id="16" name="図 11"/>
            <p:cNvPicPr>
              <a:picLocks noChangeAspect="1"/>
            </p:cNvPicPr>
            <p:nvPr/>
          </p:nvPicPr>
          <p:blipFill>
            <a:blip r:embed="rId6"/>
            <a:stretch>
              <a:fillRect/>
            </a:stretch>
          </p:blipFill>
          <p:spPr>
            <a:xfrm>
              <a:off x="8042517" y="5802692"/>
              <a:ext cx="878991" cy="878991"/>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r>
              <a:rPr lang="en-US" altLang="ja-JP" sz="3400" dirty="0" smtClean="0"/>
              <a:t>“</a:t>
            </a:r>
            <a:r>
              <a:rPr lang="ja-JP" altLang="en-US" sz="3400" dirty="0" smtClean="0"/>
              <a:t>常に</a:t>
            </a:r>
            <a:r>
              <a:rPr lang="en-US" altLang="ja-JP" sz="3400" dirty="0" smtClean="0"/>
              <a:t>” </a:t>
            </a:r>
            <a:r>
              <a:rPr lang="ja-JP" altLang="en-US" sz="3400" dirty="0" smtClean="0"/>
              <a:t>最適なモジュール分割は可能か？</a:t>
            </a:r>
          </a:p>
        </p:txBody>
      </p:sp>
      <p:sp>
        <p:nvSpPr>
          <p:cNvPr id="23555" name="コンテンツ プレースホルダ 2"/>
          <p:cNvSpPr>
            <a:spLocks noGrp="1"/>
          </p:cNvSpPr>
          <p:nvPr>
            <p:ph idx="1"/>
          </p:nvPr>
        </p:nvSpPr>
        <p:spPr/>
        <p:txBody>
          <a:bodyPr/>
          <a:lstStyle/>
          <a:p>
            <a:r>
              <a:rPr lang="ja-JP" altLang="en-US" dirty="0" smtClean="0"/>
              <a:t>言語機構だけでは静的に分割が決定してしまう</a:t>
            </a:r>
            <a:endParaRPr lang="en-US" altLang="ja-JP" dirty="0" smtClean="0"/>
          </a:p>
          <a:p>
            <a:pPr lvl="1"/>
            <a:r>
              <a:rPr lang="ja-JP" altLang="en-US" dirty="0" smtClean="0"/>
              <a:t>捉える関心事の推移、想定外の関心事への着目に弱い</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D0213E57-4CEB-0D4F-AF8B-FE6379A59747}" type="slidenum">
              <a:rPr lang="ja-JP" altLang="en-US"/>
              <a:pPr>
                <a:defRPr/>
              </a:pPr>
              <a:t>5</a:t>
            </a:fld>
            <a:endParaRPr lang="ja-JP" altLang="en-US"/>
          </a:p>
        </p:txBody>
      </p:sp>
      <p:grpSp>
        <p:nvGrpSpPr>
          <p:cNvPr id="2" name="図形グループ 11"/>
          <p:cNvGrpSpPr/>
          <p:nvPr/>
        </p:nvGrpSpPr>
        <p:grpSpPr>
          <a:xfrm>
            <a:off x="809670" y="2900143"/>
            <a:ext cx="7756566" cy="3055329"/>
            <a:chOff x="1075764" y="3648183"/>
            <a:chExt cx="6229257" cy="2887249"/>
          </a:xfrm>
        </p:grpSpPr>
        <p:graphicFrame>
          <p:nvGraphicFramePr>
            <p:cNvPr id="9" name="グラフ 5"/>
            <p:cNvGraphicFramePr>
              <a:graphicFrameLocks/>
            </p:cNvGraphicFramePr>
            <p:nvPr/>
          </p:nvGraphicFramePr>
          <p:xfrm>
            <a:off x="1075764" y="3672048"/>
            <a:ext cx="6229257" cy="286338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図 9"/>
            <p:cNvPicPr>
              <a:picLocks/>
            </p:cNvPicPr>
            <p:nvPr/>
          </p:nvPicPr>
          <p:blipFill>
            <a:blip r:embed="rId4"/>
            <a:stretch>
              <a:fillRect/>
            </a:stretch>
          </p:blipFill>
          <p:spPr>
            <a:xfrm>
              <a:off x="3428507" y="3648183"/>
              <a:ext cx="567617" cy="664830"/>
            </a:xfrm>
            <a:prstGeom prst="rect">
              <a:avLst/>
            </a:prstGeom>
          </p:spPr>
        </p:pic>
        <p:pic>
          <p:nvPicPr>
            <p:cNvPr id="11" name="図 11"/>
            <p:cNvPicPr>
              <a:picLocks/>
            </p:cNvPicPr>
            <p:nvPr/>
          </p:nvPicPr>
          <p:blipFill>
            <a:blip r:embed="rId5"/>
            <a:stretch>
              <a:fillRect/>
            </a:stretch>
          </p:blipFill>
          <p:spPr>
            <a:xfrm>
              <a:off x="5370119" y="3648187"/>
              <a:ext cx="567616" cy="664828"/>
            </a:xfrm>
            <a:prstGeom prst="rect">
              <a:avLst/>
            </a:prstGeom>
          </p:spPr>
        </p:pic>
      </p:grpSp>
      <p:pic>
        <p:nvPicPr>
          <p:cNvPr id="8" name="図 7"/>
          <p:cNvPicPr>
            <a:picLocks noChangeAspect="1"/>
          </p:cNvPicPr>
          <p:nvPr/>
        </p:nvPicPr>
        <p:blipFill>
          <a:blip r:embed="rId6"/>
          <a:stretch>
            <a:fillRect/>
          </a:stretch>
        </p:blipFill>
        <p:spPr>
          <a:xfrm>
            <a:off x="6863715" y="3690435"/>
            <a:ext cx="945915" cy="945915"/>
          </a:xfrm>
          <a:prstGeom prst="rect">
            <a:avLst/>
          </a:prstGeom>
        </p:spPr>
      </p:pic>
      <p:sp>
        <p:nvSpPr>
          <p:cNvPr id="13" name="正方形/長方形 12"/>
          <p:cNvSpPr/>
          <p:nvPr/>
        </p:nvSpPr>
        <p:spPr>
          <a:xfrm>
            <a:off x="1334964" y="5542973"/>
            <a:ext cx="7081403" cy="420556"/>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7" name="図 6"/>
          <p:cNvPicPr>
            <a:picLocks noChangeAspect="1"/>
          </p:cNvPicPr>
          <p:nvPr/>
        </p:nvPicPr>
        <p:blipFill>
          <a:blip r:embed="rId7"/>
          <a:stretch>
            <a:fillRect/>
          </a:stretch>
        </p:blipFill>
        <p:spPr>
          <a:xfrm>
            <a:off x="2227657" y="4422462"/>
            <a:ext cx="945915" cy="945915"/>
          </a:xfrm>
          <a:prstGeom prst="rect">
            <a:avLst/>
          </a:prstGeom>
        </p:spPr>
      </p:pic>
      <p:sp>
        <p:nvSpPr>
          <p:cNvPr id="14" name="正方形/長方形 13"/>
          <p:cNvSpPr/>
          <p:nvPr/>
        </p:nvSpPr>
        <p:spPr>
          <a:xfrm>
            <a:off x="757876" y="2781907"/>
            <a:ext cx="506074" cy="3016331"/>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2" name="上矢印 21"/>
          <p:cNvSpPr/>
          <p:nvPr/>
        </p:nvSpPr>
        <p:spPr>
          <a:xfrm>
            <a:off x="954244" y="3101215"/>
            <a:ext cx="484632" cy="2441758"/>
          </a:xfrm>
          <a:prstGeom prst="upArrow">
            <a:avLst>
              <a:gd name="adj1" fmla="val 50000"/>
              <a:gd name="adj2" fmla="val 109898"/>
            </a:avLst>
          </a:prstGeom>
          <a:gradFill flip="none" rotWithShape="1">
            <a:gsLst>
              <a:gs pos="0">
                <a:srgbClr val="FF6666"/>
              </a:gs>
              <a:gs pos="100000">
                <a:srgbClr val="FFFFFF"/>
              </a:gs>
            </a:gsLst>
            <a:lin ang="7320000" scaled="0"/>
            <a:tileRect/>
          </a:gradFill>
          <a:ln>
            <a:noFill/>
          </a:ln>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rot="19661201">
            <a:off x="1395472" y="5483120"/>
            <a:ext cx="1107996" cy="461665"/>
          </a:xfrm>
          <a:prstGeom prst="rect">
            <a:avLst/>
          </a:prstGeom>
          <a:noFill/>
        </p:spPr>
        <p:txBody>
          <a:bodyPr wrap="none" rtlCol="0">
            <a:spAutoFit/>
          </a:bodyPr>
          <a:lstStyle/>
          <a:p>
            <a:r>
              <a:rPr lang="ja-JP" altLang="en-US" sz="1200" b="1" dirty="0" smtClean="0">
                <a:latin typeface="メイリオ"/>
                <a:ea typeface="メイリオ"/>
                <a:cs typeface="メイリオ"/>
              </a:rPr>
              <a:t>新しい種類の</a:t>
            </a:r>
            <a:endParaRPr lang="en-US" altLang="ja-JP" sz="1200" b="1" dirty="0" smtClean="0">
              <a:latin typeface="メイリオ"/>
              <a:ea typeface="メイリオ"/>
              <a:cs typeface="メイリオ"/>
            </a:endParaRPr>
          </a:p>
          <a:p>
            <a:r>
              <a:rPr lang="ja-JP" altLang="en-US" sz="1200" b="1" dirty="0" smtClean="0">
                <a:latin typeface="メイリオ"/>
                <a:ea typeface="メイリオ"/>
                <a:cs typeface="メイリオ"/>
              </a:rPr>
              <a:t>図形を追加</a:t>
            </a:r>
            <a:endParaRPr kumimoji="1" lang="ja-JP" altLang="en-US" sz="1200" b="1" dirty="0">
              <a:latin typeface="メイリオ"/>
              <a:ea typeface="メイリオ"/>
              <a:cs typeface="メイリオ"/>
            </a:endParaRPr>
          </a:p>
        </p:txBody>
      </p:sp>
      <p:sp>
        <p:nvSpPr>
          <p:cNvPr id="24" name="テキスト ボックス 23"/>
          <p:cNvSpPr txBox="1"/>
          <p:nvPr/>
        </p:nvSpPr>
        <p:spPr>
          <a:xfrm rot="19661201">
            <a:off x="5849207" y="5434740"/>
            <a:ext cx="954107" cy="461665"/>
          </a:xfrm>
          <a:prstGeom prst="rect">
            <a:avLst/>
          </a:prstGeom>
          <a:noFill/>
        </p:spPr>
        <p:txBody>
          <a:bodyPr wrap="none" rtlCol="0">
            <a:spAutoFit/>
          </a:bodyPr>
          <a:lstStyle/>
          <a:p>
            <a:r>
              <a:rPr lang="ja-JP" altLang="en-US" sz="1200" b="1" dirty="0" smtClean="0">
                <a:latin typeface="メイリオ"/>
                <a:ea typeface="メイリオ"/>
                <a:cs typeface="メイリオ"/>
              </a:rPr>
              <a:t>ログ出力</a:t>
            </a:r>
            <a:endParaRPr lang="en-US" altLang="ja-JP" sz="1200" b="1" dirty="0" smtClean="0">
              <a:latin typeface="メイリオ"/>
              <a:ea typeface="メイリオ"/>
              <a:cs typeface="メイリオ"/>
            </a:endParaRPr>
          </a:p>
          <a:p>
            <a:r>
              <a:rPr lang="ja-JP" altLang="en-US" sz="1200" b="1" dirty="0" smtClean="0">
                <a:latin typeface="メイリオ"/>
                <a:ea typeface="メイリオ"/>
                <a:cs typeface="メイリオ"/>
              </a:rPr>
              <a:t>箇所の変更</a:t>
            </a:r>
            <a:endParaRPr lang="en-US" altLang="ja-JP" sz="1200" b="1" dirty="0" smtClean="0">
              <a:latin typeface="メイリオ"/>
              <a:ea typeface="メイリオ"/>
              <a:cs typeface="メイリオ"/>
            </a:endParaRPr>
          </a:p>
        </p:txBody>
      </p:sp>
      <p:sp>
        <p:nvSpPr>
          <p:cNvPr id="25" name="テキスト ボックス 24"/>
          <p:cNvSpPr txBox="1"/>
          <p:nvPr/>
        </p:nvSpPr>
        <p:spPr>
          <a:xfrm rot="19661201">
            <a:off x="6553373" y="5434740"/>
            <a:ext cx="1261884" cy="461665"/>
          </a:xfrm>
          <a:prstGeom prst="rect">
            <a:avLst/>
          </a:prstGeom>
          <a:noFill/>
        </p:spPr>
        <p:txBody>
          <a:bodyPr wrap="none" rtlCol="0">
            <a:spAutoFit/>
          </a:bodyPr>
          <a:lstStyle/>
          <a:p>
            <a:r>
              <a:rPr lang="ja-JP" altLang="en-US" sz="1200" b="1" dirty="0" smtClean="0">
                <a:latin typeface="メイリオ"/>
                <a:ea typeface="メイリオ"/>
                <a:cs typeface="メイリオ"/>
              </a:rPr>
              <a:t>再描画処理毎に</a:t>
            </a:r>
            <a:endParaRPr lang="en-US" altLang="ja-JP" sz="1200" b="1" dirty="0" smtClean="0">
              <a:latin typeface="メイリオ"/>
              <a:ea typeface="メイリオ"/>
              <a:cs typeface="メイリオ"/>
            </a:endParaRPr>
          </a:p>
          <a:p>
            <a:r>
              <a:rPr lang="ja-JP" altLang="en-US" sz="1200" b="1" dirty="0" smtClean="0">
                <a:latin typeface="メイリオ"/>
                <a:ea typeface="メイリオ"/>
                <a:cs typeface="メイリオ"/>
              </a:rPr>
              <a:t>ログを出す</a:t>
            </a:r>
            <a:endParaRPr lang="en-US" altLang="ja-JP" sz="1200" b="1" dirty="0" smtClean="0">
              <a:latin typeface="メイリオ"/>
              <a:ea typeface="メイリオ"/>
              <a:cs typeface="メイリオ"/>
            </a:endParaRPr>
          </a:p>
        </p:txBody>
      </p:sp>
      <p:sp>
        <p:nvSpPr>
          <p:cNvPr id="26" name="テキスト ボックス 25"/>
          <p:cNvSpPr txBox="1"/>
          <p:nvPr/>
        </p:nvSpPr>
        <p:spPr>
          <a:xfrm rot="19661201">
            <a:off x="2223869" y="5487964"/>
            <a:ext cx="1287532" cy="461665"/>
          </a:xfrm>
          <a:prstGeom prst="rect">
            <a:avLst/>
          </a:prstGeom>
          <a:noFill/>
        </p:spPr>
        <p:txBody>
          <a:bodyPr wrap="none" rtlCol="0">
            <a:spAutoFit/>
          </a:bodyPr>
          <a:lstStyle/>
          <a:p>
            <a:r>
              <a:rPr lang="en-US" altLang="ja-JP" sz="1200" b="1" dirty="0" err="1" smtClean="0">
                <a:latin typeface="メイリオ"/>
                <a:ea typeface="メイリオ"/>
                <a:cs typeface="メイリオ"/>
              </a:rPr>
              <a:t>setRadius</a:t>
            </a:r>
            <a:r>
              <a:rPr lang="en-US" altLang="ja-JP" sz="1200" b="1" dirty="0" smtClean="0">
                <a:latin typeface="メイリオ"/>
                <a:ea typeface="メイリオ"/>
                <a:cs typeface="メイリオ"/>
              </a:rPr>
              <a:t>()</a:t>
            </a:r>
            <a:r>
              <a:rPr lang="ja-JP" altLang="en-US" sz="1200" b="1" dirty="0" smtClean="0">
                <a:latin typeface="メイリオ"/>
                <a:ea typeface="メイリオ"/>
                <a:cs typeface="メイリオ"/>
              </a:rPr>
              <a:t>の</a:t>
            </a:r>
            <a:endParaRPr lang="en-US" altLang="ja-JP" sz="1200" b="1" dirty="0" smtClean="0">
              <a:latin typeface="メイリオ"/>
              <a:ea typeface="メイリオ"/>
              <a:cs typeface="メイリオ"/>
            </a:endParaRPr>
          </a:p>
          <a:p>
            <a:r>
              <a:rPr kumimoji="1" lang="ja-JP" altLang="en-US" sz="1200" b="1" dirty="0" smtClean="0">
                <a:latin typeface="メイリオ"/>
                <a:ea typeface="メイリオ"/>
                <a:cs typeface="メイリオ"/>
              </a:rPr>
              <a:t>ボディを修正</a:t>
            </a:r>
            <a:endParaRPr kumimoji="1" lang="ja-JP" altLang="en-US" sz="1200" b="1" dirty="0">
              <a:latin typeface="メイリオ"/>
              <a:ea typeface="メイリオ"/>
              <a:cs typeface="メイリオ"/>
            </a:endParaRPr>
          </a:p>
        </p:txBody>
      </p:sp>
      <p:sp>
        <p:nvSpPr>
          <p:cNvPr id="28" name="テキスト ボックス 27"/>
          <p:cNvSpPr txBox="1"/>
          <p:nvPr/>
        </p:nvSpPr>
        <p:spPr>
          <a:xfrm>
            <a:off x="575631" y="3035266"/>
            <a:ext cx="430887" cy="3490451"/>
          </a:xfrm>
          <a:prstGeom prst="rect">
            <a:avLst/>
          </a:prstGeom>
          <a:noFill/>
        </p:spPr>
        <p:txBody>
          <a:bodyPr vert="eaVert" wrap="square" rtlCol="0" anchor="t" anchorCtr="0">
            <a:spAutoFit/>
          </a:bodyPr>
          <a:lstStyle/>
          <a:p>
            <a:r>
              <a:rPr kumimoji="1" lang="ja-JP" altLang="en-US" sz="1600" i="1" dirty="0" smtClean="0">
                <a:solidFill>
                  <a:schemeClr val="tx1">
                    <a:lumMod val="85000"/>
                    <a:lumOff val="15000"/>
                  </a:schemeClr>
                </a:solidFill>
                <a:latin typeface="+mn-ea"/>
                <a:ea typeface="+mn-ea"/>
                <a:cs typeface="ＤＦＰ行書体"/>
              </a:rPr>
              <a:t>閲覧する必要のあるコード行数</a:t>
            </a:r>
            <a:endParaRPr kumimoji="1" lang="ja-JP" altLang="en-US" sz="1600" i="1" dirty="0">
              <a:solidFill>
                <a:schemeClr val="tx1">
                  <a:lumMod val="85000"/>
                  <a:lumOff val="15000"/>
                </a:schemeClr>
              </a:solidFill>
              <a:latin typeface="+mn-ea"/>
              <a:ea typeface="+mn-ea"/>
              <a:cs typeface="ＤＦＰ行書体"/>
            </a:endParaRPr>
          </a:p>
        </p:txBody>
      </p:sp>
      <p:sp>
        <p:nvSpPr>
          <p:cNvPr id="29" name="テキスト ボックス 28"/>
          <p:cNvSpPr txBox="1"/>
          <p:nvPr/>
        </p:nvSpPr>
        <p:spPr>
          <a:xfrm rot="19661201">
            <a:off x="7443786" y="5327742"/>
            <a:ext cx="1415772" cy="461665"/>
          </a:xfrm>
          <a:prstGeom prst="rect">
            <a:avLst/>
          </a:prstGeom>
          <a:noFill/>
        </p:spPr>
        <p:txBody>
          <a:bodyPr wrap="none" rtlCol="0">
            <a:spAutoFit/>
          </a:bodyPr>
          <a:lstStyle/>
          <a:p>
            <a:r>
              <a:rPr lang="ja-JP" altLang="en-US" sz="1200" b="1" dirty="0" smtClean="0">
                <a:latin typeface="メイリオ"/>
                <a:ea typeface="メイリオ"/>
                <a:cs typeface="メイリオ"/>
              </a:rPr>
              <a:t>ログ出力</a:t>
            </a:r>
            <a:endParaRPr lang="en-US" altLang="ja-JP" sz="1200" b="1" dirty="0" smtClean="0">
              <a:latin typeface="メイリオ"/>
              <a:ea typeface="メイリオ"/>
              <a:cs typeface="メイリオ"/>
            </a:endParaRPr>
          </a:p>
          <a:p>
            <a:r>
              <a:rPr lang="ja-JP" altLang="en-US" sz="1200" b="1" dirty="0" smtClean="0">
                <a:latin typeface="メイリオ"/>
                <a:ea typeface="メイリオ"/>
                <a:cs typeface="メイリオ"/>
              </a:rPr>
              <a:t>タイミングの変更</a:t>
            </a:r>
            <a:endParaRPr lang="en-US" altLang="ja-JP" sz="1200" b="1" dirty="0" smtClean="0">
              <a:latin typeface="メイリオ"/>
              <a:ea typeface="メイリオ"/>
              <a:cs typeface="メイリオ"/>
            </a:endParaRPr>
          </a:p>
        </p:txBody>
      </p:sp>
      <p:sp>
        <p:nvSpPr>
          <p:cNvPr id="30" name="テキスト ボックス 29"/>
          <p:cNvSpPr txBox="1"/>
          <p:nvPr/>
        </p:nvSpPr>
        <p:spPr>
          <a:xfrm rot="19661201">
            <a:off x="3094544" y="5481976"/>
            <a:ext cx="1216875" cy="461665"/>
          </a:xfrm>
          <a:prstGeom prst="rect">
            <a:avLst/>
          </a:prstGeom>
          <a:noFill/>
        </p:spPr>
        <p:txBody>
          <a:bodyPr wrap="none" rtlCol="0">
            <a:spAutoFit/>
          </a:bodyPr>
          <a:lstStyle/>
          <a:p>
            <a:r>
              <a:rPr lang="en-US" altLang="ja-JP" sz="1200" b="1" dirty="0" err="1" smtClean="0">
                <a:latin typeface="メイリオ"/>
                <a:ea typeface="メイリオ"/>
                <a:cs typeface="メイリオ"/>
              </a:rPr>
              <a:t>setWidth</a:t>
            </a:r>
            <a:r>
              <a:rPr lang="en-US" altLang="ja-JP" sz="1200" b="1" dirty="0" smtClean="0">
                <a:latin typeface="メイリオ"/>
                <a:ea typeface="メイリオ"/>
                <a:cs typeface="メイリオ"/>
              </a:rPr>
              <a:t>()</a:t>
            </a:r>
            <a:r>
              <a:rPr lang="ja-JP" altLang="en-US" sz="1200" b="1" dirty="0" smtClean="0">
                <a:latin typeface="メイリオ"/>
                <a:ea typeface="メイリオ"/>
                <a:cs typeface="メイリオ"/>
              </a:rPr>
              <a:t>の</a:t>
            </a:r>
            <a:endParaRPr lang="en-US" altLang="ja-JP" sz="1200" b="1" dirty="0" smtClean="0">
              <a:latin typeface="メイリオ"/>
              <a:ea typeface="メイリオ"/>
              <a:cs typeface="メイリオ"/>
            </a:endParaRPr>
          </a:p>
          <a:p>
            <a:r>
              <a:rPr kumimoji="1" lang="ja-JP" altLang="en-US" sz="1200" b="1" dirty="0" smtClean="0">
                <a:latin typeface="メイリオ"/>
                <a:ea typeface="メイリオ"/>
                <a:cs typeface="メイリオ"/>
              </a:rPr>
              <a:t>ボディを修正</a:t>
            </a:r>
            <a:endParaRPr kumimoji="1" lang="ja-JP" altLang="en-US" sz="1200" b="1" dirty="0">
              <a:latin typeface="メイリオ"/>
              <a:ea typeface="メイリオ"/>
              <a:cs typeface="メイリオ"/>
            </a:endParaRPr>
          </a:p>
        </p:txBody>
      </p:sp>
      <p:sp>
        <p:nvSpPr>
          <p:cNvPr id="31" name="テキスト ボックス 30"/>
          <p:cNvSpPr txBox="1"/>
          <p:nvPr/>
        </p:nvSpPr>
        <p:spPr>
          <a:xfrm>
            <a:off x="4199405" y="6322876"/>
            <a:ext cx="1797627" cy="338554"/>
          </a:xfrm>
          <a:prstGeom prst="rect">
            <a:avLst/>
          </a:prstGeom>
          <a:noFill/>
        </p:spPr>
        <p:txBody>
          <a:bodyPr vert="horz" wrap="square" rtlCol="0" anchor="t" anchorCtr="0">
            <a:spAutoFit/>
          </a:bodyPr>
          <a:lstStyle/>
          <a:p>
            <a:r>
              <a:rPr lang="ja-JP" altLang="en-US" sz="1600" i="1" dirty="0" smtClean="0">
                <a:solidFill>
                  <a:schemeClr val="tx1">
                    <a:lumMod val="85000"/>
                    <a:lumOff val="15000"/>
                  </a:schemeClr>
                </a:solidFill>
                <a:latin typeface="+mn-ea"/>
                <a:ea typeface="+mn-ea"/>
                <a:cs typeface="ＤＦＰ行書体"/>
              </a:rPr>
              <a:t>着目した関心事</a:t>
            </a:r>
            <a:endParaRPr kumimoji="1" lang="ja-JP" altLang="en-US" sz="1600" i="1" dirty="0">
              <a:solidFill>
                <a:schemeClr val="tx1">
                  <a:lumMod val="85000"/>
                  <a:lumOff val="15000"/>
                </a:schemeClr>
              </a:solidFill>
              <a:latin typeface="+mn-ea"/>
              <a:ea typeface="+mn-ea"/>
              <a:cs typeface="ＤＦＰ行書体"/>
            </a:endParaRPr>
          </a:p>
        </p:txBody>
      </p:sp>
      <p:sp>
        <p:nvSpPr>
          <p:cNvPr id="32" name="テキスト ボックス 31"/>
          <p:cNvSpPr txBox="1"/>
          <p:nvPr/>
        </p:nvSpPr>
        <p:spPr>
          <a:xfrm>
            <a:off x="4591193" y="5619372"/>
            <a:ext cx="800219" cy="338554"/>
          </a:xfrm>
          <a:prstGeom prst="rect">
            <a:avLst/>
          </a:prstGeom>
          <a:noFill/>
        </p:spPr>
        <p:txBody>
          <a:bodyPr wrap="none" rtlCol="0">
            <a:spAutoFit/>
          </a:bodyPr>
          <a:lstStyle/>
          <a:p>
            <a:r>
              <a:rPr lang="ja-JP" altLang="en-US" sz="1600" b="1" dirty="0" smtClean="0">
                <a:latin typeface="メイリオ"/>
                <a:ea typeface="メイリオ"/>
                <a:cs typeface="メイリオ"/>
              </a:rPr>
              <a:t>・・・</a:t>
            </a:r>
            <a:endParaRPr lang="en-US" altLang="ja-JP" sz="1600" b="1" dirty="0" smtClean="0">
              <a:latin typeface="メイリオ"/>
              <a:ea typeface="メイリオ"/>
              <a:cs typeface="メイリオ"/>
            </a:endParaRPr>
          </a:p>
        </p:txBody>
      </p:sp>
      <p:sp>
        <p:nvSpPr>
          <p:cNvPr id="33" name="テキスト ボックス 32"/>
          <p:cNvSpPr txBox="1"/>
          <p:nvPr/>
        </p:nvSpPr>
        <p:spPr>
          <a:xfrm>
            <a:off x="289019" y="2527905"/>
            <a:ext cx="7520007" cy="430887"/>
          </a:xfrm>
          <a:prstGeom prst="rect">
            <a:avLst/>
          </a:prstGeom>
          <a:noFill/>
        </p:spPr>
        <p:txBody>
          <a:bodyPr wrap="none" rtlCol="0">
            <a:spAutoFit/>
          </a:bodyPr>
          <a:lstStyle/>
          <a:p>
            <a:r>
              <a:rPr kumimoji="1" lang="ja-JP" altLang="en-US" sz="2200" u="sng" dirty="0" smtClean="0">
                <a:latin typeface="+mn-ea"/>
                <a:ea typeface="+mn-ea"/>
              </a:rPr>
              <a:t>ある関心事を修正する際に閲覧する必要のあるコード行数</a:t>
            </a:r>
            <a:endParaRPr kumimoji="1" lang="ja-JP" altLang="en-US" sz="2200" u="sng" dirty="0">
              <a:latin typeface="+mn-ea"/>
              <a:ea typeface="+mn-ea"/>
            </a:endParaRPr>
          </a:p>
        </p:txBody>
      </p:sp>
      <p:sp>
        <p:nvSpPr>
          <p:cNvPr id="36" name="左大かっこ 35"/>
          <p:cNvSpPr/>
          <p:nvPr/>
        </p:nvSpPr>
        <p:spPr>
          <a:xfrm rot="5400000" flipH="1">
            <a:off x="2814575" y="4521449"/>
            <a:ext cx="258810" cy="3111088"/>
          </a:xfrm>
          <a:prstGeom prst="leftBracket">
            <a:avLst/>
          </a:prstGeom>
          <a:ln w="25400">
            <a:solidFill>
              <a:schemeClr val="tx1">
                <a:lumMod val="65000"/>
                <a:lumOff val="35000"/>
                <a:alpha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7" name="テキスト ボックス 36"/>
          <p:cNvSpPr txBox="1"/>
          <p:nvPr/>
        </p:nvSpPr>
        <p:spPr>
          <a:xfrm rot="21202160">
            <a:off x="1698839" y="6160492"/>
            <a:ext cx="2481859" cy="338554"/>
          </a:xfrm>
          <a:prstGeom prst="rect">
            <a:avLst/>
          </a:prstGeom>
          <a:noFill/>
        </p:spPr>
        <p:txBody>
          <a:bodyPr wrap="square" rtlCol="0">
            <a:spAutoFit/>
          </a:bodyPr>
          <a:lstStyle/>
          <a:p>
            <a:r>
              <a:rPr lang="ja-JP" altLang="en-US" sz="1600" dirty="0" smtClean="0">
                <a:latin typeface="ヒラギノ丸ゴ Pro W4"/>
                <a:ea typeface="ヒラギノ丸ゴ Pro W4"/>
                <a:cs typeface="ヒラギノ丸ゴ Pro W4"/>
              </a:rPr>
              <a:t>図形の種類に関する修正</a:t>
            </a:r>
            <a:endParaRPr lang="en-US" altLang="ja-JP" sz="1600" dirty="0" smtClean="0">
              <a:latin typeface="ヒラギノ丸ゴ Pro W4"/>
              <a:ea typeface="ヒラギノ丸ゴ Pro W4"/>
              <a:cs typeface="ヒラギノ丸ゴ Pro W4"/>
            </a:endParaRPr>
          </a:p>
        </p:txBody>
      </p:sp>
      <p:sp>
        <p:nvSpPr>
          <p:cNvPr id="38" name="左大かっこ 37"/>
          <p:cNvSpPr/>
          <p:nvPr/>
        </p:nvSpPr>
        <p:spPr>
          <a:xfrm rot="5400000" flipH="1">
            <a:off x="7163598" y="4513433"/>
            <a:ext cx="258810" cy="3111088"/>
          </a:xfrm>
          <a:prstGeom prst="leftBracket">
            <a:avLst/>
          </a:prstGeom>
          <a:ln w="25400">
            <a:solidFill>
              <a:schemeClr val="tx1">
                <a:lumMod val="65000"/>
                <a:lumOff val="35000"/>
                <a:alpha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9" name="テキスト ボックス 38"/>
          <p:cNvSpPr txBox="1"/>
          <p:nvPr/>
        </p:nvSpPr>
        <p:spPr>
          <a:xfrm rot="21202160">
            <a:off x="6542478" y="6099004"/>
            <a:ext cx="2481859" cy="338554"/>
          </a:xfrm>
          <a:prstGeom prst="rect">
            <a:avLst/>
          </a:prstGeom>
          <a:noFill/>
        </p:spPr>
        <p:txBody>
          <a:bodyPr wrap="square" rtlCol="0">
            <a:spAutoFit/>
          </a:bodyPr>
          <a:lstStyle/>
          <a:p>
            <a:r>
              <a:rPr lang="ja-JP" altLang="en-US" sz="1600" dirty="0" smtClean="0">
                <a:latin typeface="ヒラギノ丸ゴ Pro W4"/>
                <a:ea typeface="ヒラギノ丸ゴ Pro W4"/>
                <a:cs typeface="ヒラギノ丸ゴ Pro W4"/>
              </a:rPr>
              <a:t>処理に関する修正</a:t>
            </a:r>
            <a:endParaRPr lang="en-US" altLang="ja-JP" sz="1600" dirty="0" smtClean="0">
              <a:latin typeface="ヒラギノ丸ゴ Pro W4"/>
              <a:ea typeface="ヒラギノ丸ゴ Pro W4"/>
              <a:cs typeface="ヒラギノ丸ゴ Pro W4"/>
            </a:endParaRPr>
          </a:p>
        </p:txBody>
      </p:sp>
      <p:sp>
        <p:nvSpPr>
          <p:cNvPr id="34" name="テキスト ボックス 33"/>
          <p:cNvSpPr txBox="1"/>
          <p:nvPr/>
        </p:nvSpPr>
        <p:spPr>
          <a:xfrm>
            <a:off x="-207818" y="2817091"/>
            <a:ext cx="184666" cy="369332"/>
          </a:xfrm>
          <a:prstGeom prst="rect">
            <a:avLst/>
          </a:prstGeom>
          <a:noFill/>
        </p:spPr>
        <p:txBody>
          <a:bodyPr wrap="none" rtlCol="0">
            <a:spAutoFit/>
          </a:bodyPr>
          <a:lstStyle/>
          <a:p>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mtClean="0"/>
              <a:t>提案</a:t>
            </a:r>
            <a:r>
              <a:rPr lang="en-US" altLang="ja-JP" smtClean="0"/>
              <a:t>: Kide</a:t>
            </a:r>
            <a:endParaRPr lang="ja-JP" altLang="en-US" smtClean="0"/>
          </a:p>
        </p:txBody>
      </p:sp>
      <p:sp>
        <p:nvSpPr>
          <p:cNvPr id="25603" name="コンテンツ プレースホルダ 2"/>
          <p:cNvSpPr>
            <a:spLocks noGrp="1"/>
          </p:cNvSpPr>
          <p:nvPr>
            <p:ph idx="1"/>
          </p:nvPr>
        </p:nvSpPr>
        <p:spPr/>
        <p:txBody>
          <a:bodyPr/>
          <a:lstStyle/>
          <a:p>
            <a:r>
              <a:rPr lang="ja-JP" altLang="en-US" dirty="0" smtClean="0"/>
              <a:t>対話的なモジュール分割を支援</a:t>
            </a:r>
            <a:endParaRPr lang="en-US" altLang="ja-JP" dirty="0" smtClean="0"/>
          </a:p>
          <a:p>
            <a:pPr lvl="1"/>
            <a:r>
              <a:rPr lang="ja-JP" altLang="en-US" dirty="0" smtClean="0"/>
              <a:t>複数ファイルをまたぐ煩雑な編集を回避可能　　　</a:t>
            </a:r>
            <a:endParaRPr lang="en-US" altLang="ja-JP" dirty="0" smtClean="0"/>
          </a:p>
          <a:p>
            <a:pPr lvl="1"/>
            <a:r>
              <a:rPr lang="ja-JP" altLang="en-US" dirty="0" smtClean="0"/>
              <a:t>着目する関心事に関連するプログラム要素のみ表示</a:t>
            </a:r>
            <a:endParaRPr lang="en-US" altLang="ja-JP" dirty="0" smtClean="0"/>
          </a:p>
          <a:p>
            <a:r>
              <a:rPr lang="ja-JP" altLang="en-US" dirty="0" smtClean="0"/>
              <a:t>（ソースコードを含む文書の対話的な利用も支援）</a:t>
            </a:r>
          </a:p>
        </p:txBody>
      </p:sp>
      <p:sp>
        <p:nvSpPr>
          <p:cNvPr id="4" name="スライド番号プレースホルダ 3"/>
          <p:cNvSpPr>
            <a:spLocks noGrp="1"/>
          </p:cNvSpPr>
          <p:nvPr>
            <p:ph type="sldNum" sz="quarter" idx="12"/>
          </p:nvPr>
        </p:nvSpPr>
        <p:spPr/>
        <p:txBody>
          <a:bodyPr/>
          <a:lstStyle/>
          <a:p>
            <a:pPr>
              <a:defRPr/>
            </a:pPr>
            <a:fld id="{7B0DFEE9-DFE2-9A46-B951-7999CF3C75BF}" type="slidenum">
              <a:rPr lang="ja-JP" altLang="en-US"/>
              <a:pPr>
                <a:defRPr/>
              </a:pPr>
              <a:t>6</a:t>
            </a:fld>
            <a:endParaRPr lang="ja-JP" altLang="en-US"/>
          </a:p>
        </p:txBody>
      </p:sp>
      <p:grpSp>
        <p:nvGrpSpPr>
          <p:cNvPr id="2" name="図形グループ 33"/>
          <p:cNvGrpSpPr/>
          <p:nvPr/>
        </p:nvGrpSpPr>
        <p:grpSpPr>
          <a:xfrm>
            <a:off x="3622841" y="4093766"/>
            <a:ext cx="4983498" cy="2652862"/>
            <a:chOff x="3582737" y="3933350"/>
            <a:chExt cx="4983498" cy="2652862"/>
          </a:xfrm>
        </p:grpSpPr>
        <p:grpSp>
          <p:nvGrpSpPr>
            <p:cNvPr id="3" name="図形グループ 20"/>
            <p:cNvGrpSpPr/>
            <p:nvPr/>
          </p:nvGrpSpPr>
          <p:grpSpPr>
            <a:xfrm>
              <a:off x="3582737" y="3957043"/>
              <a:ext cx="4983498" cy="2629169"/>
              <a:chOff x="1075764" y="3672048"/>
              <a:chExt cx="6229257" cy="2863384"/>
            </a:xfrm>
          </p:grpSpPr>
          <p:graphicFrame>
            <p:nvGraphicFramePr>
              <p:cNvPr id="23" name="グラフ 5"/>
              <p:cNvGraphicFramePr>
                <a:graphicFrameLocks/>
              </p:cNvGraphicFramePr>
              <p:nvPr/>
            </p:nvGraphicFramePr>
            <p:xfrm>
              <a:off x="1075764" y="3672048"/>
              <a:ext cx="6229257" cy="2863384"/>
            </p:xfrm>
            <a:graphic>
              <a:graphicData uri="http://schemas.openxmlformats.org/drawingml/2006/chart">
                <c:chart xmlns:c="http://schemas.openxmlformats.org/drawingml/2006/chart" xmlns:r="http://schemas.openxmlformats.org/officeDocument/2006/relationships" r:id="rId2"/>
              </a:graphicData>
            </a:graphic>
          </p:graphicFrame>
          <p:pic>
            <p:nvPicPr>
              <p:cNvPr id="24" name="図 23"/>
              <p:cNvPicPr>
                <a:picLocks/>
              </p:cNvPicPr>
              <p:nvPr/>
            </p:nvPicPr>
            <p:blipFill>
              <a:blip r:embed="rId3"/>
              <a:stretch>
                <a:fillRect/>
              </a:stretch>
            </p:blipFill>
            <p:spPr>
              <a:xfrm>
                <a:off x="3194571" y="3688007"/>
                <a:ext cx="567617" cy="518375"/>
              </a:xfrm>
              <a:prstGeom prst="rect">
                <a:avLst/>
              </a:prstGeom>
            </p:spPr>
          </p:pic>
          <p:pic>
            <p:nvPicPr>
              <p:cNvPr id="26" name="図 11"/>
              <p:cNvPicPr>
                <a:picLocks/>
              </p:cNvPicPr>
              <p:nvPr/>
            </p:nvPicPr>
            <p:blipFill>
              <a:blip r:embed="rId4"/>
              <a:stretch>
                <a:fillRect/>
              </a:stretch>
            </p:blipFill>
            <p:spPr>
              <a:xfrm>
                <a:off x="5386829" y="3702570"/>
                <a:ext cx="567616" cy="518375"/>
              </a:xfrm>
              <a:prstGeom prst="rect">
                <a:avLst/>
              </a:prstGeom>
            </p:spPr>
          </p:pic>
        </p:grpSp>
        <p:sp>
          <p:nvSpPr>
            <p:cNvPr id="27" name="正方形/長方形 26"/>
            <p:cNvSpPr/>
            <p:nvPr/>
          </p:nvSpPr>
          <p:spPr>
            <a:xfrm>
              <a:off x="4423748" y="6123945"/>
              <a:ext cx="4058265" cy="355323"/>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8" name="正方形/長方形 27"/>
            <p:cNvSpPr/>
            <p:nvPr/>
          </p:nvSpPr>
          <p:spPr>
            <a:xfrm>
              <a:off x="3582737" y="3933350"/>
              <a:ext cx="534737" cy="2297539"/>
            </a:xfrm>
            <a:prstGeom prst="rect">
              <a:avLst/>
            </a:prstGeo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grpSp>
      <p:sp>
        <p:nvSpPr>
          <p:cNvPr id="36" name="角丸四角形 35"/>
          <p:cNvSpPr/>
          <p:nvPr/>
        </p:nvSpPr>
        <p:spPr>
          <a:xfrm>
            <a:off x="4463852" y="5486428"/>
            <a:ext cx="4023758" cy="458315"/>
          </a:xfrm>
          <a:prstGeom prst="roundRect">
            <a:avLst>
              <a:gd name="adj" fmla="val 50000"/>
            </a:avLst>
          </a:prstGeom>
          <a:solidFill>
            <a:srgbClr val="3366FF">
              <a:alpha val="46000"/>
            </a:srgbClr>
          </a:solidFill>
          <a:ln w="50800">
            <a:solidFill>
              <a:srgbClr val="3366FF"/>
            </a:solidFill>
            <a:prstDash val="sysDash"/>
          </a:ln>
          <a:scene3d>
            <a:camera prst="obliqueTopRight"/>
            <a:lightRig rig="threePt"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円形吹き出し 36"/>
          <p:cNvSpPr/>
          <p:nvPr/>
        </p:nvSpPr>
        <p:spPr>
          <a:xfrm>
            <a:off x="423863" y="3901863"/>
            <a:ext cx="3198978" cy="1882464"/>
          </a:xfrm>
          <a:prstGeom prst="wedgeEllipseCallout">
            <a:avLst>
              <a:gd name="adj1" fmla="val 48892"/>
              <a:gd name="adj2" fmla="val 55356"/>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000000"/>
              </a:solidFill>
            </a:endParaRPr>
          </a:p>
        </p:txBody>
      </p:sp>
      <p:sp>
        <p:nvSpPr>
          <p:cNvPr id="38" name="テキスト ボックス 37"/>
          <p:cNvSpPr txBox="1"/>
          <p:nvPr/>
        </p:nvSpPr>
        <p:spPr>
          <a:xfrm>
            <a:off x="922664" y="4108843"/>
            <a:ext cx="2503821" cy="1477328"/>
          </a:xfrm>
          <a:prstGeom prst="rect">
            <a:avLst/>
          </a:prstGeom>
          <a:noFill/>
        </p:spPr>
        <p:txBody>
          <a:bodyPr wrap="square" rtlCol="0">
            <a:spAutoFit/>
          </a:bodyPr>
          <a:lstStyle/>
          <a:p>
            <a:r>
              <a:rPr lang="en-US" altLang="ja-JP" dirty="0" err="1" smtClean="0">
                <a:latin typeface="Osaka"/>
                <a:ea typeface="Osaka"/>
                <a:cs typeface="Osaka"/>
              </a:rPr>
              <a:t>Kide</a:t>
            </a:r>
            <a:r>
              <a:rPr lang="en-US" altLang="ja-JP" dirty="0" smtClean="0">
                <a:latin typeface="Osaka"/>
                <a:ea typeface="Osaka"/>
                <a:cs typeface="Osaka"/>
              </a:rPr>
              <a:t> </a:t>
            </a:r>
            <a:r>
              <a:rPr lang="ja-JP" altLang="en-US" dirty="0" smtClean="0">
                <a:latin typeface="Osaka"/>
                <a:ea typeface="Osaka"/>
                <a:cs typeface="Osaka"/>
              </a:rPr>
              <a:t>を使うことで、</a:t>
            </a:r>
            <a:endParaRPr lang="en-US" altLang="ja-JP" dirty="0" smtClean="0">
              <a:latin typeface="Osaka"/>
              <a:ea typeface="Osaka"/>
              <a:cs typeface="Osaka"/>
            </a:endParaRPr>
          </a:p>
          <a:p>
            <a:r>
              <a:rPr lang="ja-JP" altLang="en-US" dirty="0" smtClean="0">
                <a:latin typeface="Osaka"/>
                <a:ea typeface="Osaka"/>
                <a:cs typeface="Osaka"/>
              </a:rPr>
              <a:t>編集に必要なコードだけを見て</a:t>
            </a:r>
            <a:r>
              <a:rPr lang="en-US" altLang="ja-JP" dirty="0" smtClean="0">
                <a:latin typeface="Osaka"/>
                <a:ea typeface="Osaka"/>
                <a:cs typeface="Osaka"/>
              </a:rPr>
              <a:t>(</a:t>
            </a:r>
            <a:r>
              <a:rPr lang="ja-JP" altLang="en-US" dirty="0" smtClean="0">
                <a:latin typeface="Osaka"/>
                <a:ea typeface="Osaka"/>
                <a:cs typeface="Osaka"/>
              </a:rPr>
              <a:t>必要最低限の閲覧量で</a:t>
            </a:r>
            <a:r>
              <a:rPr lang="en-US" altLang="ja-JP" dirty="0" smtClean="0">
                <a:latin typeface="Osaka"/>
                <a:ea typeface="Osaka"/>
                <a:cs typeface="Osaka"/>
              </a:rPr>
              <a:t>)</a:t>
            </a:r>
            <a:r>
              <a:rPr lang="ja-JP" altLang="en-US" dirty="0" smtClean="0">
                <a:latin typeface="Osaka"/>
                <a:ea typeface="Osaka"/>
                <a:cs typeface="Osaka"/>
              </a:rPr>
              <a:t>開発が</a:t>
            </a:r>
            <a:endParaRPr lang="en-US" altLang="ja-JP" dirty="0" smtClean="0">
              <a:latin typeface="Osaka"/>
              <a:ea typeface="Osaka"/>
              <a:cs typeface="Osaka"/>
            </a:endParaRPr>
          </a:p>
          <a:p>
            <a:r>
              <a:rPr lang="ja-JP" altLang="en-US" dirty="0" smtClean="0">
                <a:latin typeface="Osaka"/>
                <a:ea typeface="Osaka"/>
                <a:cs typeface="Osaka"/>
              </a:rPr>
              <a:t>行えます。</a:t>
            </a:r>
            <a:endParaRPr lang="en-US" altLang="ja-JP" dirty="0" smtClean="0">
              <a:latin typeface="Osaka"/>
              <a:ea typeface="Osaka"/>
              <a:cs typeface="Osaka"/>
            </a:endParaRPr>
          </a:p>
        </p:txBody>
      </p:sp>
      <p:pic>
        <p:nvPicPr>
          <p:cNvPr id="35" name="図 34"/>
          <p:cNvPicPr>
            <a:picLocks noChangeAspect="1"/>
          </p:cNvPicPr>
          <p:nvPr/>
        </p:nvPicPr>
        <p:blipFill>
          <a:blip r:embed="rId5"/>
          <a:stretch>
            <a:fillRect/>
          </a:stretch>
        </p:blipFill>
        <p:spPr>
          <a:xfrm>
            <a:off x="3359645" y="5545776"/>
            <a:ext cx="797933" cy="79793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en-US" altLang="ja-JP" sz="3200" dirty="0" err="1" smtClean="0"/>
              <a:t>Kide</a:t>
            </a:r>
            <a:r>
              <a:rPr lang="en-US" altLang="ja-JP" sz="3200" dirty="0" smtClean="0"/>
              <a:t> </a:t>
            </a:r>
            <a:r>
              <a:rPr lang="ja-JP" altLang="en-US" sz="3200" dirty="0" smtClean="0"/>
              <a:t>による対話的なモジュール分割支援</a:t>
            </a:r>
          </a:p>
        </p:txBody>
      </p:sp>
      <p:sp>
        <p:nvSpPr>
          <p:cNvPr id="25603" name="コンテンツ プレースホルダ 2"/>
          <p:cNvSpPr>
            <a:spLocks noGrp="1"/>
          </p:cNvSpPr>
          <p:nvPr>
            <p:ph idx="1"/>
          </p:nvPr>
        </p:nvSpPr>
        <p:spPr/>
        <p:txBody>
          <a:bodyPr/>
          <a:lstStyle/>
          <a:p>
            <a:r>
              <a:rPr lang="ja-JP" altLang="en-US" dirty="0" smtClean="0"/>
              <a:t>着目する関心事に合わせた仮想的なファイルを作成</a:t>
            </a:r>
            <a:endParaRPr lang="en-US" altLang="ja-JP" dirty="0" smtClean="0"/>
          </a:p>
          <a:p>
            <a:pPr lvl="1"/>
            <a:r>
              <a:rPr lang="ja-JP" altLang="en-US" dirty="0" smtClean="0"/>
              <a:t>関心事に該当しているプログラム要素を抽出し表示</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7B0DFEE9-DFE2-9A46-B951-7999CF3C75BF}" type="slidenum">
              <a:rPr lang="ja-JP" altLang="en-US"/>
              <a:pPr>
                <a:defRPr/>
              </a:pPr>
              <a:t>7</a:t>
            </a:fld>
            <a:endParaRPr lang="ja-JP" altLang="en-US"/>
          </a:p>
        </p:txBody>
      </p:sp>
      <p:pic>
        <p:nvPicPr>
          <p:cNvPr id="7" name="図 6" descr="concernView.jpg"/>
          <p:cNvPicPr>
            <a:picLocks noChangeAspect="1"/>
          </p:cNvPicPr>
          <p:nvPr/>
        </p:nvPicPr>
        <p:blipFill>
          <a:blip r:embed="rId3"/>
          <a:stretch>
            <a:fillRect/>
          </a:stretch>
        </p:blipFill>
        <p:spPr>
          <a:xfrm>
            <a:off x="3008632" y="2736005"/>
            <a:ext cx="1682069" cy="2358838"/>
          </a:xfrm>
          <a:prstGeom prst="rect">
            <a:avLst/>
          </a:prstGeom>
        </p:spPr>
      </p:pic>
      <p:pic>
        <p:nvPicPr>
          <p:cNvPr id="8" name="図 7" descr="rectangleJavaEditor.jpg"/>
          <p:cNvPicPr>
            <a:picLocks noChangeAspect="1"/>
          </p:cNvPicPr>
          <p:nvPr/>
        </p:nvPicPr>
        <p:blipFill>
          <a:blip r:embed="rId4"/>
          <a:stretch>
            <a:fillRect/>
          </a:stretch>
        </p:blipFill>
        <p:spPr>
          <a:xfrm>
            <a:off x="189180" y="4254768"/>
            <a:ext cx="2640817" cy="2284900"/>
          </a:xfrm>
          <a:prstGeom prst="rect">
            <a:avLst/>
          </a:prstGeom>
        </p:spPr>
      </p:pic>
      <p:pic>
        <p:nvPicPr>
          <p:cNvPr id="10" name="図 9" descr="kideeditoir-1.jpg"/>
          <p:cNvPicPr>
            <a:picLocks noChangeAspect="1"/>
          </p:cNvPicPr>
          <p:nvPr/>
        </p:nvPicPr>
        <p:blipFill>
          <a:blip r:embed="rId5"/>
          <a:stretch>
            <a:fillRect/>
          </a:stretch>
        </p:blipFill>
        <p:spPr>
          <a:xfrm>
            <a:off x="6069689" y="2379018"/>
            <a:ext cx="2090412" cy="2493259"/>
          </a:xfrm>
          <a:prstGeom prst="rect">
            <a:avLst/>
          </a:prstGeom>
        </p:spPr>
      </p:pic>
      <p:pic>
        <p:nvPicPr>
          <p:cNvPr id="11" name="図 10" descr="kideeditoir-2.jpg"/>
          <p:cNvPicPr>
            <a:picLocks noChangeAspect="1"/>
          </p:cNvPicPr>
          <p:nvPr/>
        </p:nvPicPr>
        <p:blipFill>
          <a:blip r:embed="rId6"/>
          <a:stretch>
            <a:fillRect/>
          </a:stretch>
        </p:blipFill>
        <p:spPr>
          <a:xfrm>
            <a:off x="6664177" y="2953882"/>
            <a:ext cx="2168747" cy="2582411"/>
          </a:xfrm>
          <a:prstGeom prst="rect">
            <a:avLst/>
          </a:prstGeom>
        </p:spPr>
      </p:pic>
      <p:sp>
        <p:nvSpPr>
          <p:cNvPr id="14" name="円形吹き出し 13"/>
          <p:cNvSpPr/>
          <p:nvPr/>
        </p:nvSpPr>
        <p:spPr>
          <a:xfrm>
            <a:off x="490703" y="2406317"/>
            <a:ext cx="2374012" cy="1219178"/>
          </a:xfrm>
          <a:prstGeom prst="wedgeEllipseCallout">
            <a:avLst>
              <a:gd name="adj1" fmla="val -48994"/>
              <a:gd name="adj2" fmla="val 5220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000000"/>
              </a:solidFill>
            </a:endParaRPr>
          </a:p>
        </p:txBody>
      </p:sp>
      <p:sp>
        <p:nvSpPr>
          <p:cNvPr id="15" name="テキスト ボックス 14"/>
          <p:cNvSpPr txBox="1"/>
          <p:nvPr/>
        </p:nvSpPr>
        <p:spPr>
          <a:xfrm>
            <a:off x="679499" y="2580734"/>
            <a:ext cx="2110394" cy="923330"/>
          </a:xfrm>
          <a:prstGeom prst="rect">
            <a:avLst/>
          </a:prstGeom>
          <a:noFill/>
        </p:spPr>
        <p:txBody>
          <a:bodyPr wrap="square" rtlCol="0">
            <a:spAutoFit/>
          </a:bodyPr>
          <a:lstStyle/>
          <a:p>
            <a:r>
              <a:rPr lang="ja-JP" altLang="en-US" dirty="0" smtClean="0">
                <a:latin typeface="Osaka"/>
                <a:ea typeface="Osaka"/>
                <a:cs typeface="Osaka"/>
              </a:rPr>
              <a:t>事前に</a:t>
            </a:r>
            <a:r>
              <a:rPr lang="en-US" altLang="ja-JP" dirty="0" smtClean="0">
                <a:latin typeface="Osaka"/>
                <a:ea typeface="Osaka"/>
                <a:cs typeface="Osaka"/>
              </a:rPr>
              <a:t>GUI</a:t>
            </a:r>
            <a:r>
              <a:rPr lang="ja-JP" altLang="en-US" dirty="0" smtClean="0">
                <a:latin typeface="Osaka"/>
                <a:ea typeface="Osaka"/>
                <a:cs typeface="Osaka"/>
              </a:rPr>
              <a:t>を用いて関連するメソッドをグループに登録</a:t>
            </a:r>
            <a:endParaRPr kumimoji="1" lang="ja-JP" altLang="en-US" dirty="0">
              <a:latin typeface="Osaka"/>
              <a:ea typeface="Osaka"/>
              <a:cs typeface="Osaka"/>
            </a:endParaRPr>
          </a:p>
        </p:txBody>
      </p:sp>
      <p:pic>
        <p:nvPicPr>
          <p:cNvPr id="13" name="図 12"/>
          <p:cNvPicPr>
            <a:picLocks noChangeAspect="1"/>
          </p:cNvPicPr>
          <p:nvPr/>
        </p:nvPicPr>
        <p:blipFill>
          <a:blip r:embed="rId7"/>
          <a:stretch>
            <a:fillRect/>
          </a:stretch>
        </p:blipFill>
        <p:spPr>
          <a:xfrm>
            <a:off x="24896" y="3456835"/>
            <a:ext cx="797933" cy="797933"/>
          </a:xfrm>
          <a:prstGeom prst="rect">
            <a:avLst/>
          </a:prstGeom>
        </p:spPr>
      </p:pic>
      <p:sp>
        <p:nvSpPr>
          <p:cNvPr id="16" name="テキスト ボックス 15"/>
          <p:cNvSpPr txBox="1"/>
          <p:nvPr/>
        </p:nvSpPr>
        <p:spPr>
          <a:xfrm>
            <a:off x="1238352" y="6177418"/>
            <a:ext cx="1729696" cy="338554"/>
          </a:xfrm>
          <a:prstGeom prst="rect">
            <a:avLst/>
          </a:prstGeom>
          <a:noFill/>
        </p:spPr>
        <p:txBody>
          <a:bodyPr wrap="square" rtlCol="0">
            <a:spAutoFit/>
          </a:bodyPr>
          <a:lstStyle/>
          <a:p>
            <a:r>
              <a:rPr lang="en-US" altLang="ja-JP" sz="1600" i="1" dirty="0" smtClean="0">
                <a:latin typeface="ＤＦＰ太丸ゴシック体"/>
                <a:ea typeface="ＤＦＰ太丸ゴシック体"/>
                <a:cs typeface="ＤＦＰ太丸ゴシック体"/>
              </a:rPr>
              <a:t>Java </a:t>
            </a:r>
            <a:r>
              <a:rPr lang="ja-JP" altLang="en-US" sz="1600" i="1" dirty="0" smtClean="0">
                <a:latin typeface="ＤＦＰ太丸ゴシック体"/>
                <a:ea typeface="ＤＦＰ太丸ゴシック体"/>
                <a:cs typeface="ＤＦＰ太丸ゴシック体"/>
              </a:rPr>
              <a:t>エディタ</a:t>
            </a:r>
            <a:endParaRPr lang="en-US" altLang="ja-JP" sz="1600" i="1" dirty="0" smtClean="0">
              <a:latin typeface="ＤＦＰ太丸ゴシック体"/>
              <a:ea typeface="ＤＦＰ太丸ゴシック体"/>
              <a:cs typeface="ＤＦＰ太丸ゴシック体"/>
            </a:endParaRPr>
          </a:p>
        </p:txBody>
      </p:sp>
      <p:cxnSp>
        <p:nvCxnSpPr>
          <p:cNvPr id="19" name="直線矢印コネクタ 18"/>
          <p:cNvCxnSpPr/>
          <p:nvPr/>
        </p:nvCxnSpPr>
        <p:spPr>
          <a:xfrm flipV="1">
            <a:off x="1566285" y="3827619"/>
            <a:ext cx="1608835" cy="1258547"/>
          </a:xfrm>
          <a:prstGeom prst="straightConnector1">
            <a:avLst/>
          </a:prstGeom>
          <a:ln w="5715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flipV="1">
            <a:off x="4690701" y="3625494"/>
            <a:ext cx="1378988" cy="1"/>
          </a:xfrm>
          <a:prstGeom prst="straightConnector1">
            <a:avLst/>
          </a:prstGeom>
          <a:ln w="5715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3188925" y="5022208"/>
            <a:ext cx="2553900" cy="338554"/>
          </a:xfrm>
          <a:prstGeom prst="rect">
            <a:avLst/>
          </a:prstGeom>
          <a:noFill/>
        </p:spPr>
        <p:txBody>
          <a:bodyPr wrap="square" rtlCol="0">
            <a:spAutoFit/>
          </a:bodyPr>
          <a:lstStyle/>
          <a:p>
            <a:r>
              <a:rPr lang="en-US" altLang="ja-JP" sz="1600" i="1" dirty="0" err="1" smtClean="0">
                <a:latin typeface="ＤＦＰ太丸ゴシック体"/>
                <a:ea typeface="ＤＦＰ太丸ゴシック体"/>
                <a:cs typeface="ＤＦＰ太丸ゴシック体"/>
              </a:rPr>
              <a:t>Kide</a:t>
            </a:r>
            <a:r>
              <a:rPr lang="en-US" altLang="ja-JP" sz="1600" i="1" dirty="0" smtClean="0">
                <a:latin typeface="ＤＦＰ太丸ゴシック体"/>
                <a:ea typeface="ＤＦＰ太丸ゴシック体"/>
                <a:cs typeface="ＤＦＰ太丸ゴシック体"/>
              </a:rPr>
              <a:t> - Concerns View</a:t>
            </a:r>
          </a:p>
        </p:txBody>
      </p:sp>
      <p:sp>
        <p:nvSpPr>
          <p:cNvPr id="30" name="テキスト ボックス 29"/>
          <p:cNvSpPr txBox="1"/>
          <p:nvPr/>
        </p:nvSpPr>
        <p:spPr>
          <a:xfrm>
            <a:off x="6750551" y="5115784"/>
            <a:ext cx="2553900" cy="338554"/>
          </a:xfrm>
          <a:prstGeom prst="rect">
            <a:avLst/>
          </a:prstGeom>
          <a:noFill/>
        </p:spPr>
        <p:txBody>
          <a:bodyPr wrap="square" rtlCol="0">
            <a:spAutoFit/>
          </a:bodyPr>
          <a:lstStyle/>
          <a:p>
            <a:r>
              <a:rPr lang="en-US" altLang="ja-JP" sz="1600" i="1" dirty="0" err="1" smtClean="0">
                <a:latin typeface="ＤＦＰ太丸ゴシック体"/>
                <a:ea typeface="ＤＦＰ太丸ゴシック体"/>
                <a:cs typeface="ＤＦＰ太丸ゴシック体"/>
              </a:rPr>
              <a:t>Kide</a:t>
            </a:r>
            <a:r>
              <a:rPr lang="en-US" altLang="ja-JP" sz="1600" i="1" dirty="0" smtClean="0">
                <a:latin typeface="ＤＦＰ太丸ゴシック体"/>
                <a:ea typeface="ＤＦＰ太丸ゴシック体"/>
                <a:cs typeface="ＤＦＰ太丸ゴシック体"/>
              </a:rPr>
              <a:t> - </a:t>
            </a:r>
            <a:r>
              <a:rPr lang="en-US" altLang="ja-JP" sz="1600" i="1" dirty="0" err="1" smtClean="0">
                <a:latin typeface="ＤＦＰ太丸ゴシック体"/>
                <a:ea typeface="ＤＦＰ太丸ゴシック体"/>
                <a:cs typeface="ＤＦＰ太丸ゴシック体"/>
              </a:rPr>
              <a:t>Kide</a:t>
            </a:r>
            <a:r>
              <a:rPr lang="en-US" altLang="ja-JP" sz="1600" i="1" dirty="0" smtClean="0">
                <a:latin typeface="ＤＦＰ太丸ゴシック体"/>
                <a:ea typeface="ＤＦＰ太丸ゴシック体"/>
                <a:cs typeface="ＤＦＰ太丸ゴシック体"/>
              </a:rPr>
              <a:t> Editor</a:t>
            </a:r>
          </a:p>
        </p:txBody>
      </p:sp>
      <p:sp>
        <p:nvSpPr>
          <p:cNvPr id="31" name="円形吹き出し 30"/>
          <p:cNvSpPr/>
          <p:nvPr/>
        </p:nvSpPr>
        <p:spPr>
          <a:xfrm>
            <a:off x="4364610" y="5620080"/>
            <a:ext cx="4169795" cy="965977"/>
          </a:xfrm>
          <a:prstGeom prst="wedgeEllipseCallout">
            <a:avLst>
              <a:gd name="adj1" fmla="val -51365"/>
              <a:gd name="adj2" fmla="val 47485"/>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000000"/>
              </a:solidFill>
            </a:endParaRPr>
          </a:p>
        </p:txBody>
      </p:sp>
      <p:sp>
        <p:nvSpPr>
          <p:cNvPr id="32" name="テキスト ボックス 31"/>
          <p:cNvSpPr txBox="1"/>
          <p:nvPr/>
        </p:nvSpPr>
        <p:spPr>
          <a:xfrm>
            <a:off x="4739319" y="5784696"/>
            <a:ext cx="3420782" cy="646331"/>
          </a:xfrm>
          <a:prstGeom prst="rect">
            <a:avLst/>
          </a:prstGeom>
          <a:noFill/>
        </p:spPr>
        <p:txBody>
          <a:bodyPr wrap="square" rtlCol="0">
            <a:spAutoFit/>
          </a:bodyPr>
          <a:lstStyle/>
          <a:p>
            <a:r>
              <a:rPr lang="en-US" altLang="en-US" dirty="0" smtClean="0">
                <a:latin typeface="Osaka"/>
                <a:ea typeface="Osaka"/>
                <a:cs typeface="Osaka"/>
              </a:rPr>
              <a:t>着目する関心事に</a:t>
            </a:r>
            <a:r>
              <a:rPr lang="ja-JP" altLang="en-US" dirty="0" smtClean="0">
                <a:latin typeface="Osaka"/>
                <a:ea typeface="Osaka"/>
                <a:cs typeface="Osaka"/>
              </a:rPr>
              <a:t>登録された</a:t>
            </a:r>
            <a:endParaRPr lang="en-US" altLang="ja-JP" dirty="0" smtClean="0">
              <a:latin typeface="Osaka"/>
              <a:ea typeface="Osaka"/>
              <a:cs typeface="Osaka"/>
            </a:endParaRPr>
          </a:p>
          <a:p>
            <a:r>
              <a:rPr lang="ja-JP" altLang="en-US" dirty="0" smtClean="0">
                <a:latin typeface="Osaka"/>
                <a:ea typeface="Osaka"/>
                <a:cs typeface="Osaka"/>
              </a:rPr>
              <a:t>メソッドを抽出したファイルが生成</a:t>
            </a:r>
            <a:endParaRPr lang="en-US" altLang="en-US" dirty="0" smtClean="0">
              <a:latin typeface="Osaka"/>
              <a:ea typeface="Osaka"/>
              <a:cs typeface="Osaka"/>
            </a:endParaRPr>
          </a:p>
        </p:txBody>
      </p:sp>
      <p:pic>
        <p:nvPicPr>
          <p:cNvPr id="33" name="図 32"/>
          <p:cNvPicPr>
            <a:picLocks noChangeAspect="1"/>
          </p:cNvPicPr>
          <p:nvPr/>
        </p:nvPicPr>
        <p:blipFill>
          <a:blip r:embed="rId7"/>
          <a:stretch>
            <a:fillRect/>
          </a:stretch>
        </p:blipFill>
        <p:spPr>
          <a:xfrm>
            <a:off x="3579576" y="5922120"/>
            <a:ext cx="797933" cy="797933"/>
          </a:xfrm>
          <a:prstGeom prst="rect">
            <a:avLst/>
          </a:prstGeom>
        </p:spPr>
      </p:pic>
      <p:sp>
        <p:nvSpPr>
          <p:cNvPr id="23" name="円形吹き出し 22"/>
          <p:cNvSpPr/>
          <p:nvPr/>
        </p:nvSpPr>
        <p:spPr>
          <a:xfrm>
            <a:off x="4826074" y="4299465"/>
            <a:ext cx="1243615" cy="482989"/>
          </a:xfrm>
          <a:prstGeom prst="wedgeEllipseCallout">
            <a:avLst>
              <a:gd name="adj1" fmla="val 13133"/>
              <a:gd name="adj2" fmla="val -9644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000000"/>
              </a:solidFill>
            </a:endParaRPr>
          </a:p>
        </p:txBody>
      </p:sp>
      <p:sp>
        <p:nvSpPr>
          <p:cNvPr id="24" name="テキスト ボックス 23"/>
          <p:cNvSpPr txBox="1"/>
          <p:nvPr/>
        </p:nvSpPr>
        <p:spPr>
          <a:xfrm>
            <a:off x="5012853" y="4357137"/>
            <a:ext cx="893360" cy="318373"/>
          </a:xfrm>
          <a:prstGeom prst="rect">
            <a:avLst/>
          </a:prstGeom>
          <a:noFill/>
        </p:spPr>
        <p:txBody>
          <a:bodyPr wrap="square" rtlCol="0">
            <a:spAutoFit/>
          </a:bodyPr>
          <a:lstStyle/>
          <a:p>
            <a:r>
              <a:rPr lang="ja-JP" altLang="en-US" sz="1400" dirty="0" smtClean="0">
                <a:latin typeface="Osaka"/>
                <a:ea typeface="Osaka"/>
                <a:cs typeface="Osaka"/>
              </a:rPr>
              <a:t>ログ出力</a:t>
            </a:r>
            <a:endParaRPr lang="en-US" altLang="ja-JP" sz="1400" dirty="0" smtClean="0">
              <a:latin typeface="Osaka"/>
              <a:ea typeface="Osaka"/>
              <a:cs typeface="Osaka"/>
            </a:endParaRPr>
          </a:p>
        </p:txBody>
      </p:sp>
      <p:cxnSp>
        <p:nvCxnSpPr>
          <p:cNvPr id="25" name="直線矢印コネクタ 24"/>
          <p:cNvCxnSpPr>
            <a:stCxn id="7" idx="3"/>
            <a:endCxn id="11" idx="1"/>
          </p:cNvCxnSpPr>
          <p:nvPr/>
        </p:nvCxnSpPr>
        <p:spPr>
          <a:xfrm>
            <a:off x="4690701" y="3915424"/>
            <a:ext cx="1973476" cy="329664"/>
          </a:xfrm>
          <a:prstGeom prst="straightConnector1">
            <a:avLst/>
          </a:prstGeom>
          <a:ln w="5715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34" name="円形吹き出し 33"/>
          <p:cNvSpPr/>
          <p:nvPr/>
        </p:nvSpPr>
        <p:spPr>
          <a:xfrm>
            <a:off x="4779423" y="2896210"/>
            <a:ext cx="1243615" cy="482989"/>
          </a:xfrm>
          <a:prstGeom prst="wedgeEllipseCallout">
            <a:avLst>
              <a:gd name="adj1" fmla="val 4533"/>
              <a:gd name="adj2" fmla="val 91771"/>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dirty="0">
              <a:solidFill>
                <a:srgbClr val="000000"/>
              </a:solidFill>
            </a:endParaRPr>
          </a:p>
        </p:txBody>
      </p:sp>
      <p:sp>
        <p:nvSpPr>
          <p:cNvPr id="35" name="テキスト ボックス 34"/>
          <p:cNvSpPr txBox="1"/>
          <p:nvPr/>
        </p:nvSpPr>
        <p:spPr>
          <a:xfrm>
            <a:off x="5019674" y="2953882"/>
            <a:ext cx="893360" cy="307777"/>
          </a:xfrm>
          <a:prstGeom prst="rect">
            <a:avLst/>
          </a:prstGeom>
          <a:noFill/>
        </p:spPr>
        <p:txBody>
          <a:bodyPr wrap="square" rtlCol="0">
            <a:spAutoFit/>
          </a:bodyPr>
          <a:lstStyle/>
          <a:p>
            <a:r>
              <a:rPr lang="ja-JP" altLang="en-US" sz="1400" dirty="0" smtClean="0">
                <a:latin typeface="Osaka"/>
                <a:ea typeface="Osaka"/>
                <a:cs typeface="Osaka"/>
              </a:rPr>
              <a:t>再描画</a:t>
            </a:r>
            <a:endParaRPr lang="en-US" altLang="ja-JP" sz="1400" dirty="0" smtClean="0">
              <a:latin typeface="Osaka"/>
              <a:ea typeface="Osaka"/>
              <a:cs typeface="Osak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lstStyle/>
          <a:p>
            <a:r>
              <a:rPr lang="en-US" altLang="ja-JP" smtClean="0"/>
              <a:t>Kide: </a:t>
            </a:r>
            <a:r>
              <a:rPr lang="ja-JP" altLang="en-US" smtClean="0"/>
              <a:t>対話的なモジュール分割の支援</a:t>
            </a:r>
          </a:p>
        </p:txBody>
      </p:sp>
      <p:sp>
        <p:nvSpPr>
          <p:cNvPr id="26627" name="コンテンツ プレースホルダ 2"/>
          <p:cNvSpPr>
            <a:spLocks noGrp="1"/>
          </p:cNvSpPr>
          <p:nvPr>
            <p:ph idx="1"/>
          </p:nvPr>
        </p:nvSpPr>
        <p:spPr/>
        <p:txBody>
          <a:bodyPr/>
          <a:lstStyle/>
          <a:p>
            <a:r>
              <a:rPr lang="ja-JP" altLang="en-US" dirty="0" smtClean="0"/>
              <a:t>予め開発者が定義した関心事に合わせて、元の分割とは異なる分割でプログラムを表示</a:t>
            </a:r>
          </a:p>
        </p:txBody>
      </p:sp>
      <p:pic>
        <p:nvPicPr>
          <p:cNvPr id="5" name="kideeditor.avi">
            <a:hlinkClick r:id="" action="ppaction://media"/>
          </p:cNvPr>
          <p:cNvPicPr/>
          <p:nvPr>
            <a:videoFile r:link="rId1"/>
          </p:nvPr>
        </p:nvPicPr>
        <p:blipFill>
          <a:blip r:embed="rId4"/>
          <a:stretch>
            <a:fillRect/>
          </a:stretch>
        </p:blipFill>
        <p:spPr>
          <a:xfrm>
            <a:off x="138049" y="2448510"/>
            <a:ext cx="8909316" cy="4144626"/>
          </a:xfrm>
          <a:prstGeom prst="rect">
            <a:avLst/>
          </a:prstGeom>
        </p:spPr>
      </p:pic>
      <p:sp>
        <p:nvSpPr>
          <p:cNvPr id="4" name="スライド番号プレースホルダ 3"/>
          <p:cNvSpPr>
            <a:spLocks noGrp="1"/>
          </p:cNvSpPr>
          <p:nvPr>
            <p:ph type="sldNum" sz="quarter" idx="12"/>
          </p:nvPr>
        </p:nvSpPr>
        <p:spPr/>
        <p:txBody>
          <a:bodyPr/>
          <a:lstStyle/>
          <a:p>
            <a:pPr>
              <a:defRPr/>
            </a:pPr>
            <a:fld id="{7AEDAD6F-7DA7-D94A-8ECA-284C7D8095D2}" type="slidenum">
              <a:rPr lang="ja-JP" altLang="en-US"/>
              <a:pPr>
                <a:defRPr/>
              </a:pPr>
              <a:t>8</a:t>
            </a:fld>
            <a:endParaRPr lang="ja-JP" alt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r>
              <a:rPr lang="en-US" altLang="ja-JP" smtClean="0"/>
              <a:t>Kide: </a:t>
            </a:r>
            <a:r>
              <a:rPr lang="ja-JP" altLang="en-US" smtClean="0"/>
              <a:t>関心事の定義方法</a:t>
            </a:r>
          </a:p>
        </p:txBody>
      </p:sp>
      <p:sp>
        <p:nvSpPr>
          <p:cNvPr id="28675" name="コンテンツ プレースホルダ 2"/>
          <p:cNvSpPr>
            <a:spLocks noGrp="1"/>
          </p:cNvSpPr>
          <p:nvPr>
            <p:ph idx="1"/>
          </p:nvPr>
        </p:nvSpPr>
        <p:spPr>
          <a:xfrm>
            <a:off x="423863" y="1420813"/>
            <a:ext cx="8301037" cy="4845050"/>
          </a:xfrm>
        </p:spPr>
        <p:txBody>
          <a:bodyPr/>
          <a:lstStyle/>
          <a:p>
            <a:r>
              <a:rPr lang="en-US" altLang="ja-JP" dirty="0" smtClean="0"/>
              <a:t>GUI</a:t>
            </a:r>
            <a:r>
              <a:rPr lang="ja-JP" altLang="en-US" dirty="0" smtClean="0"/>
              <a:t>を用いて定義する</a:t>
            </a:r>
            <a:endParaRPr lang="en-US" altLang="ja-JP" dirty="0" smtClean="0"/>
          </a:p>
          <a:p>
            <a:r>
              <a:rPr lang="ja-JP" altLang="en-US" dirty="0" smtClean="0"/>
              <a:t>メソッドあるいはメソッドの一部の集まりを関心事として登録</a:t>
            </a:r>
          </a:p>
        </p:txBody>
      </p:sp>
      <p:pic>
        <p:nvPicPr>
          <p:cNvPr id="6" name="defineConcern.avi">
            <a:hlinkClick r:id="" action="ppaction://media"/>
          </p:cNvPr>
          <p:cNvPicPr/>
          <p:nvPr>
            <a:videoFile r:link="rId1"/>
          </p:nvPr>
        </p:nvPicPr>
        <p:blipFill>
          <a:blip r:embed="rId3"/>
          <a:stretch>
            <a:fillRect/>
          </a:stretch>
        </p:blipFill>
        <p:spPr>
          <a:xfrm>
            <a:off x="507166" y="1980247"/>
            <a:ext cx="8176319" cy="4764755"/>
          </a:xfrm>
          <a:prstGeom prst="rect">
            <a:avLst/>
          </a:prstGeom>
        </p:spPr>
      </p:pic>
      <p:sp>
        <p:nvSpPr>
          <p:cNvPr id="4" name="スライド番号プレースホルダ 3"/>
          <p:cNvSpPr>
            <a:spLocks noGrp="1"/>
          </p:cNvSpPr>
          <p:nvPr>
            <p:ph type="sldNum" sz="quarter" idx="12"/>
          </p:nvPr>
        </p:nvSpPr>
        <p:spPr/>
        <p:txBody>
          <a:bodyPr/>
          <a:lstStyle/>
          <a:p>
            <a:pPr>
              <a:defRPr/>
            </a:pPr>
            <a:fld id="{D1DB6CA6-53D3-BE4F-88C1-75D21279595F}" type="slidenum">
              <a:rPr lang="ja-JP" altLang="en-US"/>
              <a:pPr>
                <a:defRPr/>
              </a:pPr>
              <a:t>9</a:t>
            </a:fld>
            <a:endParaRPr lang="ja-JP" altLang="en-US" dirty="0"/>
          </a:p>
        </p:txBody>
      </p:sp>
      <p:pic>
        <p:nvPicPr>
          <p:cNvPr id="7" name="コンテンツ プレースホルダ 4" descr="holding1.jpg"/>
          <p:cNvPicPr>
            <a:picLocks noChangeAspect="1"/>
          </p:cNvPicPr>
          <p:nvPr/>
        </p:nvPicPr>
        <p:blipFill>
          <a:blip r:embed="rId4"/>
          <a:srcRect t="-9780" b="-9780"/>
          <a:stretch>
            <a:fillRect/>
          </a:stretch>
        </p:blipFill>
        <p:spPr bwMode="auto">
          <a:xfrm>
            <a:off x="465824" y="2429185"/>
            <a:ext cx="8217662" cy="4845050"/>
          </a:xfrm>
          <a:prstGeom prst="rect">
            <a:avLst/>
          </a:prstGeom>
          <a:noFill/>
          <a:ln w="9525">
            <a:noFill/>
            <a:miter lim="800000"/>
            <a:headEnd/>
            <a:tailEnd/>
          </a:ln>
        </p:spPr>
      </p:pic>
      <p:pic>
        <p:nvPicPr>
          <p:cNvPr id="8" name="コンテンツ プレースホルダ 4" descr="holding2.jpg"/>
          <p:cNvPicPr>
            <a:picLocks noChangeAspect="1"/>
          </p:cNvPicPr>
          <p:nvPr/>
        </p:nvPicPr>
        <p:blipFill>
          <a:blip r:embed="rId5"/>
          <a:srcRect t="-9783" b="-9783"/>
          <a:stretch>
            <a:fillRect/>
          </a:stretch>
        </p:blipFill>
        <p:spPr bwMode="auto">
          <a:xfrm>
            <a:off x="479628" y="2429185"/>
            <a:ext cx="8203857" cy="4845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md type="call" cmd="stop">
                                      <p:cBhvr>
                                        <p:cTn id="11" dur="1">
                                          <p:stCondLst>
                                            <p:cond delay="0"/>
                                          </p:stCondLst>
                                        </p:cTn>
                                        <p:tgtEl>
                                          <p:spTgt spid="6"/>
                                        </p:tgtEl>
                                      </p:cBhvr>
                                    </p:cmd>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video>
              <p:cMediaNode>
                <p:cTn id="2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theme1.xml><?xml version="1.0" encoding="utf-8"?>
<a:theme xmlns:a="http://schemas.openxmlformats.org/drawingml/2006/main" name="パースペクティブ">
  <a:themeElements>
    <a:clrScheme name="パースペクティブ">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パースペクティブ">
      <a:majorFont>
        <a:latin typeface="Century Gothic"/>
        <a:ea typeface=""/>
        <a:cs typeface=""/>
        <a:font script="Jpan" typeface="メイリオ"/>
      </a:majorFont>
      <a:minorFont>
        <a:latin typeface="Century Gothic"/>
        <a:ea typeface=""/>
        <a:cs typeface=""/>
        <a:font script="Jpan" typeface="メイリオ"/>
      </a:minorFont>
    </a:fontScheme>
    <a:fmtScheme name="パースペクティブ">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26303</TotalTime>
  <Words>2684</Words>
  <Application>Microsoft Macintosh PowerPoint</Application>
  <PresentationFormat>画面に合わせる (4:3)</PresentationFormat>
  <Paragraphs>375</Paragraphs>
  <Slides>33</Slides>
  <Notes>10</Notes>
  <HiddenSlides>5</HiddenSlides>
  <MMClips>3</MMClips>
  <ScaleCrop>false</ScaleCrop>
  <HeadingPairs>
    <vt:vector size="4" baseType="variant">
      <vt:variant>
        <vt:lpstr>デザイン テンプレート</vt:lpstr>
      </vt:variant>
      <vt:variant>
        <vt:i4>1</vt:i4>
      </vt:variant>
      <vt:variant>
        <vt:lpstr>スライド タイトル</vt:lpstr>
      </vt:variant>
      <vt:variant>
        <vt:i4>33</vt:i4>
      </vt:variant>
    </vt:vector>
  </HeadingPairs>
  <TitlesOfParts>
    <vt:vector size="34" baseType="lpstr">
      <vt:lpstr>パースペクティブ</vt:lpstr>
      <vt:lpstr>Kide: 開発環境による  対話的なモジュール分割と文書作成の支援</vt:lpstr>
      <vt:lpstr>常に最適なモジュール分割を行いたい</vt:lpstr>
      <vt:lpstr>プログラミング言語の言語機構のみを用いた分割</vt:lpstr>
      <vt:lpstr>プログラミング言語のみでモジュール分割を行う例</vt:lpstr>
      <vt:lpstr>“常に” 最適なモジュール分割は可能か？</vt:lpstr>
      <vt:lpstr>提案: Kide</vt:lpstr>
      <vt:lpstr>Kide による対話的なモジュール分割支援</vt:lpstr>
      <vt:lpstr>Kide: 対話的なモジュール分割の支援</vt:lpstr>
      <vt:lpstr>Kide: 関心事の定義方法</vt:lpstr>
      <vt:lpstr>Kide: 構文上の規則性を用いた関心事定義</vt:lpstr>
      <vt:lpstr>Kide: ソースコードを含む文書の対話的な利用</vt:lpstr>
      <vt:lpstr>Kide を用いたソフトウェア開発例</vt:lpstr>
      <vt:lpstr>Kide を用いたプログラム修正</vt:lpstr>
      <vt:lpstr>Kide を用いたコードレビュー</vt:lpstr>
      <vt:lpstr>評価</vt:lpstr>
      <vt:lpstr>評価例</vt:lpstr>
      <vt:lpstr>評価結果: 全体</vt:lpstr>
      <vt:lpstr>評価で取り上げた関心事</vt:lpstr>
      <vt:lpstr>評価結果(全体)に関する考察</vt:lpstr>
      <vt:lpstr>評価結果: Javassist と AjHotDraw の差異</vt:lpstr>
      <vt:lpstr>考察: Kide の貢献が大きいソフトウェアとは？</vt:lpstr>
      <vt:lpstr>その他の考察</vt:lpstr>
      <vt:lpstr>開発環境を用いたモジュール化を行う先行研究</vt:lpstr>
      <vt:lpstr>開発環境を用いたモジュール化を行う先行研究</vt:lpstr>
      <vt:lpstr>開発環境を用いたモジュール化を行う先行研究</vt:lpstr>
      <vt:lpstr>開発環境を用いたモジュール化を行う先行研究</vt:lpstr>
      <vt:lpstr>発表など</vt:lpstr>
      <vt:lpstr>まとめと future work</vt:lpstr>
      <vt:lpstr>評価</vt:lpstr>
      <vt:lpstr>Kide: 構文上の規則性を用いた関心事定義</vt:lpstr>
      <vt:lpstr>Kide を用いたコードレビュー</vt:lpstr>
      <vt:lpstr>スライド 32</vt:lpstr>
      <vt:lpstr>評価で取り上げた関心事</vt:lpstr>
    </vt:vector>
  </TitlesOfParts>
  <Company>csg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kanazawa kei</dc:creator>
  <cp:lastModifiedBy>kanazawa kei</cp:lastModifiedBy>
  <cp:revision>37</cp:revision>
  <cp:lastPrinted>2012-02-06T07:46:41Z</cp:lastPrinted>
  <dcterms:created xsi:type="dcterms:W3CDTF">2012-02-06T12:40:05Z</dcterms:created>
  <dcterms:modified xsi:type="dcterms:W3CDTF">2012-02-07T05:42:55Z</dcterms:modified>
</cp:coreProperties>
</file>