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81" r:id="rId10"/>
    <p:sldId id="277" r:id="rId11"/>
    <p:sldId id="267" r:id="rId12"/>
    <p:sldId id="265" r:id="rId13"/>
    <p:sldId id="266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83" r:id="rId22"/>
    <p:sldId id="275" r:id="rId23"/>
    <p:sldId id="282" r:id="rId24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 varScale="1">
        <p:scale>
          <a:sx n="63" d="100"/>
          <a:sy n="63" d="100"/>
        </p:scale>
        <p:origin x="-3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584"/>
    </p:cViewPr>
  </p:sorterViewPr>
  <p:notesViewPr>
    <p:cSldViewPr>
      <p:cViewPr varScale="1">
        <p:scale>
          <a:sx n="136" d="100"/>
          <a:sy n="136" d="100"/>
        </p:scale>
        <p:origin x="-1446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fgst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alternate caching</c:v>
                </c:pt>
                <c:pt idx="1">
                  <c:v>no alternate caching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28.8</c:v>
                </c:pt>
                <c:pt idx="1">
                  <c:v>93.6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fgst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alternate caching</c:v>
                </c:pt>
                <c:pt idx="1">
                  <c:v>no alternate caching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5.1999999999999993</c:v>
                </c:pt>
                <c:pt idx="1">
                  <c:v>15.600000000000009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954880"/>
        <c:axId val="62973056"/>
      </c:barChart>
      <c:catAx>
        <c:axId val="6295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62973056"/>
        <c:crosses val="autoZero"/>
        <c:auto val="1"/>
        <c:lblAlgn val="ctr"/>
        <c:lblOffset val="100"/>
        <c:noMultiLvlLbl val="0"/>
      </c:catAx>
      <c:valAx>
        <c:axId val="6297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95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0CDC-C565-4DB2-9C3A-32FA5DBCDB00}" type="datetimeFigureOut">
              <a:rPr kumimoji="1" lang="ja-JP" altLang="en-US" smtClean="0"/>
              <a:pPr/>
              <a:t>2010/9/13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4CD7E-99CB-424B-9562-70E318EA79B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481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F193C-DD73-4ACC-A351-E5805000D2B9}" type="datetimeFigureOut">
              <a:rPr kumimoji="1" lang="ja-JP" altLang="en-US" smtClean="0"/>
              <a:pPr/>
              <a:t>2010/9/13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B8A81-97CB-489A-BC09-EBEA28F0CB5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5338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8A81-97CB-489A-BC09-EBEA28F0CB50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04817F-CD10-4459-8F7F-ABCA8B79D34D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6A-8EFC-4F4D-9D0F-99B925A5FAA8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E1FF-FC40-482C-92DD-39F6583845BC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958" y="0"/>
            <a:ext cx="957264" cy="457200"/>
          </a:xfr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54090C2-8FE5-4BEA-9A9F-90D9BFAFED10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115616" y="0"/>
            <a:ext cx="6624736" cy="457200"/>
          </a:xfr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812360" y="2272"/>
            <a:ext cx="1124376" cy="365760"/>
          </a:xfrm>
        </p:spPr>
        <p:txBody>
          <a:bodyPr/>
          <a:lstStyle>
            <a:lvl1pPr>
              <a:defRPr sz="2000"/>
            </a:lvl1pPr>
          </a:lstStyle>
          <a:p>
            <a:fld id="{B5FACE42-6439-415D-B8F7-F1F6B73CF6F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E95-FBA9-4B35-B698-AAE7AFE903A4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F0C6-AC68-46C9-844D-03E98DA3FE16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2402E-58A9-45ED-93CF-5831BC6107B1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93D3F0-F3E1-48A0-9BA6-939D841B7A87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8E06-99EA-45AD-967C-4F0AF858808E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BC4E-9036-42EE-AEDC-2F389DB0968C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F2AA-23AC-4BDB-82BD-CE1C751B5FAA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F8A3AC-9172-4B40-A88B-C94B3998A4A7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131F81-F5AB-4B23-B80C-459AEB2B61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 smtClean="0"/>
              <a:t>Towards JIT compiler for IO language</a:t>
            </a:r>
            <a:br>
              <a:rPr kumimoji="1" lang="en-US" altLang="ja-JP" sz="4000" dirty="0" smtClean="0"/>
            </a:br>
            <a:r>
              <a:rPr lang="en-US" altLang="ja-JP" sz="3600" dirty="0" smtClean="0"/>
              <a:t>Dynamic mixin optimization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Salikh Zakirov, Shigeru Chiba and </a:t>
            </a:r>
            <a:r>
              <a:rPr kumimoji="1" lang="en-US" altLang="ja-JP" dirty="0" err="1" smtClean="0"/>
              <a:t>Etsuya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Shibayama</a:t>
            </a:r>
            <a:endParaRPr kumimoji="1" lang="en-US" altLang="ja-JP" dirty="0" smtClean="0"/>
          </a:p>
          <a:p>
            <a:r>
              <a:rPr lang="en-US" altLang="ja-JP" sz="2000" dirty="0" smtClean="0"/>
              <a:t>Tokyo Institute of Technology</a:t>
            </a:r>
          </a:p>
          <a:p>
            <a:r>
              <a:rPr kumimoji="1" lang="en-US" altLang="ja-JP" sz="2000" dirty="0" smtClean="0"/>
              <a:t>Dept. of Mathematical and Computing Sciences</a:t>
            </a:r>
          </a:p>
          <a:p>
            <a:r>
              <a:rPr lang="en-US" altLang="ja-JP" sz="2000" dirty="0" smtClean="0"/>
              <a:t>2010-09-13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Target language: IO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Pure object-oriented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Prototype-based</a:t>
            </a:r>
          </a:p>
          <a:p>
            <a:r>
              <a:rPr kumimoji="1" lang="en-US" altLang="ja-JP" baseline="0" dirty="0" smtClean="0"/>
              <a:t>With minimal syntax</a:t>
            </a:r>
          </a:p>
          <a:p>
            <a:r>
              <a:rPr kumimoji="1" lang="en-US" altLang="ja-JP" baseline="0" dirty="0" smtClean="0"/>
              <a:t>Has both call-by-name and call-by-value</a:t>
            </a:r>
          </a:p>
          <a:p>
            <a:r>
              <a:rPr kumimoji="1" lang="en-US" altLang="ja-JP" baseline="0" dirty="0" smtClean="0"/>
              <a:t>Metaprogramming via AST manipulations</a:t>
            </a:r>
          </a:p>
          <a:p>
            <a:endParaRPr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094-E05C-488A-8B66-8FA8C6D73ECA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Basics: </a:t>
            </a:r>
            <a:r>
              <a:rPr lang="en-US" altLang="ja-JP" dirty="0" smtClean="0"/>
              <a:t>inline caching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611560" y="3068960"/>
            <a:ext cx="3600400" cy="1296144"/>
            <a:chOff x="611560" y="2996952"/>
            <a:chExt cx="3600400" cy="1296144"/>
          </a:xfrm>
        </p:grpSpPr>
        <p:sp>
          <p:nvSpPr>
            <p:cNvPr id="4" name="角丸四角形 3"/>
            <p:cNvSpPr/>
            <p:nvPr/>
          </p:nvSpPr>
          <p:spPr>
            <a:xfrm>
              <a:off x="611560" y="3573016"/>
              <a:ext cx="3600400" cy="720080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method = lookup(cat, ”speak”);</a:t>
              </a:r>
            </a:p>
            <a:p>
              <a:r>
                <a:rPr lang="en-US" altLang="ja-JP" dirty="0" smtClean="0">
                  <a:solidFill>
                    <a:schemeClr val="tx1"/>
                  </a:solidFill>
                  <a:latin typeface="+mj-lt"/>
                </a:rPr>
                <a:t>method(cat);</a:t>
              </a:r>
              <a:endParaRPr kumimoji="1" lang="ja-JP" alt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11560" y="2996952"/>
              <a:ext cx="3240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Dynamic dispatch</a:t>
              </a:r>
              <a:endParaRPr kumimoji="1" lang="ja-JP" altLang="en-US" sz="2400" dirty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611560" y="2204864"/>
            <a:ext cx="4464496" cy="576064"/>
            <a:chOff x="611560" y="2204864"/>
            <a:chExt cx="4464496" cy="57606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611560" y="2276872"/>
              <a:ext cx="2826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Consider a call site:</a:t>
              </a:r>
              <a:endParaRPr kumimoji="1" lang="ja-JP" altLang="en-US" sz="2400" dirty="0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563888" y="2204864"/>
              <a:ext cx="1512168" cy="576064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cat.speak();</a:t>
              </a:r>
              <a:endParaRPr kumimoji="1" lang="ja-JP" altLang="en-US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8" name="円形吹き出し 17"/>
          <p:cNvSpPr/>
          <p:nvPr/>
        </p:nvSpPr>
        <p:spPr>
          <a:xfrm>
            <a:off x="1691680" y="4725144"/>
            <a:ext cx="2160240" cy="1008112"/>
          </a:xfrm>
          <a:prstGeom prst="wedgeEllipseCallout">
            <a:avLst>
              <a:gd name="adj1" fmla="val -27015"/>
              <a:gd name="adj2" fmla="val -1263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Expensive!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6093296"/>
            <a:ext cx="5254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What if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+mj-lt"/>
              </a:rPr>
              <a:t>speak</a:t>
            </a:r>
            <a:r>
              <a:rPr lang="en-US" altLang="ja-JP" sz="2400" dirty="0" smtClean="0">
                <a:solidFill>
                  <a:srgbClr val="FF0000"/>
                </a:solidFill>
                <a:latin typeface="+mj-lt"/>
              </a:rPr>
              <a:t>()</a:t>
            </a:r>
            <a:r>
              <a:rPr lang="en-US" altLang="ja-JP" sz="2400" dirty="0" smtClean="0">
                <a:solidFill>
                  <a:srgbClr val="FF0000"/>
                </a:solidFill>
              </a:rPr>
              <a:t> has been redefined?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20" name="図 19" descr="invalidation-b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484784"/>
            <a:ext cx="1090196" cy="1784313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>
            <a:off x="4788024" y="3284984"/>
            <a:ext cx="4104456" cy="2520280"/>
            <a:chOff x="4788024" y="3284984"/>
            <a:chExt cx="4104456" cy="2520280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788024" y="3501008"/>
              <a:ext cx="4032448" cy="2304256"/>
              <a:chOff x="683568" y="4509120"/>
              <a:chExt cx="4032448" cy="2304256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683568" y="5085184"/>
                <a:ext cx="4032448" cy="1728192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  <a:latin typeface="+mj-lt"/>
                  </a:rPr>
                  <a:t>if (cat is Cat) {</a:t>
                </a:r>
              </a:p>
              <a:p>
                <a:r>
                  <a:rPr lang="en-US" altLang="ja-JP" dirty="0" smtClean="0">
                    <a:solidFill>
                      <a:schemeClr val="tx1"/>
                    </a:solidFill>
                    <a:latin typeface="+mj-lt"/>
                  </a:rPr>
                  <a:t>    Animal_speak(cat);</a:t>
                </a:r>
              </a:p>
              <a:p>
                <a:r>
                  <a:rPr kumimoji="1" lang="en-US" altLang="ja-JP" dirty="0" smtClean="0">
                    <a:solidFill>
                      <a:schemeClr val="tx1"/>
                    </a:solidFill>
                    <a:latin typeface="+mj-lt"/>
                  </a:rPr>
                  <a:t>} else {</a:t>
                </a:r>
              </a:p>
              <a:p>
                <a:r>
                  <a:rPr kumimoji="1" lang="en-US" altLang="ja-JP" dirty="0" smtClean="0">
                    <a:solidFill>
                      <a:schemeClr val="tx1"/>
                    </a:solidFill>
                    <a:latin typeface="+mj-lt"/>
                  </a:rPr>
                  <a:t>    method = lookup(cat, ”speak”);</a:t>
                </a:r>
              </a:p>
              <a:p>
                <a:r>
                  <a:rPr lang="en-US" altLang="ja-JP" dirty="0" smtClean="0">
                    <a:solidFill>
                      <a:schemeClr val="tx1"/>
                    </a:solidFill>
                    <a:latin typeface="+mj-lt"/>
                  </a:rPr>
                  <a:t>    method(cat);</a:t>
                </a:r>
              </a:p>
              <a:p>
                <a:r>
                  <a:rPr kumimoji="1" lang="en-US" altLang="ja-JP" dirty="0" smtClean="0">
                    <a:solidFill>
                      <a:schemeClr val="tx1"/>
                    </a:solidFill>
                    <a:latin typeface="+mj-lt"/>
                  </a:rPr>
                  <a:t>}</a:t>
                </a:r>
                <a:endParaRPr kumimoji="1" lang="ja-JP" altLang="en-US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683568" y="4509120"/>
                <a:ext cx="3888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 smtClean="0"/>
                  <a:t>With i</a:t>
                </a:r>
                <a:r>
                  <a:rPr kumimoji="1" lang="en-US" altLang="ja-JP" sz="2400" dirty="0" smtClean="0"/>
                  <a:t>nline caching</a:t>
                </a:r>
                <a:endParaRPr kumimoji="1" lang="ja-JP" altLang="en-US" sz="2400" dirty="0"/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7668344" y="3284984"/>
              <a:ext cx="1224136" cy="612648"/>
              <a:chOff x="7668344" y="2708920"/>
              <a:chExt cx="1224136" cy="612648"/>
            </a:xfrm>
          </p:grpSpPr>
          <p:sp>
            <p:nvSpPr>
              <p:cNvPr id="23" name="角丸四角形吹き出し 22"/>
              <p:cNvSpPr/>
              <p:nvPr/>
            </p:nvSpPr>
            <p:spPr>
              <a:xfrm>
                <a:off x="7668344" y="2708920"/>
                <a:ext cx="1224136" cy="612648"/>
              </a:xfrm>
              <a:prstGeom prst="wedgeRoundRectCallout">
                <a:avLst>
                  <a:gd name="adj1" fmla="val -92354"/>
                  <a:gd name="adj2" fmla="val 156119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200" dirty="0" smtClean="0">
                    <a:solidFill>
                      <a:schemeClr val="tx1"/>
                    </a:solidFill>
                  </a:rPr>
                  <a:t>Cat_speak</a:t>
                </a:r>
                <a:endParaRPr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角丸四角形吹き出し 23"/>
              <p:cNvSpPr/>
              <p:nvPr/>
            </p:nvSpPr>
            <p:spPr>
              <a:xfrm>
                <a:off x="7668344" y="2708920"/>
                <a:ext cx="1224136" cy="612648"/>
              </a:xfrm>
              <a:prstGeom prst="wedgeRoundRectCallout">
                <a:avLst>
                  <a:gd name="adj1" fmla="val -83654"/>
                  <a:gd name="adj2" fmla="val -26234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200" dirty="0" smtClean="0">
                    <a:solidFill>
                      <a:schemeClr val="tx1"/>
                    </a:solidFill>
                  </a:rPr>
                  <a:t>Cat_speak</a:t>
                </a:r>
                <a:endParaRPr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角丸四角形吹き出し 24"/>
              <p:cNvSpPr/>
              <p:nvPr/>
            </p:nvSpPr>
            <p:spPr>
              <a:xfrm>
                <a:off x="7677150" y="2719388"/>
                <a:ext cx="1209675" cy="588168"/>
              </a:xfrm>
              <a:prstGeom prst="wedgeRoundRectCallout">
                <a:avLst>
                  <a:gd name="adj1" fmla="val -73209"/>
                  <a:gd name="adj2" fmla="val 12613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100" dirty="0" smtClean="0">
                    <a:solidFill>
                      <a:schemeClr val="tx1"/>
                    </a:solidFill>
                  </a:rPr>
                  <a:t>Animal_speak</a:t>
                </a:r>
                <a:endParaRPr lang="ja-JP" altLang="en-US" sz="11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6D6D-F2B9-4238-AB49-F84EF43D61F7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Fine-grained state</a:t>
            </a:r>
            <a:r>
              <a:rPr kumimoji="1" lang="en-US" altLang="ja-JP" baseline="0" dirty="0" smtClean="0"/>
              <a:t> tracking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6059016" cy="4325112"/>
          </a:xfrm>
        </p:spPr>
        <p:txBody>
          <a:bodyPr/>
          <a:lstStyle/>
          <a:p>
            <a:pPr lvl="0"/>
            <a:r>
              <a:rPr kumimoji="1" lang="en-US" altLang="ja-JP" sz="2600" kern="1200" dirty="0" smtClean="0">
                <a:latin typeface="+mn-lt"/>
                <a:ea typeface="+mn-ea"/>
                <a:cs typeface="+mn-cs"/>
              </a:rPr>
              <a:t>A state object for each method family</a:t>
            </a:r>
          </a:p>
          <a:p>
            <a:pPr lvl="1"/>
            <a:r>
              <a:rPr lang="en-US" altLang="ja-JP" sz="2400" dirty="0" smtClean="0"/>
              <a:t>contains an integer counter</a:t>
            </a:r>
            <a:endParaRPr kumimoji="1" lang="en-US" altLang="ja-JP" sz="2400" kern="1200" dirty="0" smtClean="0">
              <a:latin typeface="+mn-lt"/>
              <a:ea typeface="+mn-ea"/>
              <a:cs typeface="+mn-cs"/>
            </a:endParaRPr>
          </a:p>
          <a:p>
            <a:pPr lvl="0"/>
            <a:r>
              <a:rPr lang="en-US" altLang="ja-JP" sz="2600" dirty="0" smtClean="0"/>
              <a:t>Linked from method tables</a:t>
            </a:r>
          </a:p>
          <a:p>
            <a:pPr lvl="1"/>
            <a:r>
              <a:rPr lang="en-US" altLang="ja-JP" sz="2400" dirty="0" smtClean="0"/>
              <a:t>links updated during method lookups</a:t>
            </a:r>
          </a:p>
          <a:p>
            <a:pPr lvl="0"/>
            <a:r>
              <a:rPr lang="en-US" altLang="ja-JP" sz="2600" dirty="0" smtClean="0"/>
              <a:t>Invariant</a:t>
            </a:r>
          </a:p>
          <a:p>
            <a:pPr lvl="1"/>
            <a:r>
              <a:rPr lang="en-US" altLang="ja-JP" sz="2400" dirty="0" smtClean="0"/>
              <a:t>Any change that may affect method dispatch must also trigger change of associated state object</a:t>
            </a:r>
          </a:p>
          <a:p>
            <a:pPr lvl="0"/>
            <a:endParaRPr kumimoji="1" lang="ja-JP" altLang="en-US" dirty="0"/>
          </a:p>
        </p:txBody>
      </p:sp>
      <p:pic>
        <p:nvPicPr>
          <p:cNvPr id="6" name="コンテンツ プレースホルダ 3" descr="fg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933056"/>
            <a:ext cx="2962301" cy="244827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793-BB63-4185-A8B4-59F5BA3473E4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Cache invalidation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67544" y="2924944"/>
            <a:ext cx="4032448" cy="2304256"/>
            <a:chOff x="683568" y="4509120"/>
            <a:chExt cx="4032448" cy="2304256"/>
          </a:xfrm>
        </p:grpSpPr>
        <p:sp>
          <p:nvSpPr>
            <p:cNvPr id="7" name="角丸四角形 6"/>
            <p:cNvSpPr/>
            <p:nvPr/>
          </p:nvSpPr>
          <p:spPr>
            <a:xfrm>
              <a:off x="683568" y="5085184"/>
              <a:ext cx="4032448" cy="172819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if (obj is Cat </a:t>
              </a:r>
              <a:r>
                <a:rPr kumimoji="1" lang="en-US" altLang="ja-JP" dirty="0" smtClean="0">
                  <a:solidFill>
                    <a:srgbClr val="C00000"/>
                  </a:solidFill>
                  <a:latin typeface="+mj-ea"/>
                  <a:ea typeface="+mj-ea"/>
                </a:rPr>
                <a:t>&amp;&amp;</a:t>
              </a:r>
              <a:r>
                <a:rPr kumimoji="1" lang="en-US" altLang="ja-JP" dirty="0" smtClean="0">
                  <a:solidFill>
                    <a:srgbClr val="C00000"/>
                  </a:solidFill>
                  <a:latin typeface="+mj-lt"/>
                </a:rPr>
                <a:t> s</a:t>
              </a:r>
              <a:r>
                <a:rPr kumimoji="1" lang="en-US" altLang="ja-JP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r>
                <a:rPr kumimoji="1" lang="en-US" altLang="ja-JP" dirty="0" smtClean="0">
                  <a:solidFill>
                    <a:srgbClr val="C00000"/>
                  </a:solidFill>
                  <a:latin typeface="+mj-lt"/>
                </a:rPr>
                <a:t> == 1</a:t>
              </a:r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) {</a:t>
              </a:r>
            </a:p>
            <a:p>
              <a:r>
                <a:rPr lang="en-US" altLang="ja-JP" dirty="0" smtClean="0">
                  <a:solidFill>
                    <a:schemeClr val="tx1"/>
                  </a:solidFill>
                  <a:latin typeface="+mj-lt"/>
                </a:rPr>
                <a:t>    Animal_speak(obj);</a:t>
              </a:r>
            </a:p>
            <a:p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} else {</a:t>
              </a:r>
            </a:p>
            <a:p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    method = lookup(obj, ”speak”);</a:t>
              </a:r>
            </a:p>
            <a:p>
              <a:r>
                <a:rPr lang="en-US" altLang="ja-JP" dirty="0" smtClean="0">
                  <a:solidFill>
                    <a:schemeClr val="tx1"/>
                  </a:solidFill>
                  <a:latin typeface="+mj-lt"/>
                </a:rPr>
                <a:t>    method(obj);</a:t>
              </a:r>
            </a:p>
            <a:p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}</a:t>
              </a:r>
              <a:endParaRPr kumimoji="1" lang="ja-JP" alt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83568" y="4509120"/>
              <a:ext cx="3888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With invalidation:</a:t>
              </a:r>
              <a:endParaRPr kumimoji="1" lang="ja-JP" altLang="en-US" sz="24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67544" y="2132856"/>
            <a:ext cx="3222169" cy="576064"/>
            <a:chOff x="5022239" y="2132856"/>
            <a:chExt cx="3222169" cy="576064"/>
          </a:xfrm>
        </p:grpSpPr>
        <p:sp>
          <p:nvSpPr>
            <p:cNvPr id="9" name="角丸四角形 8"/>
            <p:cNvSpPr/>
            <p:nvPr/>
          </p:nvSpPr>
          <p:spPr>
            <a:xfrm>
              <a:off x="6732240" y="2132856"/>
              <a:ext cx="1512168" cy="576064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lt"/>
                </a:rPr>
                <a:t>obj.speak();</a:t>
              </a:r>
              <a:endParaRPr kumimoji="1" lang="ja-JP" alt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022239" y="2204864"/>
              <a:ext cx="1584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2400" dirty="0" smtClean="0"/>
                <a:t>A</a:t>
              </a:r>
              <a:r>
                <a:rPr kumimoji="1" lang="en-US" altLang="ja-JP" sz="2400" dirty="0" smtClean="0"/>
                <a:t> call site:</a:t>
              </a:r>
              <a:endParaRPr kumimoji="1" lang="ja-JP" altLang="en-US" sz="2400" dirty="0"/>
            </a:p>
          </p:txBody>
        </p:sp>
      </p:grpSp>
      <p:pic>
        <p:nvPicPr>
          <p:cNvPr id="13" name="図 12" descr="invalidation-b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132856"/>
            <a:ext cx="1179032" cy="1800200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3563888" y="2852936"/>
            <a:ext cx="1368155" cy="612648"/>
            <a:chOff x="7740350" y="2708920"/>
            <a:chExt cx="1008114" cy="612648"/>
          </a:xfrm>
        </p:grpSpPr>
        <p:sp>
          <p:nvSpPr>
            <p:cNvPr id="22" name="角丸四角形吹き出し 21"/>
            <p:cNvSpPr/>
            <p:nvPr/>
          </p:nvSpPr>
          <p:spPr>
            <a:xfrm>
              <a:off x="7740352" y="2708920"/>
              <a:ext cx="1008112" cy="612648"/>
            </a:xfrm>
            <a:prstGeom prst="wedgeRoundRectCallout">
              <a:avLst>
                <a:gd name="adj1" fmla="val -104774"/>
                <a:gd name="adj2" fmla="val 137463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Cat_speak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角丸四角形吹き出し 22"/>
            <p:cNvSpPr/>
            <p:nvPr/>
          </p:nvSpPr>
          <p:spPr>
            <a:xfrm>
              <a:off x="7740350" y="2708920"/>
              <a:ext cx="1008112" cy="612648"/>
            </a:xfrm>
            <a:prstGeom prst="wedgeRoundRectCallout">
              <a:avLst>
                <a:gd name="adj1" fmla="val 99036"/>
                <a:gd name="adj2" fmla="val -8821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Cat_speak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吹き出し 23"/>
            <p:cNvSpPr/>
            <p:nvPr/>
          </p:nvSpPr>
          <p:spPr>
            <a:xfrm>
              <a:off x="7767638" y="2719388"/>
              <a:ext cx="964406" cy="588168"/>
            </a:xfrm>
            <a:prstGeom prst="wedgeRoundRectCallout">
              <a:avLst>
                <a:gd name="adj1" fmla="val -86360"/>
                <a:gd name="adj2" fmla="val 116413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</a:rPr>
                <a:t>Animal_speak()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6372200" y="2132856"/>
            <a:ext cx="2475176" cy="2340840"/>
            <a:chOff x="6372200" y="2132856"/>
            <a:chExt cx="2475176" cy="2340840"/>
          </a:xfrm>
        </p:grpSpPr>
        <p:pic>
          <p:nvPicPr>
            <p:cNvPr id="14" name="図 13" descr="invalidation-redefin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8344" y="2132856"/>
              <a:ext cx="1179032" cy="1800199"/>
            </a:xfrm>
            <a:prstGeom prst="rect">
              <a:avLst/>
            </a:prstGeom>
          </p:spPr>
        </p:pic>
        <p:sp>
          <p:nvSpPr>
            <p:cNvPr id="16" name="環状矢印 15"/>
            <p:cNvSpPr/>
            <p:nvPr/>
          </p:nvSpPr>
          <p:spPr>
            <a:xfrm>
              <a:off x="6660232" y="2708920"/>
              <a:ext cx="534917" cy="493769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372200" y="2996952"/>
              <a:ext cx="11608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accent3"/>
                  </a:solidFill>
                </a:rPr>
                <a:t>method</a:t>
              </a:r>
            </a:p>
            <a:p>
              <a:pPr algn="ctr"/>
              <a:r>
                <a:rPr kumimoji="1" lang="en-US" altLang="ja-JP" dirty="0" smtClean="0">
                  <a:solidFill>
                    <a:schemeClr val="accent3"/>
                  </a:solidFill>
                </a:rPr>
                <a:t>redefined</a:t>
              </a:r>
              <a:endParaRPr kumimoji="1" lang="ja-JP" alt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27" name="角丸四角形吹き出し 26"/>
            <p:cNvSpPr/>
            <p:nvPr/>
          </p:nvSpPr>
          <p:spPr>
            <a:xfrm>
              <a:off x="6660232" y="3861048"/>
              <a:ext cx="1008112" cy="612648"/>
            </a:xfrm>
            <a:prstGeom prst="wedgeRoundRectCallout">
              <a:avLst>
                <a:gd name="adj1" fmla="val 105203"/>
                <a:gd name="adj2" fmla="val -50897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speak()</a:t>
              </a:r>
            </a:p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override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図 30" descr="invalidation-b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581128"/>
            <a:ext cx="1179032" cy="1800200"/>
          </a:xfrm>
          <a:prstGeom prst="rect">
            <a:avLst/>
          </a:prstGeom>
        </p:spPr>
      </p:pic>
      <p:grpSp>
        <p:nvGrpSpPr>
          <p:cNvPr id="32" name="グループ化 29"/>
          <p:cNvGrpSpPr/>
          <p:nvPr/>
        </p:nvGrpSpPr>
        <p:grpSpPr>
          <a:xfrm>
            <a:off x="6300192" y="4581128"/>
            <a:ext cx="2612426" cy="2124817"/>
            <a:chOff x="6421894" y="2132855"/>
            <a:chExt cx="2612426" cy="2124817"/>
          </a:xfrm>
        </p:grpSpPr>
        <p:pic>
          <p:nvPicPr>
            <p:cNvPr id="33" name="図 32" descr="invalidation-redefin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81399" y="2132855"/>
              <a:ext cx="1552921" cy="1800202"/>
            </a:xfrm>
            <a:prstGeom prst="rect">
              <a:avLst/>
            </a:prstGeom>
          </p:spPr>
        </p:pic>
        <p:sp>
          <p:nvSpPr>
            <p:cNvPr id="34" name="環状矢印 33"/>
            <p:cNvSpPr/>
            <p:nvPr/>
          </p:nvSpPr>
          <p:spPr>
            <a:xfrm>
              <a:off x="6660232" y="2708920"/>
              <a:ext cx="534917" cy="493769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421894" y="2996952"/>
              <a:ext cx="10615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accent3"/>
                  </a:solidFill>
                </a:rPr>
                <a:t>mixin</a:t>
              </a:r>
            </a:p>
            <a:p>
              <a:pPr algn="ctr"/>
              <a:r>
                <a:rPr kumimoji="1" lang="en-US" altLang="ja-JP" dirty="0" smtClean="0">
                  <a:solidFill>
                    <a:schemeClr val="accent3"/>
                  </a:solidFill>
                </a:rPr>
                <a:t>installed</a:t>
              </a:r>
              <a:endParaRPr kumimoji="1" lang="ja-JP" alt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36" name="角丸四角形吹き出し 35"/>
            <p:cNvSpPr/>
            <p:nvPr/>
          </p:nvSpPr>
          <p:spPr>
            <a:xfrm>
              <a:off x="6876256" y="3645024"/>
              <a:ext cx="1008112" cy="612648"/>
            </a:xfrm>
            <a:prstGeom prst="wedgeRoundRectCallout">
              <a:avLst>
                <a:gd name="adj1" fmla="val 65519"/>
                <a:gd name="adj2" fmla="val -12086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speak()</a:t>
              </a:r>
            </a:p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override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6DE-B4F3-4440-B5DB-D8605A99F9D3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Polymorphic inline caching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 state object per call site</a:t>
            </a:r>
          </a:p>
          <a:p>
            <a:r>
              <a:rPr kumimoji="1" lang="en-US" altLang="ja-JP" dirty="0" smtClean="0"/>
              <a:t>multiple state values,</a:t>
            </a:r>
            <a:r>
              <a:rPr kumimoji="1" lang="en-US" altLang="ja-JP" baseline="0" dirty="0" smtClean="0"/>
              <a:t> types and targets</a:t>
            </a:r>
            <a:endParaRPr kumimoji="1" lang="ja-JP" altLang="en-US" dirty="0"/>
          </a:p>
        </p:txBody>
      </p:sp>
      <p:grpSp>
        <p:nvGrpSpPr>
          <p:cNvPr id="85" name="グループ化 84"/>
          <p:cNvGrpSpPr/>
          <p:nvPr/>
        </p:nvGrpSpPr>
        <p:grpSpPr>
          <a:xfrm>
            <a:off x="1514922" y="3356992"/>
            <a:ext cx="6114156" cy="3328890"/>
            <a:chOff x="0" y="3356992"/>
            <a:chExt cx="6114156" cy="3328890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0" y="4636117"/>
              <a:ext cx="15861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dirty="0" smtClean="0">
                  <a:solidFill>
                    <a:schemeClr val="accent6"/>
                  </a:solidFill>
                </a:rPr>
                <a:t>Method </a:t>
              </a:r>
              <a:r>
                <a:rPr lang="en-US" altLang="ja-JP" dirty="0" smtClean="0">
                  <a:solidFill>
                    <a:schemeClr val="accent6"/>
                  </a:solidFill>
                </a:rPr>
                <a:t>call</a:t>
              </a:r>
            </a:p>
            <a:p>
              <a:pPr algn="r"/>
              <a:r>
                <a:rPr kumimoji="1" lang="en-US" altLang="ja-JP" dirty="0" smtClean="0">
                  <a:solidFill>
                    <a:schemeClr val="accent6"/>
                  </a:solidFill>
                </a:rPr>
                <a:t>or</a:t>
              </a:r>
            </a:p>
            <a:p>
              <a:pPr algn="r"/>
              <a:r>
                <a:rPr lang="en-US" altLang="ja-JP" dirty="0" smtClean="0">
                  <a:solidFill>
                    <a:schemeClr val="accent6"/>
                  </a:solidFill>
                </a:rPr>
                <a:t>inlined </a:t>
              </a:r>
              <a:r>
                <a:rPr kumimoji="1" lang="en-US" altLang="ja-JP" dirty="0" smtClean="0">
                  <a:solidFill>
                    <a:schemeClr val="accent6"/>
                  </a:solidFill>
                </a:rPr>
                <a:t>code</a:t>
              </a:r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971600" y="3356992"/>
              <a:ext cx="5142556" cy="3328890"/>
              <a:chOff x="971600" y="3356992"/>
              <a:chExt cx="5142556" cy="3328890"/>
            </a:xfrm>
          </p:grpSpPr>
          <p:sp>
            <p:nvSpPr>
              <p:cNvPr id="6" name="円/楕円 5"/>
              <p:cNvSpPr/>
              <p:nvPr/>
            </p:nvSpPr>
            <p:spPr>
              <a:xfrm>
                <a:off x="1704171" y="3356992"/>
                <a:ext cx="280601" cy="3045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1691680" y="4725144"/>
                <a:ext cx="347549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altLang="ja-JP" baseline="-25000" dirty="0" smtClean="0">
                    <a:solidFill>
                      <a:schemeClr val="tx1"/>
                    </a:solidFill>
                  </a:rPr>
                  <a:t>1</a:t>
                </a:r>
                <a:endParaRPr lang="ja-JP" altLang="en-US" baseline="-250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直線矢印コネクタ 7"/>
              <p:cNvCxnSpPr>
                <a:stCxn id="11" idx="2"/>
                <a:endCxn id="7" idx="0"/>
              </p:cNvCxnSpPr>
              <p:nvPr/>
            </p:nvCxnSpPr>
            <p:spPr>
              <a:xfrm rot="16200000" flipH="1">
                <a:off x="1714474" y="4574162"/>
                <a:ext cx="282359" cy="196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正方形/長方形 8"/>
              <p:cNvSpPr/>
              <p:nvPr/>
            </p:nvSpPr>
            <p:spPr>
              <a:xfrm>
                <a:off x="2987824" y="5589240"/>
                <a:ext cx="369840" cy="62637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endParaRPr lang="ja-JP" altLang="en-US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矢印コネクタ 9"/>
              <p:cNvCxnSpPr>
                <a:stCxn id="11" idx="2"/>
                <a:endCxn id="13" idx="0"/>
              </p:cNvCxnSpPr>
              <p:nvPr/>
            </p:nvCxnSpPr>
            <p:spPr>
              <a:xfrm rot="16200000" flipH="1">
                <a:off x="2430325" y="3858311"/>
                <a:ext cx="138343" cy="13072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角丸四角形 10"/>
              <p:cNvSpPr/>
              <p:nvPr/>
            </p:nvSpPr>
            <p:spPr>
              <a:xfrm>
                <a:off x="1187624" y="3861048"/>
                <a:ext cx="1316455" cy="581737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500" dirty="0" smtClean="0">
                    <a:solidFill>
                      <a:schemeClr val="tx1"/>
                    </a:solidFill>
                    <a:latin typeface="+mj-lt"/>
                  </a:rPr>
                  <a:t>if (obj is Cat </a:t>
                </a:r>
                <a:r>
                  <a:rPr kumimoji="1" lang="en-US" altLang="ja-JP" sz="15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&amp;&amp;</a:t>
                </a:r>
                <a:r>
                  <a:rPr kumimoji="1" lang="en-US" altLang="ja-JP" sz="1500" dirty="0" smtClean="0">
                    <a:solidFill>
                      <a:schemeClr val="tx1"/>
                    </a:solidFill>
                    <a:latin typeface="+mj-lt"/>
                  </a:rPr>
                  <a:t> s == 1)</a:t>
                </a:r>
                <a:endParaRPr kumimoji="1" lang="ja-JP" altLang="en-US" sz="15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2" name="直線矢印コネクタ 11"/>
              <p:cNvCxnSpPr>
                <a:stCxn id="6" idx="4"/>
                <a:endCxn id="11" idx="0"/>
              </p:cNvCxnSpPr>
              <p:nvPr/>
            </p:nvCxnSpPr>
            <p:spPr>
              <a:xfrm rot="16200000" flipH="1">
                <a:off x="1745411" y="3760607"/>
                <a:ext cx="199502" cy="13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角丸四角形 12"/>
              <p:cNvSpPr/>
              <p:nvPr/>
            </p:nvSpPr>
            <p:spPr>
              <a:xfrm>
                <a:off x="2483768" y="4581128"/>
                <a:ext cx="1338746" cy="670515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500" dirty="0" smtClean="0">
                    <a:solidFill>
                      <a:schemeClr val="tx1"/>
                    </a:solidFill>
                    <a:latin typeface="+mj-lt"/>
                  </a:rPr>
                  <a:t>if (obj is Dog </a:t>
                </a:r>
                <a:r>
                  <a:rPr kumimoji="1" lang="en-US" altLang="ja-JP" sz="15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&amp;&amp;</a:t>
                </a:r>
                <a:r>
                  <a:rPr kumimoji="1" lang="en-US" altLang="ja-JP" sz="1500" dirty="0" smtClean="0">
                    <a:solidFill>
                      <a:schemeClr val="tx1"/>
                    </a:solidFill>
                    <a:latin typeface="+mj-lt"/>
                  </a:rPr>
                  <a:t> s == 2)</a:t>
                </a:r>
                <a:endParaRPr kumimoji="1" lang="ja-JP" altLang="en-US" sz="15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4" name="直線矢印コネクタ 13"/>
              <p:cNvCxnSpPr>
                <a:stCxn id="13" idx="2"/>
                <a:endCxn id="9" idx="0"/>
              </p:cNvCxnSpPr>
              <p:nvPr/>
            </p:nvCxnSpPr>
            <p:spPr>
              <a:xfrm rot="16200000" flipH="1">
                <a:off x="2994144" y="5410639"/>
                <a:ext cx="337597" cy="196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/>
              <p:cNvCxnSpPr>
                <a:stCxn id="13" idx="2"/>
                <a:endCxn id="23" idx="1"/>
              </p:cNvCxnSpPr>
              <p:nvPr/>
            </p:nvCxnSpPr>
            <p:spPr>
              <a:xfrm rot="16200000" flipH="1">
                <a:off x="3620010" y="4784774"/>
                <a:ext cx="238182" cy="11719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円/楕円 15"/>
              <p:cNvSpPr/>
              <p:nvPr/>
            </p:nvSpPr>
            <p:spPr>
              <a:xfrm>
                <a:off x="2339752" y="6381328"/>
                <a:ext cx="280601" cy="3045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7" name="直線矢印コネクタ 16"/>
              <p:cNvCxnSpPr>
                <a:stCxn id="7" idx="2"/>
                <a:endCxn id="16" idx="1"/>
              </p:cNvCxnSpPr>
              <p:nvPr/>
            </p:nvCxnSpPr>
            <p:spPr>
              <a:xfrm rot="16200000" flipH="1">
                <a:off x="1596794" y="5641877"/>
                <a:ext cx="1052713" cy="5153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/>
              <p:cNvCxnSpPr>
                <a:stCxn id="9" idx="2"/>
                <a:endCxn id="16" idx="7"/>
              </p:cNvCxnSpPr>
              <p:nvPr/>
            </p:nvCxnSpPr>
            <p:spPr>
              <a:xfrm rot="5400000">
                <a:off x="2770844" y="6024029"/>
                <a:ext cx="210316" cy="5934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2843808" y="4077072"/>
                <a:ext cx="1454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chemeClr val="accent6"/>
                    </a:solidFill>
                  </a:rPr>
                  <a:t>State guards</a:t>
                </a:r>
                <a:endParaRPr kumimoji="1" lang="ja-JP" altLang="en-US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4283968" y="5445224"/>
                <a:ext cx="280601" cy="3045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4716016" y="5373216"/>
                <a:ext cx="139814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handle</a:t>
                </a:r>
              </a:p>
              <a:p>
                <a:r>
                  <a:rPr kumimoji="1" lang="en-US" altLang="ja-JP" dirty="0" smtClean="0"/>
                  <a:t>inline cache</a:t>
                </a:r>
              </a:p>
              <a:p>
                <a:r>
                  <a:rPr kumimoji="1" lang="en-US" altLang="ja-JP" dirty="0" smtClean="0"/>
                  <a:t>miss</a:t>
                </a:r>
                <a:endParaRPr kumimoji="1" lang="ja-JP" altLang="en-US" dirty="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971600" y="6309320"/>
                <a:ext cx="1079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continue</a:t>
                </a:r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9CF1-2750-4B02-90BB-BC3A2B751A3F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Alternate cache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Two snapshots of method table</a:t>
            </a:r>
          </a:p>
          <a:p>
            <a:r>
              <a:rPr kumimoji="1" lang="en-US" altLang="ja-JP" dirty="0" smtClean="0"/>
              <a:t>State value swapped</a:t>
            </a:r>
          </a:p>
          <a:p>
            <a:pPr lvl="1"/>
            <a:r>
              <a:rPr lang="en-US" altLang="ja-JP" dirty="0" smtClean="0"/>
              <a:t>conflicting updates detected by state value check</a:t>
            </a:r>
            <a:endParaRPr kumimoji="1"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図 3" descr="invalidation-b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581128"/>
            <a:ext cx="1179032" cy="1800200"/>
          </a:xfrm>
          <a:prstGeom prst="rect">
            <a:avLst/>
          </a:prstGeom>
        </p:spPr>
      </p:pic>
      <p:pic>
        <p:nvPicPr>
          <p:cNvPr id="6" name="図 5" descr="invalidation-redef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9697" y="4581128"/>
            <a:ext cx="1552921" cy="1800202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6516216" y="5229200"/>
            <a:ext cx="576064" cy="576064"/>
            <a:chOff x="3203848" y="4149080"/>
            <a:chExt cx="1008112" cy="1008112"/>
          </a:xfrm>
          <a:solidFill>
            <a:schemeClr val="bg1"/>
          </a:solidFill>
        </p:grpSpPr>
        <p:sp>
          <p:nvSpPr>
            <p:cNvPr id="11" name="環状矢印 10"/>
            <p:cNvSpPr/>
            <p:nvPr/>
          </p:nvSpPr>
          <p:spPr>
            <a:xfrm>
              <a:off x="3203848" y="4149080"/>
              <a:ext cx="936104" cy="864096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環状矢印 11"/>
            <p:cNvSpPr/>
            <p:nvPr/>
          </p:nvSpPr>
          <p:spPr>
            <a:xfrm flipH="1" flipV="1">
              <a:off x="3275856" y="4293096"/>
              <a:ext cx="936104" cy="864096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図 12" descr="alternate-cach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4149080"/>
            <a:ext cx="2526591" cy="2139678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2339752" y="4869160"/>
            <a:ext cx="576063" cy="576063"/>
            <a:chOff x="3203849" y="4149081"/>
            <a:chExt cx="1008111" cy="1008111"/>
          </a:xfrm>
          <a:solidFill>
            <a:schemeClr val="bg1"/>
          </a:solidFill>
        </p:grpSpPr>
        <p:sp>
          <p:nvSpPr>
            <p:cNvPr id="15" name="環状矢印 14"/>
            <p:cNvSpPr/>
            <p:nvPr/>
          </p:nvSpPr>
          <p:spPr>
            <a:xfrm>
              <a:off x="3203849" y="4149081"/>
              <a:ext cx="936105" cy="864096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環状矢印 15"/>
            <p:cNvSpPr/>
            <p:nvPr/>
          </p:nvSpPr>
          <p:spPr>
            <a:xfrm flipH="1" flipV="1">
              <a:off x="3275855" y="4293096"/>
              <a:ext cx="936105" cy="864096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899592" y="3717032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Alternate cache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E950-C766-4086-BB92-92BEB6FDB20C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Overheads of proposed scheme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Increased memory use</a:t>
            </a:r>
          </a:p>
          <a:p>
            <a:pPr lvl="1"/>
            <a:r>
              <a:rPr kumimoji="1" lang="en-US" altLang="ja-JP" dirty="0" smtClean="0"/>
              <a:t>1 state</a:t>
            </a:r>
            <a:r>
              <a:rPr kumimoji="1" lang="en-US" altLang="ja-JP" baseline="0" dirty="0" smtClean="0"/>
              <a:t> object per polymorphic method family</a:t>
            </a:r>
          </a:p>
          <a:p>
            <a:pPr lvl="1"/>
            <a:r>
              <a:rPr kumimoji="1" lang="en-US" altLang="ja-JP" baseline="0" dirty="0" smtClean="0"/>
              <a:t>additional method</a:t>
            </a:r>
            <a:r>
              <a:rPr kumimoji="1" lang="en-US" altLang="ja-JP" baseline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kumimoji="1" lang="en-US" altLang="ja-JP" baseline="0" dirty="0" smtClean="0"/>
              <a:t>entries</a:t>
            </a:r>
          </a:p>
          <a:p>
            <a:pPr lvl="1"/>
            <a:r>
              <a:rPr kumimoji="1" lang="en-US" altLang="ja-JP" baseline="0" dirty="0" smtClean="0"/>
              <a:t>alternate cache</a:t>
            </a:r>
          </a:p>
          <a:p>
            <a:pPr lvl="1"/>
            <a:r>
              <a:rPr kumimoji="1" lang="en-US" altLang="ja-JP" baseline="0" dirty="0" smtClean="0"/>
              <a:t>polymorphic inline cache entries</a:t>
            </a:r>
          </a:p>
          <a:p>
            <a:pPr lvl="1"/>
            <a:r>
              <a:rPr kumimoji="1" lang="en-US" altLang="ja-JP" baseline="0" dirty="0" smtClean="0"/>
              <a:t>code size increase due to inlining</a:t>
            </a:r>
          </a:p>
          <a:p>
            <a:pPr lvl="0"/>
            <a:r>
              <a:rPr kumimoji="1" lang="en-US" altLang="ja-JP" dirty="0" smtClean="0"/>
              <a:t>Some operations become slower</a:t>
            </a:r>
          </a:p>
          <a:p>
            <a:pPr lvl="1"/>
            <a:r>
              <a:rPr kumimoji="1" lang="en-US" altLang="ja-JP" dirty="0" smtClean="0"/>
              <a:t>Lookup</a:t>
            </a:r>
            <a:r>
              <a:rPr kumimoji="1" lang="en-US" altLang="ja-JP" baseline="0" dirty="0" smtClean="0"/>
              <a:t> needs to track and update state objects</a:t>
            </a:r>
          </a:p>
          <a:p>
            <a:pPr lvl="1"/>
            <a:r>
              <a:rPr lang="en-US" altLang="ja-JP" dirty="0" smtClean="0"/>
              <a:t>Explicit state object checks on method dispatch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EE37-50E7-4D03-9219-22F6DCC104EC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(work</a:t>
            </a:r>
            <a:r>
              <a:rPr kumimoji="1" lang="en-US" altLang="ja-JP" baseline="0" dirty="0" smtClean="0"/>
              <a:t>-in-progress)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Goals</a:t>
            </a:r>
          </a:p>
          <a:p>
            <a:pPr lvl="1"/>
            <a:r>
              <a:rPr lang="en-US" altLang="ja-JP" dirty="0" smtClean="0"/>
              <a:t>Verify effectiveness</a:t>
            </a:r>
          </a:p>
          <a:p>
            <a:pPr lvl="1"/>
            <a:r>
              <a:rPr kumimoji="1" lang="en-US" altLang="ja-JP" dirty="0" smtClean="0"/>
              <a:t>Evaluate overheads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IO implementation is only partially complete</a:t>
            </a:r>
          </a:p>
          <a:p>
            <a:pPr lvl="1"/>
            <a:r>
              <a:rPr lang="en-US" altLang="ja-JP" dirty="0" smtClean="0"/>
              <a:t>Only call-by-value methods</a:t>
            </a:r>
          </a:p>
          <a:p>
            <a:pPr lvl="1"/>
            <a:r>
              <a:rPr lang="en-US" altLang="ja-JP" dirty="0" smtClean="0"/>
              <a:t>Integer arithmetic</a:t>
            </a:r>
          </a:p>
          <a:p>
            <a:pPr lvl="1"/>
            <a:r>
              <a:rPr lang="en-US" altLang="ja-JP" dirty="0" smtClean="0">
                <a:latin typeface="+mj-lt"/>
              </a:rPr>
              <a:t>while(), if()</a:t>
            </a:r>
          </a:p>
          <a:p>
            <a:pPr lvl="1"/>
            <a:endParaRPr lang="en-US" altLang="ja-JP" dirty="0" smtClean="0">
              <a:latin typeface="+mj-lt"/>
            </a:endParaRPr>
          </a:p>
          <a:p>
            <a:r>
              <a:rPr lang="en-US" altLang="ja-JP" dirty="0" smtClean="0"/>
              <a:t>Hardware: Intel Core i7 860 (x86_64), 2.8 GHz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A0AF-CD47-4636-AD3B-F08F287B3B0F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Compiler design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Method call resolved using inline</a:t>
            </a:r>
            <a:r>
              <a:rPr kumimoji="1" lang="en-US" altLang="ja-JP" baseline="0" dirty="0" smtClean="0"/>
              <a:t> cache records</a:t>
            </a:r>
          </a:p>
          <a:p>
            <a:pPr lvl="1"/>
            <a:r>
              <a:rPr lang="en-US" altLang="ja-JP" dirty="0" smtClean="0"/>
              <a:t>Inline cache is primed by interpreter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Type guards</a:t>
            </a:r>
          </a:p>
          <a:p>
            <a:r>
              <a:rPr kumimoji="1" lang="en-US" altLang="ja-JP" baseline="0" dirty="0" smtClean="0"/>
              <a:t>Fall back to interpreter on guard failure</a:t>
            </a:r>
          </a:p>
          <a:p>
            <a:r>
              <a:rPr kumimoji="1" lang="en-US" altLang="ja-JP" baseline="0" dirty="0" smtClean="0"/>
              <a:t>No guard</a:t>
            </a:r>
            <a:r>
              <a:rPr kumimoji="1" lang="en-US" altLang="ja-JP" dirty="0" smtClean="0"/>
              <a:t> </a:t>
            </a:r>
            <a:r>
              <a:rPr kumimoji="1" lang="en-US" altLang="ja-JP" baseline="0" dirty="0" smtClean="0"/>
              <a:t>duplication</a:t>
            </a:r>
            <a:r>
              <a:rPr kumimoji="1" lang="en-US" altLang="ja-JP" dirty="0" smtClean="0"/>
              <a:t> </a:t>
            </a:r>
            <a:r>
              <a:rPr kumimoji="1" lang="en-US" altLang="ja-JP" baseline="0" dirty="0" smtClean="0"/>
              <a:t>where value type is known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charset="0"/>
              <a:buChar char="•"/>
            </a:pPr>
            <a:r>
              <a:rPr kumimoji="1" lang="en-US" altLang="ja-JP" baseline="0" dirty="0" smtClean="0"/>
              <a:t>LLVM 2.5 as a back-end</a:t>
            </a:r>
          </a:p>
          <a:p>
            <a:pPr>
              <a:buNone/>
            </a:pPr>
            <a:endParaRPr kumimoji="1" lang="en-US" altLang="ja-JP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BBFB-0AFB-4839-8C02-AE5E67709CAE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Microbenchmark</a:t>
            </a:r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325" y="2204864"/>
            <a:ext cx="428835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x := Object clone; x g := method(x, x+x )</a:t>
            </a:r>
          </a:p>
          <a:p>
            <a:r>
              <a:rPr lang="en-US" altLang="ja-JP" dirty="0"/>
              <a:t>m := x clone; m g := method(x, x*x )</a:t>
            </a:r>
          </a:p>
          <a:p>
            <a:r>
              <a:rPr lang="en-US" altLang="ja-JP" dirty="0"/>
              <a:t>y := x clone</a:t>
            </a:r>
          </a:p>
          <a:p>
            <a:endParaRPr lang="en-US" altLang="ja-JP" dirty="0"/>
          </a:p>
          <a:p>
            <a:r>
              <a:rPr lang="en-US" altLang="ja-JP" dirty="0" smtClean="0"/>
              <a:t>f </a:t>
            </a:r>
            <a:r>
              <a:rPr lang="en-US" altLang="ja-JP" dirty="0"/>
              <a:t>:= method(n,y,</a:t>
            </a:r>
          </a:p>
          <a:p>
            <a:r>
              <a:rPr lang="en-US" altLang="ja-JP" dirty="0"/>
              <a:t>    i := 0</a:t>
            </a:r>
          </a:p>
          <a:p>
            <a:r>
              <a:rPr lang="en-US" altLang="ja-JP" dirty="0"/>
              <a:t>    s := 0</a:t>
            </a:r>
          </a:p>
          <a:p>
            <a:r>
              <a:rPr lang="en-US" altLang="ja-JP" dirty="0"/>
              <a:t>    while (i &lt; n,</a:t>
            </a:r>
          </a:p>
          <a:p>
            <a:r>
              <a:rPr lang="en-US" altLang="ja-JP" dirty="0"/>
              <a:t>        s := s + y g(i)</a:t>
            </a:r>
          </a:p>
          <a:p>
            <a:r>
              <a:rPr lang="en-US" altLang="ja-JP" dirty="0"/>
              <a:t>        if (i % 2 == 0,</a:t>
            </a:r>
          </a:p>
          <a:p>
            <a:r>
              <a:rPr lang="en-US" altLang="ja-JP" dirty="0"/>
              <a:t>            on</a:t>
            </a:r>
          </a:p>
          <a:p>
            <a:r>
              <a:rPr lang="en-US" altLang="ja-JP" dirty="0"/>
              <a:t>        ,</a:t>
            </a:r>
          </a:p>
          <a:p>
            <a:r>
              <a:rPr lang="en-US" altLang="ja-JP" dirty="0"/>
              <a:t>            off)</a:t>
            </a:r>
          </a:p>
          <a:p>
            <a:r>
              <a:rPr lang="en-US" altLang="ja-JP" dirty="0"/>
              <a:t>        i := i+1)</a:t>
            </a:r>
          </a:p>
          <a:p>
            <a:r>
              <a:rPr lang="en-US" altLang="ja-JP" dirty="0"/>
              <a:t>    </a:t>
            </a:r>
            <a:r>
              <a:rPr lang="en-US" altLang="ja-JP" dirty="0" smtClean="0"/>
              <a:t>s))</a:t>
            </a:r>
            <a:endParaRPr lang="en-US" altLang="ja-JP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755678" y="1988840"/>
            <a:ext cx="4208810" cy="648072"/>
          </a:xfrm>
          <a:prstGeom prst="wedgeRoundRectCallout">
            <a:avLst>
              <a:gd name="adj1" fmla="val -65434"/>
              <a:gd name="adj2" fmla="val 9220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Object and mixin definitions</a:t>
            </a:r>
            <a:endParaRPr kumimoji="1" lang="ja-JP" altLang="en-US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707904" y="3356414"/>
            <a:ext cx="3888432" cy="864674"/>
          </a:xfrm>
          <a:prstGeom prst="wedgeRoundRectCallout">
            <a:avLst>
              <a:gd name="adj1" fmla="val -84097"/>
              <a:gd name="adj2" fmla="val 8914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Dynamic dispatch in each iteration</a:t>
            </a:r>
            <a:endParaRPr kumimoji="1" lang="ja-JP" altLang="en-US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283968" y="5445802"/>
            <a:ext cx="3888432" cy="864674"/>
          </a:xfrm>
          <a:prstGeom prst="wedgeRoundRectCallout">
            <a:avLst>
              <a:gd name="adj1" fmla="val -112976"/>
              <a:gd name="adj2" fmla="val -5927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Install or remove mixin on each iteration</a:t>
            </a:r>
            <a:endParaRPr kumimoji="1" lang="ja-JP" alt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8CBE-9FF5-41FB-85C6-C0852A1D34C7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US" altLang="ja-JP" dirty="0" smtClean="0"/>
              <a:t>Introduction: Mixin </a:t>
            </a:r>
            <a:endParaRPr kumimoji="1" lang="ja-JP" altLang="en-US" dirty="0"/>
          </a:p>
        </p:txBody>
      </p:sp>
      <p:pic>
        <p:nvPicPr>
          <p:cNvPr id="6" name="コンテンツ プレースホルダ 5" descr="mixi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2924944"/>
            <a:ext cx="7200800" cy="336317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F7BD-523B-4CCA-8AE7-C7C9719031D5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kumimoji="1" lang="en-US" altLang="ja-JP" baseline="0" dirty="0" smtClean="0"/>
              <a:t>code composition technique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Preliminary experimental </a:t>
            </a:r>
            <a:r>
              <a:rPr lang="en-US" altLang="ja-JP" dirty="0"/>
              <a:t>results</a:t>
            </a:r>
            <a:endParaRPr kumimoji="1" lang="ja-JP" alt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709504"/>
              </p:ext>
            </p:extLst>
          </p:nvPr>
        </p:nvGraphicFramePr>
        <p:xfrm>
          <a:off x="899592" y="2249488"/>
          <a:ext cx="7787208" cy="36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009" y="3304413"/>
            <a:ext cx="381707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Overhead of fine-grained</a:t>
            </a:r>
          </a:p>
          <a:p>
            <a:r>
              <a:rPr lang="en-US" altLang="ja-JP" sz="2400" dirty="0" smtClean="0"/>
              <a:t>state tracking is about 18%</a:t>
            </a:r>
          </a:p>
        </p:txBody>
      </p:sp>
      <p:cxnSp>
        <p:nvCxnSpPr>
          <p:cNvPr id="16" name="Straight Arrow Connector 15"/>
          <p:cNvCxnSpPr>
            <a:stCxn id="9" idx="2"/>
          </p:cNvCxnSpPr>
          <p:nvPr/>
        </p:nvCxnSpPr>
        <p:spPr>
          <a:xfrm flipH="1">
            <a:off x="3185361" y="4135410"/>
            <a:ext cx="198184" cy="487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635896" y="2924944"/>
            <a:ext cx="1656184" cy="353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1519" y="2354717"/>
            <a:ext cx="461665" cy="32149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r"/>
            <a:r>
              <a:rPr kumimoji="1" lang="en-US" altLang="ja-JP" dirty="0" smtClean="0"/>
              <a:t>Microbenchmark run time, ms</a:t>
            </a:r>
            <a:endParaRPr kumimoji="1" lang="ja-JP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02435" y="1893052"/>
            <a:ext cx="2606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/>
                </a:solidFill>
              </a:rPr>
              <a:t>(smaller is better)</a:t>
            </a:r>
            <a:endParaRPr kumimoji="1"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6034659"/>
            <a:ext cx="758733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400" dirty="0" smtClean="0"/>
              <a:t>Alternate caching improves performance by 2.75 times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78E9-03D2-476F-8620-A678B8ADAC3C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Self </a:t>
            </a:r>
          </a:p>
          <a:p>
            <a:pPr lvl="1"/>
            <a:r>
              <a:rPr lang="en-US" altLang="ja-JP" dirty="0" smtClean="0"/>
              <a:t>Fine-grained dependency and invalidation infrastructure</a:t>
            </a:r>
          </a:p>
          <a:p>
            <a:pPr lvl="1"/>
            <a:r>
              <a:rPr kumimoji="1" lang="en-US" altLang="ja-JP" dirty="0" smtClean="0"/>
              <a:t>Type-split compilation</a:t>
            </a:r>
          </a:p>
          <a:p>
            <a:pPr lvl="1"/>
            <a:r>
              <a:rPr lang="en-US" altLang="ja-JP" dirty="0" smtClean="0"/>
              <a:t>Polymorphic inline caching</a:t>
            </a:r>
            <a:endParaRPr kumimoji="1" lang="en-US" altLang="ja-JP" dirty="0" smtClean="0"/>
          </a:p>
          <a:p>
            <a:r>
              <a:rPr lang="en-US" altLang="ja-JP" dirty="0" smtClean="0"/>
              <a:t>Tracemonkey</a:t>
            </a:r>
          </a:p>
          <a:p>
            <a:pPr lvl="1"/>
            <a:r>
              <a:rPr lang="en-US" altLang="ja-JP" dirty="0" smtClean="0"/>
              <a:t>Trace-based just-in-time specialization</a:t>
            </a:r>
          </a:p>
          <a:p>
            <a:pPr marL="411480" lvl="1" indent="0">
              <a:buNone/>
            </a:pPr>
            <a:endParaRPr lang="en-US" altLang="ja-JP" dirty="0" smtClean="0"/>
          </a:p>
          <a:p>
            <a:pPr>
              <a:buFont typeface="Arial" charset="0"/>
              <a:buChar char="•"/>
            </a:pPr>
            <a:endParaRPr lang="en-US" altLang="ja-JP" dirty="0"/>
          </a:p>
          <a:p>
            <a:pPr>
              <a:buFont typeface="Arial" charset="0"/>
              <a:buChar char="•"/>
            </a:pPr>
            <a:r>
              <a:rPr lang="en-US" altLang="ja-JP" dirty="0" smtClean="0">
                <a:solidFill>
                  <a:schemeClr val="accent3"/>
                </a:solidFill>
              </a:rPr>
              <a:t>Dynamic mixin optimization is not tackled</a:t>
            </a:r>
          </a:p>
          <a:p>
            <a:pPr marL="109728" indent="0">
              <a:buNone/>
            </a:pP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1CE0-246B-4666-A241-F6B91F4F86D1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7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 proposed dynamic mixin optimization by</a:t>
            </a:r>
          </a:p>
          <a:p>
            <a:pPr lvl="1"/>
            <a:r>
              <a:rPr lang="en-US" altLang="ja-JP" dirty="0" smtClean="0"/>
              <a:t>Fine-grained state tracking</a:t>
            </a:r>
          </a:p>
          <a:p>
            <a:pPr lvl="1"/>
            <a:r>
              <a:rPr lang="en-US" altLang="ja-JP" dirty="0" smtClean="0"/>
              <a:t>Polymorphic inline caching</a:t>
            </a:r>
          </a:p>
          <a:p>
            <a:pPr lvl="1"/>
            <a:r>
              <a:rPr lang="en-US" altLang="ja-JP" dirty="0" smtClean="0"/>
              <a:t>Alternate caching</a:t>
            </a:r>
          </a:p>
          <a:p>
            <a:r>
              <a:rPr lang="en-US" altLang="ja-JP" dirty="0" smtClean="0"/>
              <a:t>We experimentally verified that</a:t>
            </a:r>
          </a:p>
          <a:p>
            <a:pPr lvl="1"/>
            <a:r>
              <a:rPr lang="en-US" altLang="ja-JP" dirty="0" smtClean="0"/>
              <a:t>Dynamic mixin optimization is effective</a:t>
            </a:r>
          </a:p>
          <a:p>
            <a:r>
              <a:rPr lang="en-US" altLang="ja-JP" dirty="0" smtClean="0"/>
              <a:t>Ongoing work</a:t>
            </a:r>
          </a:p>
          <a:p>
            <a:pPr lvl="1"/>
            <a:r>
              <a:rPr lang="en-US" altLang="ja-JP" dirty="0" smtClean="0"/>
              <a:t>Evaluate associated overheads</a:t>
            </a:r>
          </a:p>
          <a:p>
            <a:pPr lvl="1"/>
            <a:r>
              <a:rPr lang="en-US" altLang="ja-JP" dirty="0" smtClean="0"/>
              <a:t>Evaluate efficiency on a realistic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9EB6-122E-45FC-956B-74956785B784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Thank you for your attention</a:t>
            </a:r>
            <a:endParaRPr kumimoji="1" lang="ja-JP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7FF-6055-4653-964B-B5B5F2448904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32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Introduction: Dynamic mixin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Temporary change in class hierarchy</a:t>
            </a:r>
          </a:p>
          <a:p>
            <a:r>
              <a:rPr kumimoji="1" lang="en-US" altLang="ja-JP" dirty="0" smtClean="0"/>
              <a:t>Available in Ruby, Python,</a:t>
            </a:r>
            <a:r>
              <a:rPr kumimoji="1" lang="en-US" altLang="ja-JP" baseline="0" dirty="0" smtClean="0"/>
              <a:t> JavaScript</a:t>
            </a:r>
            <a:endParaRPr kumimoji="1" lang="en-US" altLang="ja-JP" dirty="0" smtClean="0"/>
          </a:p>
        </p:txBody>
      </p:sp>
      <p:pic>
        <p:nvPicPr>
          <p:cNvPr id="4" name="図 3" descr="mixin-dynam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645024"/>
            <a:ext cx="5957913" cy="2532806"/>
          </a:xfrm>
          <a:prstGeom prst="rect">
            <a:avLst/>
          </a:prstGeom>
        </p:spPr>
      </p:pic>
      <p:sp>
        <p:nvSpPr>
          <p:cNvPr id="5" name="環状矢印 4"/>
          <p:cNvSpPr/>
          <p:nvPr/>
        </p:nvSpPr>
        <p:spPr>
          <a:xfrm>
            <a:off x="3203848" y="4149080"/>
            <a:ext cx="936104" cy="864096"/>
          </a:xfrm>
          <a:prstGeom prst="circularArrow">
            <a:avLst>
              <a:gd name="adj1" fmla="val 10103"/>
              <a:gd name="adj2" fmla="val 1168525"/>
              <a:gd name="adj3" fmla="val 18775702"/>
              <a:gd name="adj4" fmla="val 10800000"/>
              <a:gd name="adj5" fmla="val 15493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環状矢印 6"/>
          <p:cNvSpPr/>
          <p:nvPr/>
        </p:nvSpPr>
        <p:spPr>
          <a:xfrm flipH="1" flipV="1">
            <a:off x="3275856" y="4293096"/>
            <a:ext cx="936104" cy="864096"/>
          </a:xfrm>
          <a:prstGeom prst="circularArrow">
            <a:avLst>
              <a:gd name="adj1" fmla="val 10103"/>
              <a:gd name="adj2" fmla="val 1168525"/>
              <a:gd name="adj3" fmla="val 18775702"/>
              <a:gd name="adj4" fmla="val 10800000"/>
              <a:gd name="adj5" fmla="val 15493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CCD4-D3D9-42BE-97FC-30495965471F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mixin applications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Load-</a:t>
            </a:r>
            <a:r>
              <a:rPr kumimoji="1" lang="en-US" altLang="ja-JP" baseline="0" dirty="0" smtClean="0"/>
              <a:t>time composition</a:t>
            </a:r>
          </a:p>
          <a:p>
            <a:pPr lvl="1"/>
            <a:r>
              <a:rPr kumimoji="1" lang="en-US" altLang="ja-JP" dirty="0" smtClean="0"/>
              <a:t>e.g. Rack</a:t>
            </a:r>
            <a:r>
              <a:rPr kumimoji="1" lang="en-US" altLang="ja-JP" baseline="0" dirty="0" smtClean="0"/>
              <a:t> – </a:t>
            </a:r>
            <a:r>
              <a:rPr kumimoji="1" lang="en-US" altLang="ja-JP" dirty="0" smtClean="0"/>
              <a:t>Ruby HTTP</a:t>
            </a:r>
            <a:r>
              <a:rPr kumimoji="1" lang="en-US" altLang="ja-JP" baseline="0" dirty="0" smtClean="0"/>
              <a:t> server infrastructure</a:t>
            </a:r>
          </a:p>
          <a:p>
            <a:r>
              <a:rPr kumimoji="1" lang="en-US" altLang="ja-JP" dirty="0" smtClean="0"/>
              <a:t>Programming paradigms</a:t>
            </a:r>
          </a:p>
          <a:p>
            <a:pPr lvl="1"/>
            <a:r>
              <a:rPr kumimoji="1" lang="en-US" altLang="ja-JP" dirty="0" smtClean="0"/>
              <a:t>Context-oriented programming</a:t>
            </a:r>
          </a:p>
          <a:p>
            <a:pPr lvl="1"/>
            <a:r>
              <a:rPr lang="en-US" altLang="ja-JP" dirty="0" smtClean="0"/>
              <a:t>Dynamic aspect-oriented programming</a:t>
            </a:r>
            <a:endParaRPr kumimoji="1" lang="en-US" altLang="ja-JP" dirty="0" smtClean="0"/>
          </a:p>
          <a:p>
            <a:r>
              <a:rPr lang="en-US" altLang="ja-JP" dirty="0" smtClean="0"/>
              <a:t>Temporary override</a:t>
            </a:r>
          </a:p>
          <a:p>
            <a:pPr lvl="1"/>
            <a:r>
              <a:rPr lang="en-US" altLang="ja-JP" dirty="0" smtClean="0"/>
              <a:t>Our example</a:t>
            </a:r>
          </a:p>
          <a:p>
            <a:pPr lvl="2"/>
            <a:r>
              <a:rPr lang="en-US" altLang="ja-JP" dirty="0" smtClean="0"/>
              <a:t>install </a:t>
            </a:r>
            <a:r>
              <a:rPr lang="en-US" altLang="ja-JP" dirty="0" smtClean="0">
                <a:latin typeface="+mj-lt"/>
              </a:rPr>
              <a:t>AdditionalSecurity</a:t>
            </a:r>
            <a:r>
              <a:rPr lang="en-US" altLang="ja-JP" dirty="0" smtClean="0"/>
              <a:t> on some requests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DEE1-12F6-4A6E-9917-ACF94A21B5F4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mixin issues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Implementation inefficient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Frequent mixin install/remove operations cause high overhead</a:t>
            </a:r>
            <a:endParaRPr kumimoji="1" lang="en-US" altLang="ja-JP" baseline="0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Root cause analysis for Ruby interpreter</a:t>
            </a:r>
          </a:p>
          <a:p>
            <a:pPr lvl="1"/>
            <a:r>
              <a:rPr kumimoji="1" lang="en-US" altLang="ja-JP" dirty="0" smtClean="0"/>
              <a:t>Coarse-grained cache invalidation</a:t>
            </a:r>
          </a:p>
          <a:p>
            <a:pPr lvl="1"/>
            <a:r>
              <a:rPr lang="en-US" altLang="ja-JP" dirty="0" smtClean="0"/>
              <a:t>Single inline cache entry</a:t>
            </a:r>
            <a:endParaRPr kumimoji="1"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36C-944A-4B3E-B61E-534BDCAAAFF4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Idea: efficient dynamic</a:t>
            </a:r>
            <a:r>
              <a:rPr kumimoji="1" lang="en-US" altLang="ja-JP" baseline="0" dirty="0" smtClean="0"/>
              <a:t> mixin</a:t>
            </a:r>
            <a:endParaRPr kumimoji="1" lang="ja-JP" altLang="en-US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506882" y="3032958"/>
            <a:ext cx="3902215" cy="3289180"/>
            <a:chOff x="278899" y="2060849"/>
            <a:chExt cx="5006936" cy="3888433"/>
          </a:xfrm>
        </p:grpSpPr>
        <p:sp>
          <p:nvSpPr>
            <p:cNvPr id="4" name="円/楕円 3"/>
            <p:cNvSpPr/>
            <p:nvPr/>
          </p:nvSpPr>
          <p:spPr>
            <a:xfrm>
              <a:off x="1403649" y="2060849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403649" y="3212977"/>
              <a:ext cx="360040" cy="15841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" name="直線矢印コネクタ 6"/>
            <p:cNvCxnSpPr>
              <a:stCxn id="18" idx="2"/>
              <a:endCxn id="5" idx="0"/>
            </p:cNvCxnSpPr>
            <p:nvPr/>
          </p:nvCxnSpPr>
          <p:spPr>
            <a:xfrm rot="5400000">
              <a:off x="1439653" y="3068961"/>
              <a:ext cx="288033" cy="1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2483769" y="3789042"/>
              <a:ext cx="360040" cy="144016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矢印コネクタ 10"/>
            <p:cNvCxnSpPr>
              <a:stCxn id="18" idx="2"/>
              <a:endCxn id="26" idx="0"/>
            </p:cNvCxnSpPr>
            <p:nvPr/>
          </p:nvCxnSpPr>
          <p:spPr>
            <a:xfrm>
              <a:off x="1583669" y="2924945"/>
              <a:ext cx="1080121" cy="216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角丸四角形 17"/>
            <p:cNvSpPr/>
            <p:nvPr/>
          </p:nvSpPr>
          <p:spPr>
            <a:xfrm>
              <a:off x="899593" y="2564905"/>
              <a:ext cx="1368153" cy="3600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00" dirty="0" smtClean="0">
                  <a:solidFill>
                    <a:schemeClr val="tx1"/>
                  </a:solidFill>
                  <a:latin typeface="+mj-lt"/>
                </a:rPr>
                <a:t>if (s == 1)</a:t>
              </a:r>
              <a:endParaRPr kumimoji="1" lang="ja-JP" altLang="en-US" sz="15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0" name="直線矢印コネクタ 19"/>
            <p:cNvCxnSpPr>
              <a:stCxn id="4" idx="4"/>
              <a:endCxn id="18" idx="0"/>
            </p:cNvCxnSpPr>
            <p:nvPr/>
          </p:nvCxnSpPr>
          <p:spPr>
            <a:xfrm rot="5400000">
              <a:off x="1511661" y="2492897"/>
              <a:ext cx="144016" cy="1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角丸四角形 25"/>
            <p:cNvSpPr/>
            <p:nvPr/>
          </p:nvSpPr>
          <p:spPr>
            <a:xfrm>
              <a:off x="1979713" y="3140969"/>
              <a:ext cx="1368153" cy="36004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00" dirty="0" smtClean="0">
                  <a:solidFill>
                    <a:schemeClr val="tx1"/>
                  </a:solidFill>
                  <a:latin typeface="+mj-lt"/>
                </a:rPr>
                <a:t>if (s == 2)</a:t>
              </a:r>
              <a:endParaRPr kumimoji="1" lang="ja-JP" altLang="en-US" sz="15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9" name="直線矢印コネクタ 28"/>
            <p:cNvCxnSpPr>
              <a:stCxn id="26" idx="2"/>
              <a:endCxn id="10" idx="0"/>
            </p:cNvCxnSpPr>
            <p:nvPr/>
          </p:nvCxnSpPr>
          <p:spPr>
            <a:xfrm rot="5400000">
              <a:off x="2519773" y="3645025"/>
              <a:ext cx="288033" cy="1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>
              <a:stCxn id="26" idx="2"/>
              <a:endCxn id="51" idx="1"/>
            </p:cNvCxnSpPr>
            <p:nvPr/>
          </p:nvCxnSpPr>
          <p:spPr>
            <a:xfrm>
              <a:off x="2663790" y="3501010"/>
              <a:ext cx="1096841" cy="2687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>
              <a:off x="1907705" y="5589242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0" name="直線矢印コネクタ 39"/>
            <p:cNvCxnSpPr>
              <a:stCxn id="5" idx="2"/>
              <a:endCxn id="39" idx="1"/>
            </p:cNvCxnSpPr>
            <p:nvPr/>
          </p:nvCxnSpPr>
          <p:spPr>
            <a:xfrm rot="16200000" flipH="1">
              <a:off x="1349643" y="5031179"/>
              <a:ext cx="844816" cy="3767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0" idx="2"/>
              <a:endCxn id="39" idx="7"/>
            </p:cNvCxnSpPr>
            <p:nvPr/>
          </p:nvCxnSpPr>
          <p:spPr>
            <a:xfrm rot="5400000">
              <a:off x="2233021" y="5211200"/>
              <a:ext cx="412767" cy="4487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2353046" y="2500221"/>
              <a:ext cx="1354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State guard</a:t>
              </a:r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78899" y="3573017"/>
              <a:ext cx="9733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Inlined</a:t>
              </a:r>
            </a:p>
            <a:p>
              <a:pPr algn="r"/>
              <a:r>
                <a:rPr lang="en-US" altLang="ja-JP" dirty="0" smtClean="0"/>
                <a:t>m</a:t>
              </a:r>
              <a:r>
                <a:rPr kumimoji="1" lang="en-US" altLang="ja-JP" dirty="0" smtClean="0"/>
                <a:t>ethod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403649" y="3789042"/>
              <a:ext cx="325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f</a:t>
              </a:r>
              <a:r>
                <a:rPr kumimoji="1" lang="en-US" altLang="ja-JP" baseline="-25000" dirty="0" smtClean="0"/>
                <a:t>1</a:t>
              </a:r>
              <a:endParaRPr kumimoji="1" lang="ja-JP" altLang="en-US" baseline="-250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483768" y="4221089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f</a:t>
              </a:r>
              <a:r>
                <a:rPr lang="en-US" altLang="ja-JP" baseline="-25000" dirty="0" smtClean="0"/>
                <a:t>2</a:t>
              </a:r>
              <a:endParaRPr kumimoji="1" lang="ja-JP" altLang="en-US" baseline="-25000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707904" y="3717034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491880" y="4149080"/>
              <a:ext cx="1793955" cy="1091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handle</a:t>
              </a:r>
            </a:p>
            <a:p>
              <a:r>
                <a:rPr kumimoji="1" lang="en-US" altLang="ja-JP" dirty="0" smtClean="0"/>
                <a:t>inline cache</a:t>
              </a:r>
            </a:p>
            <a:p>
              <a:r>
                <a:rPr kumimoji="1" lang="en-US" altLang="ja-JP" dirty="0" smtClean="0"/>
                <a:t>miss</a:t>
              </a:r>
              <a:endParaRPr kumimoji="1" lang="ja-JP" altLang="en-US" dirty="0"/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6156176" y="4581128"/>
            <a:ext cx="576064" cy="576064"/>
            <a:chOff x="3203848" y="4149080"/>
            <a:chExt cx="1008112" cy="1008112"/>
          </a:xfrm>
          <a:solidFill>
            <a:schemeClr val="bg1"/>
          </a:solidFill>
        </p:grpSpPr>
        <p:sp>
          <p:nvSpPr>
            <p:cNvPr id="68" name="環状矢印 67"/>
            <p:cNvSpPr/>
            <p:nvPr/>
          </p:nvSpPr>
          <p:spPr>
            <a:xfrm>
              <a:off x="3203848" y="4149080"/>
              <a:ext cx="936104" cy="864096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環状矢印 68"/>
            <p:cNvSpPr/>
            <p:nvPr/>
          </p:nvSpPr>
          <p:spPr>
            <a:xfrm flipH="1" flipV="1">
              <a:off x="3275856" y="4293096"/>
              <a:ext cx="936104" cy="864096"/>
            </a:xfrm>
            <a:prstGeom prst="circularArrow">
              <a:avLst>
                <a:gd name="adj1" fmla="val 10103"/>
                <a:gd name="adj2" fmla="val 1168525"/>
                <a:gd name="adj3" fmla="val 18775702"/>
                <a:gd name="adj4" fmla="val 10800000"/>
                <a:gd name="adj5" fmla="val 15493"/>
              </a:avLst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図 71" descr="mixin-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5" y="3946619"/>
            <a:ext cx="2142223" cy="1940990"/>
          </a:xfrm>
          <a:prstGeom prst="rect">
            <a:avLst/>
          </a:prstGeom>
        </p:spPr>
      </p:pic>
      <p:pic>
        <p:nvPicPr>
          <p:cNvPr id="73" name="図 72" descr="mixin-of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447" y="3947504"/>
            <a:ext cx="1035856" cy="1940106"/>
          </a:xfrm>
          <a:prstGeom prst="rect">
            <a:avLst/>
          </a:prstGeom>
        </p:spPr>
      </p:pic>
      <p:sp>
        <p:nvSpPr>
          <p:cNvPr id="78" name="円形吹き出し 77"/>
          <p:cNvSpPr/>
          <p:nvPr/>
        </p:nvSpPr>
        <p:spPr>
          <a:xfrm>
            <a:off x="7236296" y="5733256"/>
            <a:ext cx="864096" cy="720080"/>
          </a:xfrm>
          <a:prstGeom prst="wedgeEllipseCallout">
            <a:avLst>
              <a:gd name="adj1" fmla="val -36668"/>
              <a:gd name="adj2" fmla="val -1437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2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652120" y="2492896"/>
            <a:ext cx="2952328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Repeated dynamic mixin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install / removal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907704" y="2204864"/>
            <a:ext cx="2952328" cy="9361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Control flow graph of compiled call site</a:t>
            </a:r>
          </a:p>
          <a:p>
            <a:r>
              <a:rPr lang="en-US" altLang="ja-JP" sz="2100" dirty="0" smtClean="0">
                <a:solidFill>
                  <a:schemeClr val="tx1"/>
                </a:solidFill>
              </a:rPr>
              <a:t>    </a:t>
            </a:r>
            <a:r>
              <a:rPr lang="en-US" altLang="ja-JP" sz="2100" dirty="0" smtClean="0">
                <a:solidFill>
                  <a:schemeClr val="tx1"/>
                </a:solidFill>
                <a:latin typeface="+mj-lt"/>
              </a:rPr>
              <a:t>server.f</a:t>
            </a:r>
            <a:r>
              <a:rPr lang="en-US" altLang="ja-JP" sz="2000" dirty="0" smtClean="0">
                <a:solidFill>
                  <a:schemeClr val="tx1"/>
                </a:solidFill>
                <a:latin typeface="+mj-lt"/>
              </a:rPr>
              <a:t>()</a:t>
            </a:r>
            <a:endParaRPr lang="ja-JP" alt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220072" y="3501008"/>
            <a:ext cx="792088" cy="360040"/>
          </a:xfrm>
          <a:prstGeom prst="roundRect">
            <a:avLst>
              <a:gd name="adj" fmla="val 3378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lt"/>
              </a:rPr>
              <a:t>s = 1</a:t>
            </a:r>
            <a:endParaRPr lang="ja-JP" alt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8172400" y="3501008"/>
            <a:ext cx="792088" cy="360040"/>
          </a:xfrm>
          <a:prstGeom prst="roundRect">
            <a:avLst>
              <a:gd name="adj" fmla="val 3378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lt"/>
              </a:rPr>
              <a:t>s = 2</a:t>
            </a:r>
            <a:endParaRPr lang="ja-JP" altLang="en-US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6487615" y="3333135"/>
            <a:ext cx="870846" cy="721701"/>
            <a:chOff x="6487615" y="3333135"/>
            <a:chExt cx="870846" cy="721701"/>
          </a:xfrm>
        </p:grpSpPr>
        <p:sp>
          <p:nvSpPr>
            <p:cNvPr id="41" name="円形吹き出し 40"/>
            <p:cNvSpPr/>
            <p:nvPr/>
          </p:nvSpPr>
          <p:spPr>
            <a:xfrm>
              <a:off x="6494365" y="3333135"/>
              <a:ext cx="864096" cy="720080"/>
            </a:xfrm>
            <a:prstGeom prst="wedgeEllipseCallout">
              <a:avLst>
                <a:gd name="adj1" fmla="val 146696"/>
                <a:gd name="adj2" fmla="val 10095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kumimoji="1" lang="en-US" altLang="ja-JP" baseline="-25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7" name="円形吹き出し 76"/>
            <p:cNvSpPr/>
            <p:nvPr/>
          </p:nvSpPr>
          <p:spPr>
            <a:xfrm>
              <a:off x="6487615" y="3334756"/>
              <a:ext cx="864096" cy="720080"/>
            </a:xfrm>
            <a:prstGeom prst="wedgeEllipseCallout">
              <a:avLst>
                <a:gd name="adj1" fmla="val -106895"/>
                <a:gd name="adj2" fmla="val 9409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kumimoji="1" lang="en-US" altLang="ja-JP" baseline="-25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2" name="円形吹き出し 41"/>
            <p:cNvSpPr/>
            <p:nvPr/>
          </p:nvSpPr>
          <p:spPr>
            <a:xfrm>
              <a:off x="6505574" y="3340893"/>
              <a:ext cx="807245" cy="685801"/>
            </a:xfrm>
            <a:prstGeom prst="wedgeEllipseCallout">
              <a:avLst>
                <a:gd name="adj1" fmla="val 142271"/>
                <a:gd name="adj2" fmla="val 9574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kumimoji="1" lang="en-US" altLang="ja-JP" baseline="-25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2123728" y="6165304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continue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344F-011F-4746-8C8C-078605B1BCAA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Proposal: Dynamic mixin optimizations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Fine-grained state tracking</a:t>
            </a:r>
          </a:p>
          <a:p>
            <a:r>
              <a:rPr kumimoji="1" lang="en-US" altLang="ja-JP" sz="3200" dirty="0" smtClean="0"/>
              <a:t>Polymorphic inline caching</a:t>
            </a:r>
          </a:p>
          <a:p>
            <a:pPr lvl="1"/>
            <a:r>
              <a:rPr lang="en-US" altLang="ja-JP" sz="2800" dirty="0" smtClean="0"/>
              <a:t>Multi-version inlining</a:t>
            </a:r>
          </a:p>
          <a:p>
            <a:r>
              <a:rPr kumimoji="1" lang="en-US" altLang="ja-JP" sz="3200" dirty="0" smtClean="0"/>
              <a:t>Alternate</a:t>
            </a:r>
            <a:r>
              <a:rPr kumimoji="1" lang="en-US" altLang="ja-JP" sz="3200" baseline="0" dirty="0" smtClean="0"/>
              <a:t> caching</a:t>
            </a:r>
          </a:p>
          <a:p>
            <a:pPr marL="109728" indent="0">
              <a:buNone/>
            </a:pPr>
            <a:endParaRPr kumimoji="1" lang="en-US" altLang="ja-JP" sz="320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417D-83C1-4A97-9005-A806D6CBE359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preceding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3843872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We implemented the dynamic mixin optimization for Ruby 1.9.1 interpreter </a:t>
            </a:r>
            <a:r>
              <a:rPr kumimoji="1" lang="en-US" altLang="ja-JP" baseline="30000" dirty="0" smtClean="0"/>
              <a:t>1</a:t>
            </a:r>
          </a:p>
          <a:p>
            <a:pPr lvl="1"/>
            <a:r>
              <a:rPr lang="en-US" altLang="ja-JP" dirty="0" smtClean="0"/>
              <a:t>6x times faster in the best case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… but not so efficient in normal cases</a:t>
            </a:r>
          </a:p>
          <a:p>
            <a:pPr lvl="1"/>
            <a:r>
              <a:rPr lang="en-US" altLang="ja-JP" dirty="0" smtClean="0"/>
              <a:t>Inline cache miss is only 60% slower </a:t>
            </a:r>
            <a:r>
              <a:rPr lang="en-US" altLang="ja-JP" dirty="0" smtClean="0"/>
              <a:t>than inline </a:t>
            </a:r>
            <a:r>
              <a:rPr lang="en-US" altLang="ja-JP" dirty="0" smtClean="0"/>
              <a:t>cache </a:t>
            </a:r>
            <a:r>
              <a:rPr lang="en-US" altLang="ja-JP" dirty="0" smtClean="0"/>
              <a:t>hit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Compiled world is different…</a:t>
            </a:r>
          </a:p>
          <a:p>
            <a:pPr lvl="1"/>
            <a:r>
              <a:rPr kumimoji="1" lang="en-US" altLang="ja-JP" dirty="0" smtClean="0"/>
              <a:t>Hit vs. miss performance gap is larger than in interpreter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609329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kumimoji="1" lang="en-US" altLang="ja-JP" baseline="30000" dirty="0" smtClean="0"/>
              <a:t>1</a:t>
            </a:r>
            <a:r>
              <a:rPr kumimoji="1" lang="en-US" altLang="ja-JP" dirty="0" smtClean="0"/>
              <a:t> “Optimizing dynamic dispatch with fine-grained state tracking”,</a:t>
            </a:r>
          </a:p>
          <a:p>
            <a:pPr lvl="1"/>
            <a:r>
              <a:rPr kumimoji="1" lang="en-US" altLang="ja-JP" dirty="0" smtClean="0"/>
              <a:t>to appear in proceedings of DLS’10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79512" y="602128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D86A-CEEE-4D8A-B4A2-0784AA11FEDD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 of this work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implement a small dynamic compilation system</a:t>
            </a:r>
          </a:p>
          <a:p>
            <a:r>
              <a:rPr lang="en-US" altLang="ja-JP" dirty="0" smtClean="0"/>
              <a:t>We evaluate performance characteristics of dynamic mixin optimizations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373D-2B0C-40CD-A3CA-4BD5973A8746}" type="datetime1">
              <a:rPr kumimoji="1" lang="ja-JP" altLang="en-US" smtClean="0"/>
              <a:t>2010/9/13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S. Zakirov                                          Towards JIT compiler for IO language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CE42-6439-415D-B8F7-F1F6B73CF6FA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1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1870</TotalTime>
  <Words>1076</Words>
  <Application>Microsoft Office PowerPoint</Application>
  <PresentationFormat>On-screen Show (4:3)</PresentationFormat>
  <Paragraphs>299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アーバン</vt:lpstr>
      <vt:lpstr>Towards JIT compiler for IO language Dynamic mixin optimization</vt:lpstr>
      <vt:lpstr>Introduction: Mixin </vt:lpstr>
      <vt:lpstr>Introduction: Dynamic mixin</vt:lpstr>
      <vt:lpstr>Dynamic mixin applications</vt:lpstr>
      <vt:lpstr>Dynamic mixin issues</vt:lpstr>
      <vt:lpstr>Idea: efficient dynamic mixin</vt:lpstr>
      <vt:lpstr>Proposal: Dynamic mixin optimizations</vt:lpstr>
      <vt:lpstr>Our preceding work</vt:lpstr>
      <vt:lpstr>Contents of this work</vt:lpstr>
      <vt:lpstr>Target language: IO</vt:lpstr>
      <vt:lpstr>Basics: inline caching</vt:lpstr>
      <vt:lpstr>Fine-grained state tracking</vt:lpstr>
      <vt:lpstr>Cache invalidation</vt:lpstr>
      <vt:lpstr>Polymorphic inline caching</vt:lpstr>
      <vt:lpstr>Alternate cache</vt:lpstr>
      <vt:lpstr>Overheads of proposed scheme</vt:lpstr>
      <vt:lpstr>Evaluation (work-in-progress)</vt:lpstr>
      <vt:lpstr>Compiler design</vt:lpstr>
      <vt:lpstr>Microbenchmark</vt:lpstr>
      <vt:lpstr>Preliminary experimental results</vt:lpstr>
      <vt:lpstr>Related work</vt:lpstr>
      <vt:lpstr>Conclusion</vt:lpstr>
      <vt:lpstr>Thank you for your attention</vt:lpstr>
    </vt:vector>
  </TitlesOfParts>
  <Company>TITech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JIT compiler for IO language</dc:title>
  <dc:creator>Zakirov Salikh</dc:creator>
  <cp:lastModifiedBy>salikh</cp:lastModifiedBy>
  <cp:revision>124</cp:revision>
  <dcterms:created xsi:type="dcterms:W3CDTF">2010-09-08T10:08:37Z</dcterms:created>
  <dcterms:modified xsi:type="dcterms:W3CDTF">2010-09-13T06:06:54Z</dcterms:modified>
</cp:coreProperties>
</file>