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85" r:id="rId5"/>
    <p:sldId id="286" r:id="rId6"/>
    <p:sldId id="287" r:id="rId7"/>
    <p:sldId id="310" r:id="rId8"/>
    <p:sldId id="289" r:id="rId9"/>
    <p:sldId id="296" r:id="rId10"/>
    <p:sldId id="317" r:id="rId11"/>
    <p:sldId id="318" r:id="rId12"/>
    <p:sldId id="319" r:id="rId13"/>
    <p:sldId id="265" r:id="rId14"/>
    <p:sldId id="302" r:id="rId15"/>
    <p:sldId id="312" r:id="rId16"/>
    <p:sldId id="314" r:id="rId17"/>
    <p:sldId id="315" r:id="rId18"/>
    <p:sldId id="316" r:id="rId19"/>
    <p:sldId id="304" r:id="rId20"/>
    <p:sldId id="271" r:id="rId21"/>
    <p:sldId id="311" r:id="rId22"/>
    <p:sldId id="299" r:id="rId23"/>
    <p:sldId id="300" r:id="rId24"/>
    <p:sldId id="308" r:id="rId25"/>
    <p:sldId id="301" r:id="rId26"/>
    <p:sldId id="309" r:id="rId27"/>
    <p:sldId id="307" r:id="rId28"/>
    <p:sldId id="306" r:id="rId29"/>
    <p:sldId id="282" r:id="rId30"/>
    <p:sldId id="291" r:id="rId31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5B5"/>
    <a:srgbClr val="F2D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86386" autoAdjust="0"/>
  </p:normalViewPr>
  <p:slideViewPr>
    <p:cSldViewPr>
      <p:cViewPr>
        <p:scale>
          <a:sx n="66" d="100"/>
          <a:sy n="66" d="100"/>
        </p:scale>
        <p:origin x="-2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notesViewPr>
    <p:cSldViewPr>
      <p:cViewPr varScale="1">
        <p:scale>
          <a:sx n="136" d="100"/>
          <a:sy n="136" d="100"/>
        </p:scale>
        <p:origin x="-1446" y="-90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Normalized execution time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base</c:v>
                </c:pt>
                <c:pt idx="1">
                  <c:v>method cache state checks</c:v>
                </c:pt>
                <c:pt idx="2">
                  <c:v>fgst</c:v>
                </c:pt>
                <c:pt idx="3">
                  <c:v>fgst+PIC+altern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0.234375</c:v>
                </c:pt>
                <c:pt idx="2">
                  <c:v>0.16947916666666682</c:v>
                </c:pt>
                <c:pt idx="3">
                  <c:v>0.14979166666666671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4384000"/>
        <c:axId val="92086272"/>
      </c:barChart>
      <c:catAx>
        <c:axId val="84384000"/>
        <c:scaling>
          <c:orientation val="minMax"/>
        </c:scaling>
        <c:delete val="0"/>
        <c:axPos val="b"/>
        <c:majorTickMark val="none"/>
        <c:minorTickMark val="none"/>
        <c:tickLblPos val="nextTo"/>
        <c:crossAx val="92086272"/>
        <c:crosses val="autoZero"/>
        <c:auto val="1"/>
        <c:lblAlgn val="ctr"/>
        <c:lblOffset val="100"/>
        <c:noMultiLvlLbl val="0"/>
      </c:catAx>
      <c:valAx>
        <c:axId val="920862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843840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Normalized execution time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baseline</c:v>
                </c:pt>
                <c:pt idx="1">
                  <c:v>method cache state checks</c:v>
                </c:pt>
                <c:pt idx="2">
                  <c:v>fgst</c:v>
                </c:pt>
                <c:pt idx="3">
                  <c:v>fgst + PIC</c:v>
                </c:pt>
                <c:pt idx="4">
                  <c:v>fgst + PIC + altern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0.7</c:v>
                </c:pt>
                <c:pt idx="2">
                  <c:v>0.57999999999999996</c:v>
                </c:pt>
                <c:pt idx="3">
                  <c:v>0.6</c:v>
                </c:pt>
                <c:pt idx="4">
                  <c:v>0.52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2296704"/>
        <c:axId val="92298240"/>
      </c:barChart>
      <c:catAx>
        <c:axId val="922967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92298240"/>
        <c:crosses val="autoZero"/>
        <c:auto val="1"/>
        <c:lblAlgn val="ctr"/>
        <c:lblOffset val="100"/>
        <c:noMultiLvlLbl val="0"/>
      </c:catAx>
      <c:valAx>
        <c:axId val="922982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922967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F0CDC-C565-4DB2-9C3A-32FA5DBCDB00}" type="datetimeFigureOut">
              <a:rPr kumimoji="1" lang="ja-JP" altLang="en-US" smtClean="0"/>
              <a:pPr/>
              <a:t>2010/10/17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4CD7E-99CB-424B-9562-70E318EA79B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3481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F193C-DD73-4ACC-A351-E5805000D2B9}" type="datetimeFigureOut">
              <a:rPr kumimoji="1" lang="ja-JP" altLang="en-US" smtClean="0"/>
              <a:pPr/>
              <a:t>2010/10/17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B8A81-97CB-489A-BC09-EBEA28F0CB5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53380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304817F-CD10-4459-8F7F-ABCA8B79D34D}" type="datetime1">
              <a:rPr kumimoji="1" lang="ja-JP" altLang="en-US" smtClean="0"/>
              <a:pPr/>
              <a:t>2010/10/17</a:t>
            </a:fld>
            <a:endParaRPr kumimoji="1" lang="ja-JP" altLang="en-US" dirty="0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6A-8EFC-4F4D-9D0F-99B925A5FAA8}" type="datetime1">
              <a:rPr kumimoji="1" lang="ja-JP" altLang="en-US" smtClean="0"/>
              <a:pPr/>
              <a:t>2010/10/17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E1FF-FC40-482C-92DD-39F6583845BC}" type="datetime1">
              <a:rPr kumimoji="1" lang="ja-JP" altLang="en-US" smtClean="0"/>
              <a:pPr/>
              <a:t>2010/10/17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FE95-FBA9-4B35-B698-AAE7AFE903A4}" type="datetime1">
              <a:rPr kumimoji="1" lang="ja-JP" altLang="en-US" smtClean="0"/>
              <a:pPr/>
              <a:t>2010/10/17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F0C6-AC68-46C9-844D-03E98DA3FE16}" type="datetime1">
              <a:rPr kumimoji="1" lang="ja-JP" altLang="en-US" smtClean="0"/>
              <a:pPr/>
              <a:t>2010/10/17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02402E-58A9-45ED-93CF-5831BC6107B1}" type="datetime1">
              <a:rPr kumimoji="1" lang="ja-JP" altLang="en-US" smtClean="0"/>
              <a:pPr/>
              <a:t>2010/10/17</a:t>
            </a:fld>
            <a:endParaRPr kumimoji="1" lang="ja-JP" altLang="en-US" dirty="0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D93D3F0-F3E1-48A0-9BA6-939D841B7A87}" type="datetime1">
              <a:rPr kumimoji="1" lang="ja-JP" altLang="en-US" smtClean="0"/>
              <a:pPr/>
              <a:t>2010/10/17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8E06-99EA-45AD-967C-4F0AF858808E}" type="datetime1">
              <a:rPr kumimoji="1" lang="ja-JP" altLang="en-US" smtClean="0"/>
              <a:pPr/>
              <a:t>2010/10/17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BC4E-9036-42EE-AEDC-2F389DB0968C}" type="datetime1">
              <a:rPr kumimoji="1" lang="ja-JP" altLang="en-US" smtClean="0"/>
              <a:pPr/>
              <a:t>2010/10/17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F2AA-23AC-4BDB-82BD-CE1C751B5FAA}" type="datetime1">
              <a:rPr kumimoji="1" lang="ja-JP" altLang="en-US" smtClean="0"/>
              <a:pPr/>
              <a:t>2010/10/17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7F8A3AC-9172-4B40-A88B-C94B3998A4A7}" type="datetime1">
              <a:rPr kumimoji="1" lang="ja-JP" altLang="en-US" smtClean="0"/>
              <a:pPr/>
              <a:t>2010/10/17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Optimizing dynamic dispatch with fine-grained state tracking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98976" cy="1752600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Salikh Zakirov, Shigeru Chiba and Etsuya Shibayama</a:t>
            </a:r>
          </a:p>
          <a:p>
            <a:r>
              <a:rPr lang="en-US" altLang="ja-JP" sz="2000" dirty="0" smtClean="0"/>
              <a:t>Tokyo Institute of Technology</a:t>
            </a:r>
          </a:p>
          <a:p>
            <a:r>
              <a:rPr kumimoji="1" lang="en-US" altLang="ja-JP" sz="2000" dirty="0" smtClean="0"/>
              <a:t>Dept. of Mathematical and Computing Sciences</a:t>
            </a:r>
          </a:p>
          <a:p>
            <a:r>
              <a:rPr lang="en-US" altLang="ja-JP" sz="2000" dirty="0" smtClean="0"/>
              <a:t>2010-10-18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Basics: Inline caching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grpSp>
        <p:nvGrpSpPr>
          <p:cNvPr id="68" name="グループ化 67"/>
          <p:cNvGrpSpPr/>
          <p:nvPr/>
        </p:nvGrpSpPr>
        <p:grpSpPr>
          <a:xfrm>
            <a:off x="35496" y="4365104"/>
            <a:ext cx="2016224" cy="1584176"/>
            <a:chOff x="35496" y="4365104"/>
            <a:chExt cx="2016224" cy="1584176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35496" y="5157192"/>
              <a:ext cx="633370" cy="369332"/>
              <a:chOff x="35496" y="5373216"/>
              <a:chExt cx="633370" cy="369332"/>
            </a:xfrm>
          </p:grpSpPr>
          <p:sp>
            <p:nvSpPr>
              <p:cNvPr id="17" name="テキスト ボックス 16"/>
              <p:cNvSpPr txBox="1"/>
              <p:nvPr/>
            </p:nvSpPr>
            <p:spPr>
              <a:xfrm>
                <a:off x="35496" y="5373216"/>
                <a:ext cx="369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err="1" smtClean="0"/>
                  <a:t>ic</a:t>
                </a:r>
                <a:endParaRPr kumimoji="1" lang="ja-JP" altLang="en-US" dirty="0"/>
              </a:p>
            </p:txBody>
          </p:sp>
          <p:sp>
            <p:nvSpPr>
              <p:cNvPr id="18" name="フリーフォーム 17"/>
              <p:cNvSpPr/>
              <p:nvPr/>
            </p:nvSpPr>
            <p:spPr>
              <a:xfrm>
                <a:off x="323527" y="5435600"/>
                <a:ext cx="345339" cy="154939"/>
              </a:xfrm>
              <a:custGeom>
                <a:avLst/>
                <a:gdLst>
                  <a:gd name="connsiteX0" fmla="*/ 307622 w 307622"/>
                  <a:gd name="connsiteY0" fmla="*/ 0 h 440267"/>
                  <a:gd name="connsiteX1" fmla="*/ 28222 w 307622"/>
                  <a:gd name="connsiteY1" fmla="*/ 143933 h 440267"/>
                  <a:gd name="connsiteX2" fmla="*/ 138288 w 307622"/>
                  <a:gd name="connsiteY2" fmla="*/ 321733 h 440267"/>
                  <a:gd name="connsiteX3" fmla="*/ 79022 w 307622"/>
                  <a:gd name="connsiteY3" fmla="*/ 440267 h 440267"/>
                  <a:gd name="connsiteX0" fmla="*/ 228600 w 228600"/>
                  <a:gd name="connsiteY0" fmla="*/ 0 h 440267"/>
                  <a:gd name="connsiteX1" fmla="*/ 59266 w 228600"/>
                  <a:gd name="connsiteY1" fmla="*/ 321733 h 440267"/>
                  <a:gd name="connsiteX2" fmla="*/ 0 w 228600"/>
                  <a:gd name="connsiteY2" fmla="*/ 440267 h 440267"/>
                  <a:gd name="connsiteX0" fmla="*/ 228600 w 228600"/>
                  <a:gd name="connsiteY0" fmla="*/ 0 h 440267"/>
                  <a:gd name="connsiteX1" fmla="*/ 59266 w 228600"/>
                  <a:gd name="connsiteY1" fmla="*/ 321733 h 440267"/>
                  <a:gd name="connsiteX2" fmla="*/ 0 w 228600"/>
                  <a:gd name="connsiteY2" fmla="*/ 440267 h 440267"/>
                  <a:gd name="connsiteX0" fmla="*/ 228600 w 228600"/>
                  <a:gd name="connsiteY0" fmla="*/ 0 h 440267"/>
                  <a:gd name="connsiteX1" fmla="*/ 59266 w 228600"/>
                  <a:gd name="connsiteY1" fmla="*/ 321733 h 440267"/>
                  <a:gd name="connsiteX2" fmla="*/ 0 w 228600"/>
                  <a:gd name="connsiteY2" fmla="*/ 440267 h 440267"/>
                  <a:gd name="connsiteX0" fmla="*/ 228600 w 228600"/>
                  <a:gd name="connsiteY0" fmla="*/ 0 h 440267"/>
                  <a:gd name="connsiteX1" fmla="*/ 59266 w 228600"/>
                  <a:gd name="connsiteY1" fmla="*/ 321733 h 440267"/>
                  <a:gd name="connsiteX2" fmla="*/ 0 w 228600"/>
                  <a:gd name="connsiteY2" fmla="*/ 440267 h 440267"/>
                  <a:gd name="connsiteX0" fmla="*/ 228600 w 228600"/>
                  <a:gd name="connsiteY0" fmla="*/ 0 h 440267"/>
                  <a:gd name="connsiteX1" fmla="*/ 99285 w 228600"/>
                  <a:gd name="connsiteY1" fmla="*/ 225648 h 440267"/>
                  <a:gd name="connsiteX2" fmla="*/ 0 w 228600"/>
                  <a:gd name="connsiteY2" fmla="*/ 440267 h 440267"/>
                  <a:gd name="connsiteX0" fmla="*/ 228600 w 228600"/>
                  <a:gd name="connsiteY0" fmla="*/ 0 h 440267"/>
                  <a:gd name="connsiteX1" fmla="*/ 99285 w 228600"/>
                  <a:gd name="connsiteY1" fmla="*/ 225648 h 440267"/>
                  <a:gd name="connsiteX2" fmla="*/ 0 w 228600"/>
                  <a:gd name="connsiteY2" fmla="*/ 440267 h 440267"/>
                  <a:gd name="connsiteX0" fmla="*/ 228600 w 228600"/>
                  <a:gd name="connsiteY0" fmla="*/ 0 h 440267"/>
                  <a:gd name="connsiteX1" fmla="*/ 99285 w 228600"/>
                  <a:gd name="connsiteY1" fmla="*/ 225648 h 440267"/>
                  <a:gd name="connsiteX2" fmla="*/ 0 w 228600"/>
                  <a:gd name="connsiteY2" fmla="*/ 440267 h 440267"/>
                  <a:gd name="connsiteX0" fmla="*/ 228600 w 228600"/>
                  <a:gd name="connsiteY0" fmla="*/ 0 h 440267"/>
                  <a:gd name="connsiteX1" fmla="*/ 99285 w 228600"/>
                  <a:gd name="connsiteY1" fmla="*/ 225648 h 440267"/>
                  <a:gd name="connsiteX2" fmla="*/ 0 w 228600"/>
                  <a:gd name="connsiteY2" fmla="*/ 440267 h 440267"/>
                  <a:gd name="connsiteX0" fmla="*/ 345339 w 345339"/>
                  <a:gd name="connsiteY0" fmla="*/ 0 h 311773"/>
                  <a:gd name="connsiteX1" fmla="*/ 216024 w 345339"/>
                  <a:gd name="connsiteY1" fmla="*/ 225648 h 311773"/>
                  <a:gd name="connsiteX2" fmla="*/ 0 w 345339"/>
                  <a:gd name="connsiteY2" fmla="*/ 153640 h 311773"/>
                  <a:gd name="connsiteX0" fmla="*/ 345339 w 345339"/>
                  <a:gd name="connsiteY0" fmla="*/ 0 h 167757"/>
                  <a:gd name="connsiteX1" fmla="*/ 144017 w 345339"/>
                  <a:gd name="connsiteY1" fmla="*/ 81632 h 167757"/>
                  <a:gd name="connsiteX2" fmla="*/ 0 w 345339"/>
                  <a:gd name="connsiteY2" fmla="*/ 153640 h 167757"/>
                  <a:gd name="connsiteX0" fmla="*/ 345339 w 345339"/>
                  <a:gd name="connsiteY0" fmla="*/ 0 h 153640"/>
                  <a:gd name="connsiteX1" fmla="*/ 0 w 345339"/>
                  <a:gd name="connsiteY1" fmla="*/ 153640 h 153640"/>
                  <a:gd name="connsiteX0" fmla="*/ 345339 w 345339"/>
                  <a:gd name="connsiteY0" fmla="*/ 0 h 154939"/>
                  <a:gd name="connsiteX1" fmla="*/ 0 w 345339"/>
                  <a:gd name="connsiteY1" fmla="*/ 153640 h 154939"/>
                  <a:gd name="connsiteX0" fmla="*/ 345339 w 345339"/>
                  <a:gd name="connsiteY0" fmla="*/ 0 h 154939"/>
                  <a:gd name="connsiteX1" fmla="*/ 0 w 345339"/>
                  <a:gd name="connsiteY1" fmla="*/ 153640 h 154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45339" h="154939">
                    <a:moveTo>
                      <a:pt x="345339" y="0"/>
                    </a:moveTo>
                    <a:cubicBezTo>
                      <a:pt x="202643" y="13237"/>
                      <a:pt x="111913" y="154939"/>
                      <a:pt x="0" y="15364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" name="グループ化 65"/>
            <p:cNvGrpSpPr/>
            <p:nvPr/>
          </p:nvGrpSpPr>
          <p:grpSpPr>
            <a:xfrm>
              <a:off x="467544" y="4365104"/>
              <a:ext cx="1584176" cy="1584176"/>
              <a:chOff x="467544" y="4365104"/>
              <a:chExt cx="1584176" cy="1584176"/>
            </a:xfrm>
          </p:grpSpPr>
          <p:sp>
            <p:nvSpPr>
              <p:cNvPr id="5" name="正方形/長方形 4"/>
              <p:cNvSpPr/>
              <p:nvPr/>
            </p:nvSpPr>
            <p:spPr>
              <a:xfrm>
                <a:off x="683568" y="4797152"/>
                <a:ext cx="1080120" cy="4320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683568" y="5229200"/>
                <a:ext cx="1080120" cy="4320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chemeClr val="tx1"/>
                    </a:solidFill>
                  </a:rPr>
                  <a:t>method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683568" y="5229200"/>
                <a:ext cx="108012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" name="グループ化 12"/>
              <p:cNvGrpSpPr/>
              <p:nvPr/>
            </p:nvGrpSpPr>
            <p:grpSpPr>
              <a:xfrm>
                <a:off x="467544" y="4365104"/>
                <a:ext cx="1584176" cy="1584176"/>
                <a:chOff x="611560" y="4365104"/>
                <a:chExt cx="1224136" cy="2232248"/>
              </a:xfrm>
            </p:grpSpPr>
            <p:cxnSp>
              <p:nvCxnSpPr>
                <p:cNvPr id="14" name="直線コネクタ 13"/>
                <p:cNvCxnSpPr/>
                <p:nvPr/>
              </p:nvCxnSpPr>
              <p:spPr>
                <a:xfrm rot="5400000">
                  <a:off x="-504564" y="5481228"/>
                  <a:ext cx="223224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/>
                <p:cNvCxnSpPr/>
                <p:nvPr/>
              </p:nvCxnSpPr>
              <p:spPr>
                <a:xfrm rot="5400000">
                  <a:off x="719572" y="5481228"/>
                  <a:ext cx="223224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テキスト ボックス 15"/>
                <p:cNvSpPr txBox="1"/>
                <p:nvPr/>
              </p:nvSpPr>
              <p:spPr>
                <a:xfrm>
                  <a:off x="669242" y="4437111"/>
                  <a:ext cx="1160894" cy="369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dirty="0" err="1" smtClean="0"/>
                    <a:t>cat</a:t>
                  </a:r>
                  <a:r>
                    <a:rPr kumimoji="1" lang="en-US" altLang="ja-JP" dirty="0" err="1" smtClean="0"/>
                    <a:t>.speak</a:t>
                  </a:r>
                  <a:r>
                    <a:rPr kumimoji="1" lang="en-US" altLang="ja-JP" dirty="0" smtClean="0"/>
                    <a:t>()</a:t>
                  </a:r>
                  <a:endParaRPr kumimoji="1" lang="ja-JP" altLang="en-US" dirty="0"/>
                </a:p>
              </p:txBody>
            </p:sp>
          </p:grpSp>
          <p:sp>
            <p:nvSpPr>
              <p:cNvPr id="19" name="正方形/長方形 18"/>
              <p:cNvSpPr/>
              <p:nvPr/>
            </p:nvSpPr>
            <p:spPr>
              <a:xfrm>
                <a:off x="683568" y="4797152"/>
                <a:ext cx="1080120" cy="4320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class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0" name="テキスト ボックス 19"/>
          <p:cNvSpPr txBox="1"/>
          <p:nvPr/>
        </p:nvSpPr>
        <p:spPr>
          <a:xfrm>
            <a:off x="251520" y="227687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accent2"/>
                </a:solidFill>
              </a:rPr>
              <a:t>consider a call site</a:t>
            </a:r>
            <a:endParaRPr kumimoji="1" lang="ja-JP" altLang="en-US" sz="2000" dirty="0">
              <a:solidFill>
                <a:schemeClr val="accent2"/>
              </a:solidFill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395536" y="2708920"/>
            <a:ext cx="1728192" cy="936104"/>
            <a:chOff x="555917" y="4365104"/>
            <a:chExt cx="1335421" cy="2232248"/>
          </a:xfrm>
        </p:grpSpPr>
        <p:cxnSp>
          <p:nvCxnSpPr>
            <p:cNvPr id="30" name="直線コネクタ 29"/>
            <p:cNvCxnSpPr/>
            <p:nvPr/>
          </p:nvCxnSpPr>
          <p:spPr>
            <a:xfrm rot="5400000">
              <a:off x="-504564" y="5481228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rot="5400000">
              <a:off x="719572" y="5481228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テキスト ボックス 31"/>
            <p:cNvSpPr txBox="1"/>
            <p:nvPr/>
          </p:nvSpPr>
          <p:spPr>
            <a:xfrm>
              <a:off x="555917" y="4437112"/>
              <a:ext cx="1335421" cy="8807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err="1" smtClean="0"/>
                <a:t>cat</a:t>
              </a:r>
              <a:r>
                <a:rPr kumimoji="1" lang="en-US" altLang="ja-JP" dirty="0" err="1" smtClean="0"/>
                <a:t>.speak</a:t>
              </a:r>
              <a:r>
                <a:rPr kumimoji="1" lang="en-US" altLang="ja-JP" dirty="0" smtClean="0"/>
                <a:t>()</a:t>
              </a:r>
              <a:endParaRPr kumimoji="1" lang="ja-JP" altLang="en-US" dirty="0"/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467544" y="3284984"/>
            <a:ext cx="1574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(executable code)</a:t>
            </a:r>
            <a:endParaRPr kumimoji="1" lang="ja-JP" alt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65" name="グループ化 64"/>
          <p:cNvGrpSpPr/>
          <p:nvPr/>
        </p:nvGrpSpPr>
        <p:grpSpPr>
          <a:xfrm>
            <a:off x="1907704" y="2492896"/>
            <a:ext cx="5832648" cy="1080120"/>
            <a:chOff x="1907704" y="2492896"/>
            <a:chExt cx="5832648" cy="1080120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2987824" y="2492896"/>
              <a:ext cx="4752528" cy="1080120"/>
              <a:chOff x="611560" y="3140968"/>
              <a:chExt cx="4752528" cy="1080120"/>
            </a:xfrm>
          </p:grpSpPr>
          <p:sp>
            <p:nvSpPr>
              <p:cNvPr id="36" name="角丸四角形 35"/>
              <p:cNvSpPr/>
              <p:nvPr/>
            </p:nvSpPr>
            <p:spPr>
              <a:xfrm>
                <a:off x="611560" y="3573016"/>
                <a:ext cx="3600400" cy="648072"/>
              </a:xfrm>
              <a:prstGeom prst="roundRect">
                <a:avLst>
                  <a:gd name="adj" fmla="val 0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kumimoji="1" lang="en-US" altLang="ja-JP" sz="1600" dirty="0" smtClean="0">
                    <a:solidFill>
                      <a:schemeClr val="tx1"/>
                    </a:solidFill>
                    <a:latin typeface="+mj-lt"/>
                  </a:rPr>
                  <a:t>method = lookup(cat, ”speak”)</a:t>
                </a:r>
              </a:p>
              <a:p>
                <a:r>
                  <a:rPr lang="en-US" altLang="ja-JP" sz="1600" dirty="0" smtClean="0">
                    <a:solidFill>
                      <a:schemeClr val="tx1"/>
                    </a:solidFill>
                    <a:latin typeface="+mj-lt"/>
                  </a:rPr>
                  <a:t>method(cat)</a:t>
                </a:r>
                <a:endParaRPr kumimoji="1" lang="ja-JP" altLang="en-US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611560" y="3140968"/>
                <a:ext cx="47525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accent2"/>
                    </a:solidFill>
                  </a:rPr>
                  <a:t>Dynamic dispatch implementation</a:t>
                </a:r>
                <a:endParaRPr kumimoji="1" lang="ja-JP" altLang="en-US" sz="2000" dirty="0">
                  <a:solidFill>
                    <a:schemeClr val="accent2"/>
                  </a:solidFill>
                </a:endParaRPr>
              </a:p>
            </p:txBody>
          </p:sp>
        </p:grpSp>
        <p:cxnSp>
          <p:nvCxnSpPr>
            <p:cNvPr id="44" name="直線コネクタ 43"/>
            <p:cNvCxnSpPr/>
            <p:nvPr/>
          </p:nvCxnSpPr>
          <p:spPr>
            <a:xfrm>
              <a:off x="1907704" y="2852936"/>
              <a:ext cx="108012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1907704" y="3068960"/>
              <a:ext cx="108012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グループ化 66"/>
          <p:cNvGrpSpPr/>
          <p:nvPr/>
        </p:nvGrpSpPr>
        <p:grpSpPr>
          <a:xfrm>
            <a:off x="1907704" y="4365104"/>
            <a:ext cx="5760640" cy="2232248"/>
            <a:chOff x="1907704" y="4365104"/>
            <a:chExt cx="5760640" cy="2232248"/>
          </a:xfrm>
        </p:grpSpPr>
        <p:sp>
          <p:nvSpPr>
            <p:cNvPr id="40" name="角丸四角形 39"/>
            <p:cNvSpPr/>
            <p:nvPr/>
          </p:nvSpPr>
          <p:spPr>
            <a:xfrm>
              <a:off x="2915816" y="4797152"/>
              <a:ext cx="4032448" cy="1800200"/>
            </a:xfrm>
            <a:prstGeom prst="roundRect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if (cat 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has type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ic.class) {</a:t>
              </a:r>
            </a:p>
            <a:p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    ic.method(cat)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} else {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   ic.method = lookup(cat, ”speak”)</a:t>
              </a:r>
            </a:p>
            <a:p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    ic.class = cat.class</a:t>
              </a:r>
              <a:endParaRPr kumimoji="1" lang="en-US" altLang="ja-JP" sz="1600" dirty="0" smtClean="0">
                <a:solidFill>
                  <a:schemeClr val="tx1"/>
                </a:solidFill>
                <a:latin typeface="+mj-lt"/>
              </a:endParaRPr>
            </a:p>
            <a:p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    ic.method(cat)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}</a:t>
              </a:r>
              <a:endParaRPr kumimoji="1" lang="ja-JP" altLang="en-US" sz="16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2915816" y="4365104"/>
              <a:ext cx="47525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accent2"/>
                  </a:solidFill>
                </a:rPr>
                <a:t>Inline caching</a:t>
              </a:r>
              <a:endParaRPr kumimoji="1" lang="ja-JP" altLang="en-US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54" name="直線コネクタ 53"/>
            <p:cNvCxnSpPr/>
            <p:nvPr/>
          </p:nvCxnSpPr>
          <p:spPr>
            <a:xfrm>
              <a:off x="1907704" y="4509120"/>
              <a:ext cx="1008112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 rot="16200000" flipH="1">
              <a:off x="1475656" y="5157192"/>
              <a:ext cx="1872208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円形吹き出し 38"/>
          <p:cNvSpPr/>
          <p:nvPr/>
        </p:nvSpPr>
        <p:spPr>
          <a:xfrm>
            <a:off x="4499992" y="3356992"/>
            <a:ext cx="2160240" cy="1008112"/>
          </a:xfrm>
          <a:prstGeom prst="wedgeEllipseCallout">
            <a:avLst>
              <a:gd name="adj1" fmla="val -52027"/>
              <a:gd name="adj2" fmla="val -66142"/>
            </a:avLst>
          </a:prstGeom>
          <a:solidFill>
            <a:srgbClr val="E9B5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Expensive!</a:t>
            </a: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But the result is mostly the same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grpSp>
        <p:nvGrpSpPr>
          <p:cNvPr id="75" name="グループ化 74"/>
          <p:cNvGrpSpPr/>
          <p:nvPr/>
        </p:nvGrpSpPr>
        <p:grpSpPr>
          <a:xfrm>
            <a:off x="7236296" y="3212976"/>
            <a:ext cx="1368152" cy="2232248"/>
            <a:chOff x="7164288" y="3429000"/>
            <a:chExt cx="1800200" cy="2232248"/>
          </a:xfrm>
        </p:grpSpPr>
        <p:sp>
          <p:nvSpPr>
            <p:cNvPr id="69" name="角丸四角形 68"/>
            <p:cNvSpPr/>
            <p:nvPr/>
          </p:nvSpPr>
          <p:spPr>
            <a:xfrm>
              <a:off x="7164288" y="3429000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70" name="グループ化 23"/>
            <p:cNvGrpSpPr/>
            <p:nvPr/>
          </p:nvGrpSpPr>
          <p:grpSpPr>
            <a:xfrm>
              <a:off x="7164288" y="4725144"/>
              <a:ext cx="1800200" cy="936104"/>
              <a:chOff x="2483768" y="3717032"/>
              <a:chExt cx="1800200" cy="936104"/>
            </a:xfrm>
          </p:grpSpPr>
          <p:sp>
            <p:nvSpPr>
              <p:cNvPr id="71" name="角丸四角形 70"/>
              <p:cNvSpPr/>
              <p:nvPr/>
            </p:nvSpPr>
            <p:spPr>
              <a:xfrm>
                <a:off x="2483768" y="3717032"/>
                <a:ext cx="1800200" cy="93610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テキスト ボックス 71"/>
              <p:cNvSpPr txBox="1"/>
              <p:nvPr/>
            </p:nvSpPr>
            <p:spPr>
              <a:xfrm>
                <a:off x="2555776" y="3789040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Cat</a:t>
                </a:r>
                <a:endParaRPr kumimoji="1" lang="ja-JP" altLang="en-US" dirty="0"/>
              </a:p>
            </p:txBody>
          </p:sp>
        </p:grpSp>
        <p:cxnSp>
          <p:nvCxnSpPr>
            <p:cNvPr id="73" name="カギ線コネクタ 25"/>
            <p:cNvCxnSpPr/>
            <p:nvPr/>
          </p:nvCxnSpPr>
          <p:spPr>
            <a:xfrm rot="5400000" flipH="1" flipV="1">
              <a:off x="7884368" y="4545124"/>
              <a:ext cx="360040" cy="1588"/>
            </a:xfrm>
            <a:prstGeom prst="straightConnector1">
              <a:avLst/>
            </a:prstGeom>
            <a:ln w="22225" cap="flat" cmpd="sng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テキスト ボックス 73"/>
            <p:cNvSpPr txBox="1"/>
            <p:nvPr/>
          </p:nvSpPr>
          <p:spPr>
            <a:xfrm>
              <a:off x="7236296" y="3573016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Animal</a:t>
              </a:r>
              <a:endParaRPr kumimoji="1" lang="ja-JP" altLang="en-US" dirty="0"/>
            </a:p>
          </p:txBody>
        </p:sp>
      </p:grpSp>
      <p:sp>
        <p:nvSpPr>
          <p:cNvPr id="76" name="テキスト ボックス 75"/>
          <p:cNvSpPr txBox="1"/>
          <p:nvPr/>
        </p:nvSpPr>
        <p:spPr>
          <a:xfrm>
            <a:off x="6876256" y="4221088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subclass</a:t>
            </a:r>
            <a:endParaRPr kumimoji="1" lang="ja-JP" alt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7" name="フローチャート: 処理 76"/>
          <p:cNvSpPr/>
          <p:nvPr/>
        </p:nvSpPr>
        <p:spPr>
          <a:xfrm>
            <a:off x="7380312" y="5877272"/>
            <a:ext cx="864096" cy="360040"/>
          </a:xfrm>
          <a:prstGeom prst="flowChart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9" name="直線矢印コネクタ 78"/>
          <p:cNvCxnSpPr>
            <a:stCxn id="77" idx="0"/>
            <a:endCxn id="71" idx="2"/>
          </p:cNvCxnSpPr>
          <p:nvPr/>
        </p:nvCxnSpPr>
        <p:spPr>
          <a:xfrm rot="5400000" flipH="1" flipV="1">
            <a:off x="7650342" y="5607242"/>
            <a:ext cx="432048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7956376" y="5517232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instance</a:t>
            </a:r>
            <a:endParaRPr kumimoji="1" lang="ja-JP" alt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308304" y="3789040"/>
            <a:ext cx="1224136" cy="2539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speak() { … }</a:t>
            </a:r>
            <a:endParaRPr kumimoji="1" lang="ja-JP" altLang="en-US" sz="105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753876" y="2636912"/>
            <a:ext cx="1390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method</a:t>
            </a:r>
          </a:p>
          <a:p>
            <a:r>
              <a:rPr lang="en-US" altLang="ja-JP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implementation</a:t>
            </a:r>
            <a:endParaRPr kumimoji="1" lang="ja-JP" alt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9" name="フリーフォーム 88"/>
          <p:cNvSpPr/>
          <p:nvPr/>
        </p:nvSpPr>
        <p:spPr>
          <a:xfrm>
            <a:off x="8528050" y="3022600"/>
            <a:ext cx="251727" cy="920750"/>
          </a:xfrm>
          <a:custGeom>
            <a:avLst/>
            <a:gdLst>
              <a:gd name="connsiteX0" fmla="*/ 50800 w 332317"/>
              <a:gd name="connsiteY0" fmla="*/ 0 h 920750"/>
              <a:gd name="connsiteX1" fmla="*/ 323850 w 332317"/>
              <a:gd name="connsiteY1" fmla="*/ 558800 h 920750"/>
              <a:gd name="connsiteX2" fmla="*/ 0 w 332317"/>
              <a:gd name="connsiteY2" fmla="*/ 920750 h 920750"/>
              <a:gd name="connsiteX0" fmla="*/ 50800 w 50800"/>
              <a:gd name="connsiteY0" fmla="*/ 0 h 920750"/>
              <a:gd name="connsiteX1" fmla="*/ 0 w 50800"/>
              <a:gd name="connsiteY1" fmla="*/ 920750 h 920750"/>
              <a:gd name="connsiteX0" fmla="*/ 50800 w 251727"/>
              <a:gd name="connsiteY0" fmla="*/ 0 h 920750"/>
              <a:gd name="connsiteX1" fmla="*/ 0 w 251727"/>
              <a:gd name="connsiteY1" fmla="*/ 920750 h 920750"/>
              <a:gd name="connsiteX0" fmla="*/ 50800 w 251727"/>
              <a:gd name="connsiteY0" fmla="*/ 0 h 920750"/>
              <a:gd name="connsiteX1" fmla="*/ 0 w 251727"/>
              <a:gd name="connsiteY1" fmla="*/ 920750 h 9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1727" h="920750">
                <a:moveTo>
                  <a:pt x="50800" y="0"/>
                </a:moveTo>
                <a:cubicBezTo>
                  <a:pt x="251727" y="362033"/>
                  <a:pt x="215743" y="893109"/>
                  <a:pt x="0" y="920750"/>
                </a:cubicBezTo>
              </a:path>
            </a:pathLst>
          </a:cu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speak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683568" y="4797152"/>
            <a:ext cx="1080120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90" grpId="0" animBg="1"/>
      <p:bldP spid="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Inline caching: problem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grpSp>
        <p:nvGrpSpPr>
          <p:cNvPr id="3" name="グループ化 67"/>
          <p:cNvGrpSpPr/>
          <p:nvPr/>
        </p:nvGrpSpPr>
        <p:grpSpPr>
          <a:xfrm>
            <a:off x="35496" y="4365104"/>
            <a:ext cx="2016224" cy="1584176"/>
            <a:chOff x="35496" y="4365104"/>
            <a:chExt cx="2016224" cy="1584176"/>
          </a:xfrm>
        </p:grpSpPr>
        <p:grpSp>
          <p:nvGrpSpPr>
            <p:cNvPr id="7" name="グループ化 41"/>
            <p:cNvGrpSpPr/>
            <p:nvPr/>
          </p:nvGrpSpPr>
          <p:grpSpPr>
            <a:xfrm>
              <a:off x="35496" y="5157192"/>
              <a:ext cx="633370" cy="369332"/>
              <a:chOff x="35496" y="5373216"/>
              <a:chExt cx="633370" cy="369332"/>
            </a:xfrm>
          </p:grpSpPr>
          <p:sp>
            <p:nvSpPr>
              <p:cNvPr id="17" name="テキスト ボックス 16"/>
              <p:cNvSpPr txBox="1"/>
              <p:nvPr/>
            </p:nvSpPr>
            <p:spPr>
              <a:xfrm>
                <a:off x="35496" y="5373216"/>
                <a:ext cx="369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err="1" smtClean="0"/>
                  <a:t>ic</a:t>
                </a:r>
                <a:endParaRPr kumimoji="1" lang="ja-JP" altLang="en-US" dirty="0"/>
              </a:p>
            </p:txBody>
          </p:sp>
          <p:sp>
            <p:nvSpPr>
              <p:cNvPr id="18" name="フリーフォーム 17"/>
              <p:cNvSpPr/>
              <p:nvPr/>
            </p:nvSpPr>
            <p:spPr>
              <a:xfrm>
                <a:off x="323527" y="5435600"/>
                <a:ext cx="345339" cy="154939"/>
              </a:xfrm>
              <a:custGeom>
                <a:avLst/>
                <a:gdLst>
                  <a:gd name="connsiteX0" fmla="*/ 307622 w 307622"/>
                  <a:gd name="connsiteY0" fmla="*/ 0 h 440267"/>
                  <a:gd name="connsiteX1" fmla="*/ 28222 w 307622"/>
                  <a:gd name="connsiteY1" fmla="*/ 143933 h 440267"/>
                  <a:gd name="connsiteX2" fmla="*/ 138288 w 307622"/>
                  <a:gd name="connsiteY2" fmla="*/ 321733 h 440267"/>
                  <a:gd name="connsiteX3" fmla="*/ 79022 w 307622"/>
                  <a:gd name="connsiteY3" fmla="*/ 440267 h 440267"/>
                  <a:gd name="connsiteX0" fmla="*/ 228600 w 228600"/>
                  <a:gd name="connsiteY0" fmla="*/ 0 h 440267"/>
                  <a:gd name="connsiteX1" fmla="*/ 59266 w 228600"/>
                  <a:gd name="connsiteY1" fmla="*/ 321733 h 440267"/>
                  <a:gd name="connsiteX2" fmla="*/ 0 w 228600"/>
                  <a:gd name="connsiteY2" fmla="*/ 440267 h 440267"/>
                  <a:gd name="connsiteX0" fmla="*/ 228600 w 228600"/>
                  <a:gd name="connsiteY0" fmla="*/ 0 h 440267"/>
                  <a:gd name="connsiteX1" fmla="*/ 59266 w 228600"/>
                  <a:gd name="connsiteY1" fmla="*/ 321733 h 440267"/>
                  <a:gd name="connsiteX2" fmla="*/ 0 w 228600"/>
                  <a:gd name="connsiteY2" fmla="*/ 440267 h 440267"/>
                  <a:gd name="connsiteX0" fmla="*/ 228600 w 228600"/>
                  <a:gd name="connsiteY0" fmla="*/ 0 h 440267"/>
                  <a:gd name="connsiteX1" fmla="*/ 59266 w 228600"/>
                  <a:gd name="connsiteY1" fmla="*/ 321733 h 440267"/>
                  <a:gd name="connsiteX2" fmla="*/ 0 w 228600"/>
                  <a:gd name="connsiteY2" fmla="*/ 440267 h 440267"/>
                  <a:gd name="connsiteX0" fmla="*/ 228600 w 228600"/>
                  <a:gd name="connsiteY0" fmla="*/ 0 h 440267"/>
                  <a:gd name="connsiteX1" fmla="*/ 59266 w 228600"/>
                  <a:gd name="connsiteY1" fmla="*/ 321733 h 440267"/>
                  <a:gd name="connsiteX2" fmla="*/ 0 w 228600"/>
                  <a:gd name="connsiteY2" fmla="*/ 440267 h 440267"/>
                  <a:gd name="connsiteX0" fmla="*/ 228600 w 228600"/>
                  <a:gd name="connsiteY0" fmla="*/ 0 h 440267"/>
                  <a:gd name="connsiteX1" fmla="*/ 99285 w 228600"/>
                  <a:gd name="connsiteY1" fmla="*/ 225648 h 440267"/>
                  <a:gd name="connsiteX2" fmla="*/ 0 w 228600"/>
                  <a:gd name="connsiteY2" fmla="*/ 440267 h 440267"/>
                  <a:gd name="connsiteX0" fmla="*/ 228600 w 228600"/>
                  <a:gd name="connsiteY0" fmla="*/ 0 h 440267"/>
                  <a:gd name="connsiteX1" fmla="*/ 99285 w 228600"/>
                  <a:gd name="connsiteY1" fmla="*/ 225648 h 440267"/>
                  <a:gd name="connsiteX2" fmla="*/ 0 w 228600"/>
                  <a:gd name="connsiteY2" fmla="*/ 440267 h 440267"/>
                  <a:gd name="connsiteX0" fmla="*/ 228600 w 228600"/>
                  <a:gd name="connsiteY0" fmla="*/ 0 h 440267"/>
                  <a:gd name="connsiteX1" fmla="*/ 99285 w 228600"/>
                  <a:gd name="connsiteY1" fmla="*/ 225648 h 440267"/>
                  <a:gd name="connsiteX2" fmla="*/ 0 w 228600"/>
                  <a:gd name="connsiteY2" fmla="*/ 440267 h 440267"/>
                  <a:gd name="connsiteX0" fmla="*/ 228600 w 228600"/>
                  <a:gd name="connsiteY0" fmla="*/ 0 h 440267"/>
                  <a:gd name="connsiteX1" fmla="*/ 99285 w 228600"/>
                  <a:gd name="connsiteY1" fmla="*/ 225648 h 440267"/>
                  <a:gd name="connsiteX2" fmla="*/ 0 w 228600"/>
                  <a:gd name="connsiteY2" fmla="*/ 440267 h 440267"/>
                  <a:gd name="connsiteX0" fmla="*/ 345339 w 345339"/>
                  <a:gd name="connsiteY0" fmla="*/ 0 h 311773"/>
                  <a:gd name="connsiteX1" fmla="*/ 216024 w 345339"/>
                  <a:gd name="connsiteY1" fmla="*/ 225648 h 311773"/>
                  <a:gd name="connsiteX2" fmla="*/ 0 w 345339"/>
                  <a:gd name="connsiteY2" fmla="*/ 153640 h 311773"/>
                  <a:gd name="connsiteX0" fmla="*/ 345339 w 345339"/>
                  <a:gd name="connsiteY0" fmla="*/ 0 h 167757"/>
                  <a:gd name="connsiteX1" fmla="*/ 144017 w 345339"/>
                  <a:gd name="connsiteY1" fmla="*/ 81632 h 167757"/>
                  <a:gd name="connsiteX2" fmla="*/ 0 w 345339"/>
                  <a:gd name="connsiteY2" fmla="*/ 153640 h 167757"/>
                  <a:gd name="connsiteX0" fmla="*/ 345339 w 345339"/>
                  <a:gd name="connsiteY0" fmla="*/ 0 h 153640"/>
                  <a:gd name="connsiteX1" fmla="*/ 0 w 345339"/>
                  <a:gd name="connsiteY1" fmla="*/ 153640 h 153640"/>
                  <a:gd name="connsiteX0" fmla="*/ 345339 w 345339"/>
                  <a:gd name="connsiteY0" fmla="*/ 0 h 154939"/>
                  <a:gd name="connsiteX1" fmla="*/ 0 w 345339"/>
                  <a:gd name="connsiteY1" fmla="*/ 153640 h 154939"/>
                  <a:gd name="connsiteX0" fmla="*/ 345339 w 345339"/>
                  <a:gd name="connsiteY0" fmla="*/ 0 h 154939"/>
                  <a:gd name="connsiteX1" fmla="*/ 0 w 345339"/>
                  <a:gd name="connsiteY1" fmla="*/ 153640 h 154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45339" h="154939">
                    <a:moveTo>
                      <a:pt x="345339" y="0"/>
                    </a:moveTo>
                    <a:cubicBezTo>
                      <a:pt x="202643" y="13237"/>
                      <a:pt x="111913" y="154939"/>
                      <a:pt x="0" y="15364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" name="グループ化 65"/>
            <p:cNvGrpSpPr/>
            <p:nvPr/>
          </p:nvGrpSpPr>
          <p:grpSpPr>
            <a:xfrm>
              <a:off x="467544" y="4365104"/>
              <a:ext cx="1584176" cy="1584176"/>
              <a:chOff x="467544" y="4365104"/>
              <a:chExt cx="1584176" cy="1584176"/>
            </a:xfrm>
          </p:grpSpPr>
          <p:sp>
            <p:nvSpPr>
              <p:cNvPr id="5" name="正方形/長方形 4"/>
              <p:cNvSpPr/>
              <p:nvPr/>
            </p:nvSpPr>
            <p:spPr>
              <a:xfrm>
                <a:off x="683568" y="4797152"/>
                <a:ext cx="1080120" cy="4320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683568" y="5229200"/>
                <a:ext cx="1080120" cy="4320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chemeClr val="tx1"/>
                    </a:solidFill>
                  </a:rPr>
                  <a:t>method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683568" y="5229200"/>
                <a:ext cx="108012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" name="グループ化 12"/>
              <p:cNvGrpSpPr/>
              <p:nvPr/>
            </p:nvGrpSpPr>
            <p:grpSpPr>
              <a:xfrm>
                <a:off x="467544" y="4365104"/>
                <a:ext cx="1584176" cy="1584176"/>
                <a:chOff x="611560" y="4365104"/>
                <a:chExt cx="1224136" cy="2232248"/>
              </a:xfrm>
            </p:grpSpPr>
            <p:cxnSp>
              <p:nvCxnSpPr>
                <p:cNvPr id="14" name="直線コネクタ 13"/>
                <p:cNvCxnSpPr/>
                <p:nvPr/>
              </p:nvCxnSpPr>
              <p:spPr>
                <a:xfrm rot="5400000">
                  <a:off x="-504564" y="5481228"/>
                  <a:ext cx="223224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/>
                <p:cNvCxnSpPr/>
                <p:nvPr/>
              </p:nvCxnSpPr>
              <p:spPr>
                <a:xfrm rot="5400000">
                  <a:off x="719572" y="5481228"/>
                  <a:ext cx="223224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テキスト ボックス 15"/>
                <p:cNvSpPr txBox="1"/>
                <p:nvPr/>
              </p:nvSpPr>
              <p:spPr>
                <a:xfrm>
                  <a:off x="669242" y="4437111"/>
                  <a:ext cx="1160894" cy="369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dirty="0" err="1" smtClean="0"/>
                    <a:t>cat</a:t>
                  </a:r>
                  <a:r>
                    <a:rPr kumimoji="1" lang="en-US" altLang="ja-JP" dirty="0" err="1" smtClean="0"/>
                    <a:t>.speak</a:t>
                  </a:r>
                  <a:r>
                    <a:rPr kumimoji="1" lang="en-US" altLang="ja-JP" dirty="0" smtClean="0"/>
                    <a:t>()</a:t>
                  </a:r>
                  <a:endParaRPr kumimoji="1" lang="ja-JP" altLang="en-US" dirty="0"/>
                </a:p>
              </p:txBody>
            </p:sp>
          </p:grpSp>
          <p:sp>
            <p:nvSpPr>
              <p:cNvPr id="19" name="正方形/長方形 18"/>
              <p:cNvSpPr/>
              <p:nvPr/>
            </p:nvSpPr>
            <p:spPr>
              <a:xfrm>
                <a:off x="683568" y="4797152"/>
                <a:ext cx="1080120" cy="4320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class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" name="グループ化 66"/>
          <p:cNvGrpSpPr/>
          <p:nvPr/>
        </p:nvGrpSpPr>
        <p:grpSpPr>
          <a:xfrm>
            <a:off x="1907704" y="4365104"/>
            <a:ext cx="5760640" cy="2232248"/>
            <a:chOff x="1907704" y="4365104"/>
            <a:chExt cx="5760640" cy="2232248"/>
          </a:xfrm>
        </p:grpSpPr>
        <p:sp>
          <p:nvSpPr>
            <p:cNvPr id="40" name="角丸四角形 39"/>
            <p:cNvSpPr/>
            <p:nvPr/>
          </p:nvSpPr>
          <p:spPr>
            <a:xfrm>
              <a:off x="2915816" y="4797152"/>
              <a:ext cx="4032448" cy="1800200"/>
            </a:xfrm>
            <a:prstGeom prst="roundRect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if (cat 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has type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ic.class) {</a:t>
              </a:r>
            </a:p>
            <a:p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    ic.method(cat)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} else {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   ic.method = lookup(cat, ”speak”)</a:t>
              </a:r>
            </a:p>
            <a:p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    ic.class = cat.class</a:t>
              </a:r>
              <a:endParaRPr kumimoji="1" lang="en-US" altLang="ja-JP" sz="1600" dirty="0" smtClean="0">
                <a:solidFill>
                  <a:schemeClr val="tx1"/>
                </a:solidFill>
                <a:latin typeface="+mj-lt"/>
              </a:endParaRPr>
            </a:p>
            <a:p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    ic.method(cat)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}</a:t>
              </a:r>
              <a:endParaRPr kumimoji="1" lang="ja-JP" altLang="en-US" sz="16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2915816" y="4365104"/>
              <a:ext cx="47525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accent2"/>
                  </a:solidFill>
                </a:rPr>
                <a:t>Inline caching</a:t>
              </a:r>
              <a:endParaRPr kumimoji="1" lang="ja-JP" altLang="en-US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54" name="直線コネクタ 53"/>
            <p:cNvCxnSpPr/>
            <p:nvPr/>
          </p:nvCxnSpPr>
          <p:spPr>
            <a:xfrm>
              <a:off x="1907704" y="4509120"/>
              <a:ext cx="1008112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 rot="16200000" flipH="1">
              <a:off x="1475656" y="5157192"/>
              <a:ext cx="1872208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角丸四角形 68"/>
          <p:cNvSpPr/>
          <p:nvPr/>
        </p:nvSpPr>
        <p:spPr>
          <a:xfrm>
            <a:off x="7236296" y="3212976"/>
            <a:ext cx="1368152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23" name="グループ化 23"/>
          <p:cNvGrpSpPr/>
          <p:nvPr/>
        </p:nvGrpSpPr>
        <p:grpSpPr>
          <a:xfrm>
            <a:off x="7236296" y="4509120"/>
            <a:ext cx="1368152" cy="936104"/>
            <a:chOff x="2483768" y="3717032"/>
            <a:chExt cx="1800200" cy="936104"/>
          </a:xfrm>
        </p:grpSpPr>
        <p:sp>
          <p:nvSpPr>
            <p:cNvPr id="71" name="角丸四角形 70"/>
            <p:cNvSpPr/>
            <p:nvPr/>
          </p:nvSpPr>
          <p:spPr>
            <a:xfrm>
              <a:off x="2483768" y="3717032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555776" y="3789040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Cat</a:t>
              </a:r>
              <a:endParaRPr kumimoji="1" lang="ja-JP" altLang="en-US" dirty="0"/>
            </a:p>
          </p:txBody>
        </p:sp>
      </p:grpSp>
      <p:cxnSp>
        <p:nvCxnSpPr>
          <p:cNvPr id="73" name="カギ線コネクタ 25"/>
          <p:cNvCxnSpPr/>
          <p:nvPr/>
        </p:nvCxnSpPr>
        <p:spPr>
          <a:xfrm rot="5400000" flipH="1" flipV="1">
            <a:off x="7740352" y="4329291"/>
            <a:ext cx="360040" cy="1207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7291022" y="3356992"/>
            <a:ext cx="131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Animal</a:t>
            </a:r>
            <a:endParaRPr kumimoji="1" lang="ja-JP" altLang="en-US" dirty="0"/>
          </a:p>
        </p:txBody>
      </p:sp>
      <p:sp>
        <p:nvSpPr>
          <p:cNvPr id="77" name="フローチャート: 処理 76"/>
          <p:cNvSpPr/>
          <p:nvPr/>
        </p:nvSpPr>
        <p:spPr>
          <a:xfrm>
            <a:off x="7380312" y="5877272"/>
            <a:ext cx="864096" cy="360040"/>
          </a:xfrm>
          <a:prstGeom prst="flowChart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9" name="直線矢印コネクタ 78"/>
          <p:cNvCxnSpPr>
            <a:stCxn id="77" idx="0"/>
            <a:endCxn id="71" idx="2"/>
          </p:cNvCxnSpPr>
          <p:nvPr/>
        </p:nvCxnSpPr>
        <p:spPr>
          <a:xfrm rot="5400000" flipH="1" flipV="1">
            <a:off x="7650342" y="5607242"/>
            <a:ext cx="432048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7956376" y="5517232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instance</a:t>
            </a:r>
            <a:endParaRPr kumimoji="1" lang="ja-JP" alt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5652120" y="3933056"/>
            <a:ext cx="1224136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Training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8" name="カギ線コネクタ 25"/>
          <p:cNvCxnSpPr/>
          <p:nvPr/>
        </p:nvCxnSpPr>
        <p:spPr>
          <a:xfrm rot="10800000">
            <a:off x="6876257" y="4365104"/>
            <a:ext cx="360043" cy="288032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カギ線コネクタ 25"/>
          <p:cNvCxnSpPr/>
          <p:nvPr/>
        </p:nvCxnSpPr>
        <p:spPr>
          <a:xfrm flipV="1">
            <a:off x="6876260" y="3789040"/>
            <a:ext cx="360036" cy="216024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7308304" y="3789040"/>
            <a:ext cx="1152128" cy="2539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speak() { … }</a:t>
            </a:r>
            <a:endParaRPr kumimoji="1" lang="ja-JP" altLang="en-US" sz="105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724128" y="4293096"/>
            <a:ext cx="1080120" cy="2539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speak(){ … }</a:t>
            </a:r>
            <a:endParaRPr kumimoji="1" lang="ja-JP" altLang="en-US" sz="1050" dirty="0"/>
          </a:p>
        </p:txBody>
      </p:sp>
      <p:sp>
        <p:nvSpPr>
          <p:cNvPr id="57" name="正方形/長方形 56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speak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683568" y="4797152"/>
            <a:ext cx="1080120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9" name="乗算記号 58"/>
          <p:cNvSpPr/>
          <p:nvPr/>
        </p:nvSpPr>
        <p:spPr>
          <a:xfrm>
            <a:off x="3635896" y="4653136"/>
            <a:ext cx="914400" cy="914400"/>
          </a:xfrm>
          <a:prstGeom prst="mathMultiply">
            <a:avLst>
              <a:gd name="adj1" fmla="val 62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コンテンツ プレースホルダ 6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What if the</a:t>
            </a:r>
            <a:r>
              <a:rPr kumimoji="1" lang="en-US" altLang="ja-JP" baseline="0" dirty="0" smtClean="0"/>
              <a:t> method has been overridden?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5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Inline caching: invalidation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  <p:grpSp>
        <p:nvGrpSpPr>
          <p:cNvPr id="7" name="グループ化 41"/>
          <p:cNvGrpSpPr/>
          <p:nvPr/>
        </p:nvGrpSpPr>
        <p:grpSpPr>
          <a:xfrm>
            <a:off x="35496" y="5157192"/>
            <a:ext cx="633370" cy="369332"/>
            <a:chOff x="35496" y="5373216"/>
            <a:chExt cx="633370" cy="369332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35496" y="5373216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/>
                <a:t>ic</a:t>
              </a:r>
              <a:endParaRPr kumimoji="1" lang="ja-JP" altLang="en-US" dirty="0"/>
            </a:p>
          </p:txBody>
        </p:sp>
        <p:sp>
          <p:nvSpPr>
            <p:cNvPr id="18" name="フリーフォーム 17"/>
            <p:cNvSpPr/>
            <p:nvPr/>
          </p:nvSpPr>
          <p:spPr>
            <a:xfrm>
              <a:off x="323527" y="5435600"/>
              <a:ext cx="345339" cy="154939"/>
            </a:xfrm>
            <a:custGeom>
              <a:avLst/>
              <a:gdLst>
                <a:gd name="connsiteX0" fmla="*/ 307622 w 307622"/>
                <a:gd name="connsiteY0" fmla="*/ 0 h 440267"/>
                <a:gd name="connsiteX1" fmla="*/ 28222 w 307622"/>
                <a:gd name="connsiteY1" fmla="*/ 143933 h 440267"/>
                <a:gd name="connsiteX2" fmla="*/ 138288 w 307622"/>
                <a:gd name="connsiteY2" fmla="*/ 321733 h 440267"/>
                <a:gd name="connsiteX3" fmla="*/ 79022 w 307622"/>
                <a:gd name="connsiteY3" fmla="*/ 440267 h 440267"/>
                <a:gd name="connsiteX0" fmla="*/ 228600 w 228600"/>
                <a:gd name="connsiteY0" fmla="*/ 0 h 440267"/>
                <a:gd name="connsiteX1" fmla="*/ 59266 w 228600"/>
                <a:gd name="connsiteY1" fmla="*/ 321733 h 440267"/>
                <a:gd name="connsiteX2" fmla="*/ 0 w 228600"/>
                <a:gd name="connsiteY2" fmla="*/ 440267 h 440267"/>
                <a:gd name="connsiteX0" fmla="*/ 228600 w 228600"/>
                <a:gd name="connsiteY0" fmla="*/ 0 h 440267"/>
                <a:gd name="connsiteX1" fmla="*/ 59266 w 228600"/>
                <a:gd name="connsiteY1" fmla="*/ 321733 h 440267"/>
                <a:gd name="connsiteX2" fmla="*/ 0 w 228600"/>
                <a:gd name="connsiteY2" fmla="*/ 440267 h 440267"/>
                <a:gd name="connsiteX0" fmla="*/ 228600 w 228600"/>
                <a:gd name="connsiteY0" fmla="*/ 0 h 440267"/>
                <a:gd name="connsiteX1" fmla="*/ 59266 w 228600"/>
                <a:gd name="connsiteY1" fmla="*/ 321733 h 440267"/>
                <a:gd name="connsiteX2" fmla="*/ 0 w 228600"/>
                <a:gd name="connsiteY2" fmla="*/ 440267 h 440267"/>
                <a:gd name="connsiteX0" fmla="*/ 228600 w 228600"/>
                <a:gd name="connsiteY0" fmla="*/ 0 h 440267"/>
                <a:gd name="connsiteX1" fmla="*/ 59266 w 228600"/>
                <a:gd name="connsiteY1" fmla="*/ 321733 h 440267"/>
                <a:gd name="connsiteX2" fmla="*/ 0 w 228600"/>
                <a:gd name="connsiteY2" fmla="*/ 440267 h 440267"/>
                <a:gd name="connsiteX0" fmla="*/ 228600 w 228600"/>
                <a:gd name="connsiteY0" fmla="*/ 0 h 440267"/>
                <a:gd name="connsiteX1" fmla="*/ 99285 w 228600"/>
                <a:gd name="connsiteY1" fmla="*/ 225648 h 440267"/>
                <a:gd name="connsiteX2" fmla="*/ 0 w 228600"/>
                <a:gd name="connsiteY2" fmla="*/ 440267 h 440267"/>
                <a:gd name="connsiteX0" fmla="*/ 228600 w 228600"/>
                <a:gd name="connsiteY0" fmla="*/ 0 h 440267"/>
                <a:gd name="connsiteX1" fmla="*/ 99285 w 228600"/>
                <a:gd name="connsiteY1" fmla="*/ 225648 h 440267"/>
                <a:gd name="connsiteX2" fmla="*/ 0 w 228600"/>
                <a:gd name="connsiteY2" fmla="*/ 440267 h 440267"/>
                <a:gd name="connsiteX0" fmla="*/ 228600 w 228600"/>
                <a:gd name="connsiteY0" fmla="*/ 0 h 440267"/>
                <a:gd name="connsiteX1" fmla="*/ 99285 w 228600"/>
                <a:gd name="connsiteY1" fmla="*/ 225648 h 440267"/>
                <a:gd name="connsiteX2" fmla="*/ 0 w 228600"/>
                <a:gd name="connsiteY2" fmla="*/ 440267 h 440267"/>
                <a:gd name="connsiteX0" fmla="*/ 228600 w 228600"/>
                <a:gd name="connsiteY0" fmla="*/ 0 h 440267"/>
                <a:gd name="connsiteX1" fmla="*/ 99285 w 228600"/>
                <a:gd name="connsiteY1" fmla="*/ 225648 h 440267"/>
                <a:gd name="connsiteX2" fmla="*/ 0 w 228600"/>
                <a:gd name="connsiteY2" fmla="*/ 440267 h 440267"/>
                <a:gd name="connsiteX0" fmla="*/ 345339 w 345339"/>
                <a:gd name="connsiteY0" fmla="*/ 0 h 311773"/>
                <a:gd name="connsiteX1" fmla="*/ 216024 w 345339"/>
                <a:gd name="connsiteY1" fmla="*/ 225648 h 311773"/>
                <a:gd name="connsiteX2" fmla="*/ 0 w 345339"/>
                <a:gd name="connsiteY2" fmla="*/ 153640 h 311773"/>
                <a:gd name="connsiteX0" fmla="*/ 345339 w 345339"/>
                <a:gd name="connsiteY0" fmla="*/ 0 h 167757"/>
                <a:gd name="connsiteX1" fmla="*/ 144017 w 345339"/>
                <a:gd name="connsiteY1" fmla="*/ 81632 h 167757"/>
                <a:gd name="connsiteX2" fmla="*/ 0 w 345339"/>
                <a:gd name="connsiteY2" fmla="*/ 153640 h 167757"/>
                <a:gd name="connsiteX0" fmla="*/ 345339 w 345339"/>
                <a:gd name="connsiteY0" fmla="*/ 0 h 153640"/>
                <a:gd name="connsiteX1" fmla="*/ 0 w 345339"/>
                <a:gd name="connsiteY1" fmla="*/ 153640 h 153640"/>
                <a:gd name="connsiteX0" fmla="*/ 345339 w 345339"/>
                <a:gd name="connsiteY0" fmla="*/ 0 h 154939"/>
                <a:gd name="connsiteX1" fmla="*/ 0 w 345339"/>
                <a:gd name="connsiteY1" fmla="*/ 153640 h 154939"/>
                <a:gd name="connsiteX0" fmla="*/ 345339 w 345339"/>
                <a:gd name="connsiteY0" fmla="*/ 0 h 154939"/>
                <a:gd name="connsiteX1" fmla="*/ 0 w 345339"/>
                <a:gd name="connsiteY1" fmla="*/ 153640 h 15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5339" h="154939">
                  <a:moveTo>
                    <a:pt x="345339" y="0"/>
                  </a:moveTo>
                  <a:cubicBezTo>
                    <a:pt x="202643" y="13237"/>
                    <a:pt x="111913" y="154939"/>
                    <a:pt x="0" y="15364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正方形/長方形 4"/>
          <p:cNvSpPr/>
          <p:nvPr/>
        </p:nvSpPr>
        <p:spPr>
          <a:xfrm>
            <a:off x="683568" y="4797152"/>
            <a:ext cx="10801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method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9" name="グループ化 12"/>
          <p:cNvGrpSpPr/>
          <p:nvPr/>
        </p:nvGrpSpPr>
        <p:grpSpPr>
          <a:xfrm>
            <a:off x="467544" y="4365104"/>
            <a:ext cx="1584176" cy="1872208"/>
            <a:chOff x="611560" y="4365104"/>
            <a:chExt cx="1224136" cy="2232248"/>
          </a:xfrm>
        </p:grpSpPr>
        <p:cxnSp>
          <p:nvCxnSpPr>
            <p:cNvPr id="14" name="直線コネクタ 13"/>
            <p:cNvCxnSpPr/>
            <p:nvPr/>
          </p:nvCxnSpPr>
          <p:spPr>
            <a:xfrm rot="5400000">
              <a:off x="-504564" y="5481228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rot="5400000">
              <a:off x="719572" y="5481228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/>
            <p:cNvSpPr txBox="1"/>
            <p:nvPr/>
          </p:nvSpPr>
          <p:spPr>
            <a:xfrm>
              <a:off x="669242" y="4437111"/>
              <a:ext cx="1160894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err="1" smtClean="0"/>
                <a:t>cat</a:t>
              </a:r>
              <a:r>
                <a:rPr kumimoji="1" lang="en-US" altLang="ja-JP" dirty="0" err="1" smtClean="0"/>
                <a:t>.speak</a:t>
              </a:r>
              <a:r>
                <a:rPr kumimoji="1" lang="en-US" altLang="ja-JP" dirty="0" smtClean="0"/>
                <a:t>()</a:t>
              </a:r>
              <a:endParaRPr kumimoji="1" lang="ja-JP" altLang="en-US" dirty="0"/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683568" y="4797152"/>
            <a:ext cx="10801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class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7236296" y="3212976"/>
            <a:ext cx="1368152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2" name="グループ化 23"/>
          <p:cNvGrpSpPr/>
          <p:nvPr/>
        </p:nvGrpSpPr>
        <p:grpSpPr>
          <a:xfrm>
            <a:off x="7236296" y="4509120"/>
            <a:ext cx="1368152" cy="936104"/>
            <a:chOff x="2483768" y="3717032"/>
            <a:chExt cx="1800200" cy="936104"/>
          </a:xfrm>
        </p:grpSpPr>
        <p:sp>
          <p:nvSpPr>
            <p:cNvPr id="71" name="角丸四角形 70"/>
            <p:cNvSpPr/>
            <p:nvPr/>
          </p:nvSpPr>
          <p:spPr>
            <a:xfrm>
              <a:off x="2483768" y="3717032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555776" y="3789040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Cat</a:t>
              </a:r>
              <a:endParaRPr kumimoji="1" lang="ja-JP" altLang="en-US" dirty="0"/>
            </a:p>
          </p:txBody>
        </p:sp>
      </p:grpSp>
      <p:cxnSp>
        <p:nvCxnSpPr>
          <p:cNvPr id="73" name="カギ線コネクタ 25"/>
          <p:cNvCxnSpPr/>
          <p:nvPr/>
        </p:nvCxnSpPr>
        <p:spPr>
          <a:xfrm rot="5400000" flipH="1" flipV="1">
            <a:off x="7740352" y="4329291"/>
            <a:ext cx="360040" cy="1207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7291022" y="3356992"/>
            <a:ext cx="131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Animal</a:t>
            </a:r>
            <a:endParaRPr kumimoji="1" lang="ja-JP" altLang="en-US" dirty="0"/>
          </a:p>
        </p:txBody>
      </p:sp>
      <p:sp>
        <p:nvSpPr>
          <p:cNvPr id="77" name="フローチャート: 処理 76"/>
          <p:cNvSpPr/>
          <p:nvPr/>
        </p:nvSpPr>
        <p:spPr>
          <a:xfrm>
            <a:off x="7380312" y="5877272"/>
            <a:ext cx="864096" cy="360040"/>
          </a:xfrm>
          <a:prstGeom prst="flowChart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9" name="直線矢印コネクタ 78"/>
          <p:cNvCxnSpPr>
            <a:stCxn id="77" idx="0"/>
            <a:endCxn id="71" idx="2"/>
          </p:cNvCxnSpPr>
          <p:nvPr/>
        </p:nvCxnSpPr>
        <p:spPr>
          <a:xfrm rot="5400000" flipH="1" flipV="1">
            <a:off x="7650342" y="5607242"/>
            <a:ext cx="432048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7956376" y="5517232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instance</a:t>
            </a:r>
            <a:endParaRPr kumimoji="1" lang="ja-JP" alt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5652120" y="3933056"/>
            <a:ext cx="1224136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Training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8" name="カギ線コネクタ 25"/>
          <p:cNvCxnSpPr/>
          <p:nvPr/>
        </p:nvCxnSpPr>
        <p:spPr>
          <a:xfrm rot="10800000">
            <a:off x="6876257" y="4365104"/>
            <a:ext cx="360043" cy="288032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カギ線コネクタ 25"/>
          <p:cNvCxnSpPr/>
          <p:nvPr/>
        </p:nvCxnSpPr>
        <p:spPr>
          <a:xfrm flipV="1">
            <a:off x="6876260" y="3789040"/>
            <a:ext cx="360036" cy="216024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7308304" y="3789040"/>
            <a:ext cx="1152128" cy="2539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speak() { … }</a:t>
            </a:r>
            <a:endParaRPr kumimoji="1" lang="ja-JP" altLang="en-US" sz="105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724128" y="4293096"/>
            <a:ext cx="1080120" cy="2539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speak(){ … }</a:t>
            </a:r>
            <a:endParaRPr kumimoji="1" lang="ja-JP" altLang="en-US" sz="1050" dirty="0"/>
          </a:p>
        </p:txBody>
      </p:sp>
      <p:sp>
        <p:nvSpPr>
          <p:cNvPr id="57" name="正方形/長方形 56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speak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683568" y="4797152"/>
            <a:ext cx="1080120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395536" y="2204864"/>
            <a:ext cx="5040560" cy="180020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if (cat has type ic.class </a:t>
            </a:r>
            <a:r>
              <a:rPr kumimoji="1" lang="en-US" altLang="ja-JP" sz="1600" dirty="0" smtClean="0">
                <a:solidFill>
                  <a:srgbClr val="C00000"/>
                </a:solidFill>
                <a:latin typeface="Verdana" pitchFamily="34" charset="0"/>
              </a:rPr>
              <a:t>&amp;&amp;</a:t>
            </a:r>
            <a:r>
              <a:rPr kumimoji="1" lang="en-US" altLang="ja-JP" sz="1600" dirty="0" smtClean="0">
                <a:solidFill>
                  <a:srgbClr val="C00000"/>
                </a:solidFill>
                <a:latin typeface="+mj-lt"/>
              </a:rPr>
              <a:t> state == </a:t>
            </a:r>
            <a:r>
              <a:rPr kumimoji="1" lang="en-US" altLang="ja-JP" sz="1600" dirty="0" err="1" smtClean="0">
                <a:solidFill>
                  <a:srgbClr val="C00000"/>
                </a:solidFill>
                <a:latin typeface="+mj-lt"/>
              </a:rPr>
              <a:t>ic.state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) {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+mj-lt"/>
              </a:rPr>
              <a:t>    ic.method(cat)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} else {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    ic.method = </a:t>
            </a:r>
            <a:r>
              <a:rPr lang="en-US" altLang="ja-JP" sz="1600" i="1" dirty="0" smtClean="0">
                <a:solidFill>
                  <a:schemeClr val="tx1"/>
                </a:solidFill>
                <a:latin typeface="+mj-lt"/>
              </a:rPr>
              <a:t>lookup</a:t>
            </a:r>
            <a:r>
              <a:rPr lang="en-US" altLang="ja-JP" sz="1600" dirty="0" smtClean="0">
                <a:solidFill>
                  <a:schemeClr val="tx1"/>
                </a:solidFill>
                <a:latin typeface="+mj-lt"/>
              </a:rPr>
              <a:t>(cat, ”speak”)</a:t>
            </a:r>
            <a:endParaRPr kumimoji="1" lang="en-US" altLang="ja-JP" sz="16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  <a:latin typeface="+mj-lt"/>
              </a:rPr>
              <a:t>    ic.class = cat.class; </a:t>
            </a:r>
            <a:r>
              <a:rPr lang="en-US" altLang="ja-JP" sz="1600" dirty="0" smtClean="0">
                <a:solidFill>
                  <a:srgbClr val="C00000"/>
                </a:solidFill>
                <a:latin typeface="+mj-lt"/>
              </a:rPr>
              <a:t>ic.state = state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    ic.method(cat)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}</a:t>
            </a:r>
          </a:p>
        </p:txBody>
      </p:sp>
      <p:grpSp>
        <p:nvGrpSpPr>
          <p:cNvPr id="66" name="グループ化 65"/>
          <p:cNvGrpSpPr/>
          <p:nvPr/>
        </p:nvGrpSpPr>
        <p:grpSpPr>
          <a:xfrm>
            <a:off x="6516216" y="2348880"/>
            <a:ext cx="1685663" cy="504056"/>
            <a:chOff x="6516216" y="2348880"/>
            <a:chExt cx="1685663" cy="504056"/>
          </a:xfrm>
        </p:grpSpPr>
        <p:sp>
          <p:nvSpPr>
            <p:cNvPr id="61" name="円/楕円 60"/>
            <p:cNvSpPr/>
            <p:nvPr/>
          </p:nvSpPr>
          <p:spPr>
            <a:xfrm>
              <a:off x="6516216" y="2348880"/>
              <a:ext cx="504056" cy="504056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7092280" y="2492896"/>
              <a:ext cx="11095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Global s</a:t>
              </a:r>
              <a:r>
                <a:rPr kumimoji="1" lang="en-US" altLang="ja-JP" sz="1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tate</a:t>
              </a:r>
              <a:endParaRPr kumimoji="1" lang="ja-JP" alt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42" name="正方形/長方形 41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state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3" name="直線コネクタ 42"/>
          <p:cNvCxnSpPr/>
          <p:nvPr/>
        </p:nvCxnSpPr>
        <p:spPr>
          <a:xfrm rot="16200000" flipH="1">
            <a:off x="395536" y="4005064"/>
            <a:ext cx="50405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rot="10800000" flipV="1">
            <a:off x="1403648" y="4005064"/>
            <a:ext cx="403244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speak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8" name="円/楕円 77"/>
          <p:cNvSpPr/>
          <p:nvPr/>
        </p:nvSpPr>
        <p:spPr>
          <a:xfrm>
            <a:off x="6516216" y="2348880"/>
            <a:ext cx="504056" cy="50405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2411760" y="55172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 smtClean="0"/>
              <a:t>Single global state object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too coarse invalidation granularity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6156176" y="2276872"/>
            <a:ext cx="1080120" cy="6480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/>
          <p:cNvSpPr/>
          <p:nvPr/>
        </p:nvSpPr>
        <p:spPr>
          <a:xfrm rot="19878328">
            <a:off x="950986" y="4097197"/>
            <a:ext cx="6232921" cy="587119"/>
          </a:xfrm>
          <a:custGeom>
            <a:avLst/>
            <a:gdLst>
              <a:gd name="connsiteX0" fmla="*/ 0 w 1812175"/>
              <a:gd name="connsiteY0" fmla="*/ 199506 h 354677"/>
              <a:gd name="connsiteX1" fmla="*/ 598516 w 1812175"/>
              <a:gd name="connsiteY1" fmla="*/ 83128 h 354677"/>
              <a:gd name="connsiteX2" fmla="*/ 1221971 w 1812175"/>
              <a:gd name="connsiteY2" fmla="*/ 340822 h 354677"/>
              <a:gd name="connsiteX3" fmla="*/ 1812175 w 1812175"/>
              <a:gd name="connsiteY3" fmla="*/ 0 h 35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2175" h="354677">
                <a:moveTo>
                  <a:pt x="0" y="199506"/>
                </a:moveTo>
                <a:cubicBezTo>
                  <a:pt x="197427" y="129540"/>
                  <a:pt x="394854" y="59575"/>
                  <a:pt x="598516" y="83128"/>
                </a:cubicBezTo>
                <a:cubicBezTo>
                  <a:pt x="802178" y="106681"/>
                  <a:pt x="1019695" y="354677"/>
                  <a:pt x="1221971" y="340822"/>
                </a:cubicBezTo>
                <a:cubicBezTo>
                  <a:pt x="1424248" y="326967"/>
                  <a:pt x="1812175" y="0"/>
                  <a:pt x="1812175" y="0"/>
                </a:cubicBezTo>
              </a:path>
            </a:pathLst>
          </a:cu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60" grpId="0" animBg="1"/>
      <p:bldP spid="42" grpId="0" animBg="1"/>
      <p:bldP spid="67" grpId="0" animBg="1"/>
      <p:bldP spid="68" grpId="0" animBg="1"/>
      <p:bldP spid="70" grpId="0" animBg="1"/>
      <p:bldP spid="82" grpId="0"/>
      <p:bldP spid="46" grpId="0" animBg="1"/>
      <p:bldP spid="4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Fine-grained state</a:t>
            </a:r>
            <a:r>
              <a:rPr kumimoji="1" lang="en-US" altLang="ja-JP" baseline="0" dirty="0" smtClean="0"/>
              <a:t> tracking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249424"/>
            <a:ext cx="8363272" cy="4325112"/>
          </a:xfrm>
        </p:spPr>
        <p:txBody>
          <a:bodyPr>
            <a:normAutofit lnSpcReduction="10000"/>
          </a:bodyPr>
          <a:lstStyle/>
          <a:p>
            <a:pPr lvl="0"/>
            <a:r>
              <a:rPr kumimoji="1" lang="en-US" altLang="ja-JP" sz="2600" kern="1200" dirty="0" smtClean="0"/>
              <a:t>Many state objects</a:t>
            </a:r>
          </a:p>
          <a:p>
            <a:pPr lvl="1"/>
            <a:r>
              <a:rPr lang="en-US" altLang="ja-JP" sz="2400" dirty="0" smtClean="0"/>
              <a:t>small invalidation extent</a:t>
            </a:r>
            <a:endParaRPr kumimoji="1" lang="en-US" altLang="ja-JP" sz="2400" kern="1200" dirty="0" smtClean="0"/>
          </a:p>
          <a:p>
            <a:pPr lvl="1"/>
            <a:r>
              <a:rPr kumimoji="1" lang="en-US" altLang="ja-JP" sz="2400" kern="1200" dirty="0" smtClean="0"/>
              <a:t>share as much as possible</a:t>
            </a:r>
          </a:p>
          <a:p>
            <a:pPr lvl="0"/>
            <a:r>
              <a:rPr kumimoji="1" lang="en-US" altLang="ja-JP" sz="2600" kern="1200" dirty="0" smtClean="0"/>
              <a:t>One state object for each family of methods called from the same call site</a:t>
            </a:r>
          </a:p>
          <a:p>
            <a:pPr lvl="0"/>
            <a:r>
              <a:rPr lang="en-US" altLang="ja-JP" sz="2600" dirty="0" smtClean="0"/>
              <a:t>State objects associated with lookup path</a:t>
            </a:r>
          </a:p>
          <a:p>
            <a:pPr lvl="1"/>
            <a:r>
              <a:rPr lang="en-US" altLang="ja-JP" sz="2400" dirty="0" smtClean="0"/>
              <a:t>links updated during method lookups</a:t>
            </a:r>
          </a:p>
          <a:p>
            <a:pPr lvl="0"/>
            <a:r>
              <a:rPr lang="en-US" altLang="ja-JP" sz="2600" dirty="0" smtClean="0"/>
              <a:t>Invariant</a:t>
            </a:r>
          </a:p>
          <a:p>
            <a:pPr lvl="1"/>
            <a:r>
              <a:rPr lang="en-US" altLang="ja-JP" sz="2400" dirty="0" smtClean="0"/>
              <a:t>Any change that may affect method dispatch must also trigger change of associated state object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method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83568" y="4797152"/>
            <a:ext cx="10801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class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83568" y="6093296"/>
            <a:ext cx="10801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pstate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speak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*1*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948264" y="4293096"/>
            <a:ext cx="1800200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092280" y="4725144"/>
            <a:ext cx="1512168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State object allocation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092280" y="4797152"/>
            <a:ext cx="1630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speak</a:t>
            </a:r>
            <a:r>
              <a:rPr kumimoji="1" lang="en-US" altLang="ja-JP" sz="1400" dirty="0" smtClean="0"/>
              <a:t>() { *1* }</a:t>
            </a:r>
            <a:endParaRPr kumimoji="1" lang="ja-JP" altLang="en-US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20272" y="4365104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Animal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6948264" y="5589240"/>
            <a:ext cx="1800200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020272" y="5661248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Cat</a:t>
            </a:r>
            <a:endParaRPr kumimoji="1" lang="ja-JP" altLang="en-US" dirty="0"/>
          </a:p>
        </p:txBody>
      </p:sp>
      <p:cxnSp>
        <p:nvCxnSpPr>
          <p:cNvPr id="26" name="カギ線コネクタ 25"/>
          <p:cNvCxnSpPr/>
          <p:nvPr/>
        </p:nvCxnSpPr>
        <p:spPr>
          <a:xfrm rot="5400000" flipH="1" flipV="1">
            <a:off x="7668344" y="5409220"/>
            <a:ext cx="360040" cy="1588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>
            <a:off x="3059832" y="5373216"/>
            <a:ext cx="504056" cy="50405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フリーフォーム 30"/>
          <p:cNvSpPr/>
          <p:nvPr/>
        </p:nvSpPr>
        <p:spPr>
          <a:xfrm>
            <a:off x="1691680" y="5805264"/>
            <a:ext cx="1440160" cy="504056"/>
          </a:xfrm>
          <a:custGeom>
            <a:avLst/>
            <a:gdLst>
              <a:gd name="connsiteX0" fmla="*/ 0 w 955963"/>
              <a:gd name="connsiteY0" fmla="*/ 0 h 234142"/>
              <a:gd name="connsiteX1" fmla="*/ 124690 w 955963"/>
              <a:gd name="connsiteY1" fmla="*/ 99753 h 234142"/>
              <a:gd name="connsiteX2" fmla="*/ 581890 w 955963"/>
              <a:gd name="connsiteY2" fmla="*/ 224444 h 234142"/>
              <a:gd name="connsiteX3" fmla="*/ 955963 w 955963"/>
              <a:gd name="connsiteY3" fmla="*/ 157942 h 234142"/>
              <a:gd name="connsiteX0" fmla="*/ 0 w 955963"/>
              <a:gd name="connsiteY0" fmla="*/ 0 h 225983"/>
              <a:gd name="connsiteX1" fmla="*/ 222840 w 955963"/>
              <a:gd name="connsiteY1" fmla="*/ 167177 h 225983"/>
              <a:gd name="connsiteX2" fmla="*/ 581890 w 955963"/>
              <a:gd name="connsiteY2" fmla="*/ 224444 h 225983"/>
              <a:gd name="connsiteX3" fmla="*/ 955963 w 955963"/>
              <a:gd name="connsiteY3" fmla="*/ 157942 h 225983"/>
              <a:gd name="connsiteX0" fmla="*/ 0 w 955963"/>
              <a:gd name="connsiteY0" fmla="*/ 0 h 278476"/>
              <a:gd name="connsiteX1" fmla="*/ 222840 w 955963"/>
              <a:gd name="connsiteY1" fmla="*/ 167177 h 278476"/>
              <a:gd name="connsiteX2" fmla="*/ 581890 w 955963"/>
              <a:gd name="connsiteY2" fmla="*/ 224444 h 278476"/>
              <a:gd name="connsiteX3" fmla="*/ 955963 w 955963"/>
              <a:gd name="connsiteY3" fmla="*/ 157942 h 278476"/>
              <a:gd name="connsiteX0" fmla="*/ 0 w 955963"/>
              <a:gd name="connsiteY0" fmla="*/ 0 h 312732"/>
              <a:gd name="connsiteX1" fmla="*/ 222840 w 955963"/>
              <a:gd name="connsiteY1" fmla="*/ 167177 h 312732"/>
              <a:gd name="connsiteX2" fmla="*/ 594241 w 955963"/>
              <a:gd name="connsiteY2" fmla="*/ 311193 h 312732"/>
              <a:gd name="connsiteX3" fmla="*/ 955963 w 955963"/>
              <a:gd name="connsiteY3" fmla="*/ 157942 h 312732"/>
              <a:gd name="connsiteX0" fmla="*/ 0 w 955963"/>
              <a:gd name="connsiteY0" fmla="*/ 0 h 311193"/>
              <a:gd name="connsiteX1" fmla="*/ 594241 w 955963"/>
              <a:gd name="connsiteY1" fmla="*/ 311193 h 311193"/>
              <a:gd name="connsiteX2" fmla="*/ 955963 w 955963"/>
              <a:gd name="connsiteY2" fmla="*/ 157942 h 311193"/>
              <a:gd name="connsiteX0" fmla="*/ 0 w 955963"/>
              <a:gd name="connsiteY0" fmla="*/ 0 h 239186"/>
              <a:gd name="connsiteX1" fmla="*/ 519961 w 955963"/>
              <a:gd name="connsiteY1" fmla="*/ 239186 h 239186"/>
              <a:gd name="connsiteX2" fmla="*/ 955963 w 955963"/>
              <a:gd name="connsiteY2" fmla="*/ 157942 h 239186"/>
              <a:gd name="connsiteX0" fmla="*/ 0 w 955963"/>
              <a:gd name="connsiteY0" fmla="*/ 0 h 247844"/>
              <a:gd name="connsiteX1" fmla="*/ 519961 w 955963"/>
              <a:gd name="connsiteY1" fmla="*/ 239186 h 247844"/>
              <a:gd name="connsiteX2" fmla="*/ 955963 w 955963"/>
              <a:gd name="connsiteY2" fmla="*/ 157942 h 247844"/>
              <a:gd name="connsiteX0" fmla="*/ 0 w 955963"/>
              <a:gd name="connsiteY0" fmla="*/ 0 h 247844"/>
              <a:gd name="connsiteX1" fmla="*/ 519961 w 955963"/>
              <a:gd name="connsiteY1" fmla="*/ 239186 h 247844"/>
              <a:gd name="connsiteX2" fmla="*/ 955963 w 955963"/>
              <a:gd name="connsiteY2" fmla="*/ 157942 h 247844"/>
              <a:gd name="connsiteX0" fmla="*/ 0 w 955963"/>
              <a:gd name="connsiteY0" fmla="*/ 0 h 247844"/>
              <a:gd name="connsiteX1" fmla="*/ 519961 w 955963"/>
              <a:gd name="connsiteY1" fmla="*/ 239186 h 247844"/>
              <a:gd name="connsiteX2" fmla="*/ 955963 w 955963"/>
              <a:gd name="connsiteY2" fmla="*/ 157942 h 247844"/>
              <a:gd name="connsiteX0" fmla="*/ 0 w 848185"/>
              <a:gd name="connsiteY0" fmla="*/ 297268 h 438692"/>
              <a:gd name="connsiteX1" fmla="*/ 412183 w 848185"/>
              <a:gd name="connsiteY1" fmla="*/ 81244 h 438692"/>
              <a:gd name="connsiteX2" fmla="*/ 848185 w 848185"/>
              <a:gd name="connsiteY2" fmla="*/ 0 h 438692"/>
              <a:gd name="connsiteX0" fmla="*/ 0 w 848185"/>
              <a:gd name="connsiteY0" fmla="*/ 297268 h 346544"/>
              <a:gd name="connsiteX1" fmla="*/ 412183 w 848185"/>
              <a:gd name="connsiteY1" fmla="*/ 81244 h 346544"/>
              <a:gd name="connsiteX2" fmla="*/ 848185 w 848185"/>
              <a:gd name="connsiteY2" fmla="*/ 0 h 346544"/>
              <a:gd name="connsiteX0" fmla="*/ 0 w 859876"/>
              <a:gd name="connsiteY0" fmla="*/ 297268 h 346544"/>
              <a:gd name="connsiteX1" fmla="*/ 538892 w 859876"/>
              <a:gd name="connsiteY1" fmla="*/ 225260 h 346544"/>
              <a:gd name="connsiteX2" fmla="*/ 848185 w 859876"/>
              <a:gd name="connsiteY2" fmla="*/ 0 h 346544"/>
              <a:gd name="connsiteX0" fmla="*/ 0 w 848185"/>
              <a:gd name="connsiteY0" fmla="*/ 297268 h 297268"/>
              <a:gd name="connsiteX1" fmla="*/ 848185 w 848185"/>
              <a:gd name="connsiteY1" fmla="*/ 0 h 297268"/>
              <a:gd name="connsiteX0" fmla="*/ 0 w 848185"/>
              <a:gd name="connsiteY0" fmla="*/ 297268 h 297268"/>
              <a:gd name="connsiteX1" fmla="*/ 848185 w 848185"/>
              <a:gd name="connsiteY1" fmla="*/ 0 h 297268"/>
              <a:gd name="connsiteX0" fmla="*/ 0 w 848185"/>
              <a:gd name="connsiteY0" fmla="*/ 297268 h 297268"/>
              <a:gd name="connsiteX1" fmla="*/ 848185 w 848185"/>
              <a:gd name="connsiteY1" fmla="*/ 0 h 297268"/>
              <a:gd name="connsiteX0" fmla="*/ 0 w 970006"/>
              <a:gd name="connsiteY0" fmla="*/ 216024 h 216024"/>
              <a:gd name="connsiteX1" fmla="*/ 970006 w 970006"/>
              <a:gd name="connsiteY1" fmla="*/ 0 h 216024"/>
              <a:gd name="connsiteX0" fmla="*/ 0 w 2263347"/>
              <a:gd name="connsiteY0" fmla="*/ 2958 h 491716"/>
              <a:gd name="connsiteX1" fmla="*/ 2263347 w 2263347"/>
              <a:gd name="connsiteY1" fmla="*/ 290990 h 491716"/>
              <a:gd name="connsiteX0" fmla="*/ 0 w 2263347"/>
              <a:gd name="connsiteY0" fmla="*/ 2958 h 290990"/>
              <a:gd name="connsiteX1" fmla="*/ 2263347 w 2263347"/>
              <a:gd name="connsiteY1" fmla="*/ 290990 h 290990"/>
              <a:gd name="connsiteX0" fmla="*/ 0 w 2263347"/>
              <a:gd name="connsiteY0" fmla="*/ 101513 h 245529"/>
              <a:gd name="connsiteX1" fmla="*/ 2263347 w 2263347"/>
              <a:gd name="connsiteY1" fmla="*/ 245529 h 245529"/>
              <a:gd name="connsiteX0" fmla="*/ 0 w 2263347"/>
              <a:gd name="connsiteY0" fmla="*/ 173520 h 245529"/>
              <a:gd name="connsiteX1" fmla="*/ 2263347 w 2263347"/>
              <a:gd name="connsiteY1" fmla="*/ 245529 h 245529"/>
              <a:gd name="connsiteX0" fmla="*/ 0 w 2047790"/>
              <a:gd name="connsiteY0" fmla="*/ 1109626 h 1109626"/>
              <a:gd name="connsiteX1" fmla="*/ 2047790 w 2047790"/>
              <a:gd name="connsiteY1" fmla="*/ 245529 h 1109626"/>
              <a:gd name="connsiteX0" fmla="*/ 0 w 2047790"/>
              <a:gd name="connsiteY0" fmla="*/ 1109626 h 1109626"/>
              <a:gd name="connsiteX1" fmla="*/ 2047790 w 2047790"/>
              <a:gd name="connsiteY1" fmla="*/ 245529 h 1109626"/>
              <a:gd name="connsiteX0" fmla="*/ 0 w 2047790"/>
              <a:gd name="connsiteY0" fmla="*/ 893602 h 893602"/>
              <a:gd name="connsiteX1" fmla="*/ 2047790 w 2047790"/>
              <a:gd name="connsiteY1" fmla="*/ 245529 h 893602"/>
              <a:gd name="connsiteX0" fmla="*/ 0 w 2047790"/>
              <a:gd name="connsiteY0" fmla="*/ 648073 h 648073"/>
              <a:gd name="connsiteX1" fmla="*/ 2047790 w 2047790"/>
              <a:gd name="connsiteY1" fmla="*/ 0 h 648073"/>
              <a:gd name="connsiteX0" fmla="*/ 0 w 2155568"/>
              <a:gd name="connsiteY0" fmla="*/ 576065 h 576065"/>
              <a:gd name="connsiteX1" fmla="*/ 2155568 w 2155568"/>
              <a:gd name="connsiteY1" fmla="*/ 0 h 576065"/>
              <a:gd name="connsiteX0" fmla="*/ 0 w 2155568"/>
              <a:gd name="connsiteY0" fmla="*/ 504056 h 504056"/>
              <a:gd name="connsiteX1" fmla="*/ 2155568 w 2155568"/>
              <a:gd name="connsiteY1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55568" h="504056">
                <a:moveTo>
                  <a:pt x="0" y="504056"/>
                </a:moveTo>
                <a:cubicBezTo>
                  <a:pt x="975647" y="495632"/>
                  <a:pt x="1603033" y="338781"/>
                  <a:pt x="2155568" y="0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/>
          <p:cNvSpPr/>
          <p:nvPr/>
        </p:nvSpPr>
        <p:spPr>
          <a:xfrm>
            <a:off x="3563888" y="5733255"/>
            <a:ext cx="3600400" cy="518851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  <a:gd name="connsiteX0" fmla="*/ 1670858 w 1670858"/>
              <a:gd name="connsiteY0" fmla="*/ 0 h 507076"/>
              <a:gd name="connsiteX1" fmla="*/ 0 w 1670858"/>
              <a:gd name="connsiteY1" fmla="*/ 507076 h 507076"/>
              <a:gd name="connsiteX0" fmla="*/ 2822986 w 2822986"/>
              <a:gd name="connsiteY0" fmla="*/ 1856505 h 1856505"/>
              <a:gd name="connsiteX1" fmla="*/ 0 w 2822986"/>
              <a:gd name="connsiteY1" fmla="*/ 0 h 1856505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18850"/>
              <a:gd name="connsiteX1" fmla="*/ 0 w 2232248"/>
              <a:gd name="connsiteY1" fmla="*/ 0 h 518850"/>
              <a:gd name="connsiteX0" fmla="*/ 2160240 w 2160240"/>
              <a:gd name="connsiteY0" fmla="*/ 504057 h 518851"/>
              <a:gd name="connsiteX1" fmla="*/ 0 w 2160240"/>
              <a:gd name="connsiteY1" fmla="*/ 0 h 518851"/>
              <a:gd name="connsiteX0" fmla="*/ 3600400 w 3600400"/>
              <a:gd name="connsiteY0" fmla="*/ 504057 h 518851"/>
              <a:gd name="connsiteX1" fmla="*/ 0 w 3600400"/>
              <a:gd name="connsiteY1" fmla="*/ 0 h 51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00400" h="518851">
                <a:moveTo>
                  <a:pt x="3600400" y="504057"/>
                </a:moveTo>
                <a:cubicBezTo>
                  <a:pt x="2756778" y="518851"/>
                  <a:pt x="605359" y="475416"/>
                  <a:pt x="0" y="0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4" name="グループ化 53"/>
          <p:cNvGrpSpPr/>
          <p:nvPr/>
        </p:nvGrpSpPr>
        <p:grpSpPr>
          <a:xfrm>
            <a:off x="7092280" y="6021288"/>
            <a:ext cx="1512168" cy="432048"/>
            <a:chOff x="7092280" y="6021288"/>
            <a:chExt cx="1512168" cy="432048"/>
          </a:xfrm>
        </p:grpSpPr>
        <p:sp>
          <p:nvSpPr>
            <p:cNvPr id="22" name="正方形/長方形 21"/>
            <p:cNvSpPr/>
            <p:nvPr/>
          </p:nvSpPr>
          <p:spPr>
            <a:xfrm>
              <a:off x="7092280" y="6021288"/>
              <a:ext cx="1512168" cy="4320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7164288" y="6093296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/>
                <a:t>speak</a:t>
              </a:r>
              <a:endParaRPr kumimoji="1" lang="ja-JP" altLang="en-US" sz="1400" dirty="0"/>
            </a:p>
          </p:txBody>
        </p:sp>
      </p:grpSp>
      <p:sp>
        <p:nvSpPr>
          <p:cNvPr id="41" name="フリーフォーム 40"/>
          <p:cNvSpPr/>
          <p:nvPr/>
        </p:nvSpPr>
        <p:spPr>
          <a:xfrm>
            <a:off x="3491880" y="4932362"/>
            <a:ext cx="3672408" cy="512862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  <a:gd name="connsiteX0" fmla="*/ 1670858 w 1670858"/>
              <a:gd name="connsiteY0" fmla="*/ 0 h 507076"/>
              <a:gd name="connsiteX1" fmla="*/ 0 w 1670858"/>
              <a:gd name="connsiteY1" fmla="*/ 507076 h 507076"/>
              <a:gd name="connsiteX0" fmla="*/ 2822986 w 2822986"/>
              <a:gd name="connsiteY0" fmla="*/ 1856505 h 1856505"/>
              <a:gd name="connsiteX1" fmla="*/ 0 w 2822986"/>
              <a:gd name="connsiteY1" fmla="*/ 0 h 1856505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18850"/>
              <a:gd name="connsiteX1" fmla="*/ 0 w 2232248"/>
              <a:gd name="connsiteY1" fmla="*/ 0 h 518850"/>
              <a:gd name="connsiteX0" fmla="*/ 2160240 w 2160240"/>
              <a:gd name="connsiteY0" fmla="*/ 504057 h 518851"/>
              <a:gd name="connsiteX1" fmla="*/ 0 w 2160240"/>
              <a:gd name="connsiteY1" fmla="*/ 0 h 518851"/>
              <a:gd name="connsiteX0" fmla="*/ 2160240 w 2160240"/>
              <a:gd name="connsiteY0" fmla="*/ 699339 h 714133"/>
              <a:gd name="connsiteX1" fmla="*/ 0 w 2160240"/>
              <a:gd name="connsiteY1" fmla="*/ 195282 h 714133"/>
              <a:gd name="connsiteX0" fmla="*/ 2160240 w 2160240"/>
              <a:gd name="connsiteY0" fmla="*/ 0 h 504056"/>
              <a:gd name="connsiteX1" fmla="*/ 0 w 2160240"/>
              <a:gd name="connsiteY1" fmla="*/ 504056 h 504056"/>
              <a:gd name="connsiteX0" fmla="*/ 2232248 w 2232248"/>
              <a:gd name="connsiteY0" fmla="*/ 0 h 504056"/>
              <a:gd name="connsiteX1" fmla="*/ 0 w 2232248"/>
              <a:gd name="connsiteY1" fmla="*/ 504056 h 504056"/>
              <a:gd name="connsiteX0" fmla="*/ 2232248 w 3456384"/>
              <a:gd name="connsiteY0" fmla="*/ 0 h 504056"/>
              <a:gd name="connsiteX1" fmla="*/ 3456384 w 3456384"/>
              <a:gd name="connsiteY1" fmla="*/ 0 h 504056"/>
              <a:gd name="connsiteX2" fmla="*/ 0 w 3456384"/>
              <a:gd name="connsiteY2" fmla="*/ 504056 h 504056"/>
              <a:gd name="connsiteX0" fmla="*/ 3456384 w 3456384"/>
              <a:gd name="connsiteY0" fmla="*/ 0 h 504056"/>
              <a:gd name="connsiteX1" fmla="*/ 0 w 3456384"/>
              <a:gd name="connsiteY1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0 w 3672408"/>
              <a:gd name="connsiteY2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732987 w 3672408"/>
              <a:gd name="connsiteY2" fmla="*/ 350499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8806 h 512862"/>
              <a:gd name="connsiteX1" fmla="*/ 3672408 w 3672408"/>
              <a:gd name="connsiteY1" fmla="*/ 8806 h 512862"/>
              <a:gd name="connsiteX2" fmla="*/ 936104 w 3672408"/>
              <a:gd name="connsiteY2" fmla="*/ 80814 h 512862"/>
              <a:gd name="connsiteX3" fmla="*/ 0 w 3672408"/>
              <a:gd name="connsiteY3" fmla="*/ 512862 h 512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2408" h="512862">
                <a:moveTo>
                  <a:pt x="3456384" y="8806"/>
                </a:moveTo>
                <a:lnTo>
                  <a:pt x="3672408" y="8806"/>
                </a:lnTo>
                <a:cubicBezTo>
                  <a:pt x="2760307" y="32809"/>
                  <a:pt x="1881576" y="0"/>
                  <a:pt x="936104" y="80814"/>
                </a:cubicBezTo>
                <a:cubicBezTo>
                  <a:pt x="430324" y="108839"/>
                  <a:pt x="122164" y="487269"/>
                  <a:pt x="0" y="512862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5496" y="537321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ic</a:t>
            </a:r>
            <a:endParaRPr kumimoji="1" lang="ja-JP" altLang="en-US" dirty="0"/>
          </a:p>
        </p:txBody>
      </p:sp>
      <p:sp>
        <p:nvSpPr>
          <p:cNvPr id="49" name="フリーフォーム 48"/>
          <p:cNvSpPr/>
          <p:nvPr/>
        </p:nvSpPr>
        <p:spPr>
          <a:xfrm>
            <a:off x="323527" y="5435600"/>
            <a:ext cx="345339" cy="154939"/>
          </a:xfrm>
          <a:custGeom>
            <a:avLst/>
            <a:gdLst>
              <a:gd name="connsiteX0" fmla="*/ 307622 w 307622"/>
              <a:gd name="connsiteY0" fmla="*/ 0 h 440267"/>
              <a:gd name="connsiteX1" fmla="*/ 28222 w 307622"/>
              <a:gd name="connsiteY1" fmla="*/ 143933 h 440267"/>
              <a:gd name="connsiteX2" fmla="*/ 138288 w 307622"/>
              <a:gd name="connsiteY2" fmla="*/ 321733 h 440267"/>
              <a:gd name="connsiteX3" fmla="*/ 79022 w 307622"/>
              <a:gd name="connsiteY3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345339 w 345339"/>
              <a:gd name="connsiteY0" fmla="*/ 0 h 311773"/>
              <a:gd name="connsiteX1" fmla="*/ 216024 w 345339"/>
              <a:gd name="connsiteY1" fmla="*/ 225648 h 311773"/>
              <a:gd name="connsiteX2" fmla="*/ 0 w 345339"/>
              <a:gd name="connsiteY2" fmla="*/ 153640 h 311773"/>
              <a:gd name="connsiteX0" fmla="*/ 345339 w 345339"/>
              <a:gd name="connsiteY0" fmla="*/ 0 h 167757"/>
              <a:gd name="connsiteX1" fmla="*/ 144017 w 345339"/>
              <a:gd name="connsiteY1" fmla="*/ 81632 h 167757"/>
              <a:gd name="connsiteX2" fmla="*/ 0 w 345339"/>
              <a:gd name="connsiteY2" fmla="*/ 153640 h 167757"/>
              <a:gd name="connsiteX0" fmla="*/ 345339 w 345339"/>
              <a:gd name="connsiteY0" fmla="*/ 0 h 153640"/>
              <a:gd name="connsiteX1" fmla="*/ 0 w 345339"/>
              <a:gd name="connsiteY1" fmla="*/ 153640 h 153640"/>
              <a:gd name="connsiteX0" fmla="*/ 345339 w 345339"/>
              <a:gd name="connsiteY0" fmla="*/ 0 h 154939"/>
              <a:gd name="connsiteX1" fmla="*/ 0 w 345339"/>
              <a:gd name="connsiteY1" fmla="*/ 153640 h 154939"/>
              <a:gd name="connsiteX0" fmla="*/ 345339 w 345339"/>
              <a:gd name="connsiteY0" fmla="*/ 0 h 154939"/>
              <a:gd name="connsiteX1" fmla="*/ 0 w 345339"/>
              <a:gd name="connsiteY1" fmla="*/ 153640 h 15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5339" h="154939">
                <a:moveTo>
                  <a:pt x="345339" y="0"/>
                </a:moveTo>
                <a:cubicBezTo>
                  <a:pt x="202643" y="13237"/>
                  <a:pt x="111913" y="154939"/>
                  <a:pt x="0" y="1536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652120" y="66693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1" name="雲形吹き出し 50"/>
          <p:cNvSpPr/>
          <p:nvPr/>
        </p:nvSpPr>
        <p:spPr>
          <a:xfrm>
            <a:off x="4932040" y="5373216"/>
            <a:ext cx="2210544" cy="792088"/>
          </a:xfrm>
          <a:prstGeom prst="cloudCallout">
            <a:avLst>
              <a:gd name="adj1" fmla="val 53116"/>
              <a:gd name="adj2" fmla="val 5856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No</a:t>
            </a:r>
          </a:p>
          <a:p>
            <a:pPr algn="ctr"/>
            <a:r>
              <a:rPr kumimoji="1" lang="en-US" altLang="ja-JP" sz="1100" dirty="0" err="1" smtClean="0">
                <a:solidFill>
                  <a:schemeClr val="tx1"/>
                </a:solidFill>
              </a:rPr>
              <a:t>implemmentation</a:t>
            </a:r>
            <a:endParaRPr kumimoji="1"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 here 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323528" y="2204864"/>
            <a:ext cx="5976664" cy="1872208"/>
            <a:chOff x="323528" y="2204864"/>
            <a:chExt cx="5976664" cy="1872208"/>
          </a:xfrm>
        </p:grpSpPr>
        <p:sp>
          <p:nvSpPr>
            <p:cNvPr id="35" name="角丸四角形 34"/>
            <p:cNvSpPr/>
            <p:nvPr/>
          </p:nvSpPr>
          <p:spPr>
            <a:xfrm>
              <a:off x="323528" y="2204864"/>
              <a:ext cx="5976664" cy="1872208"/>
            </a:xfrm>
            <a:prstGeom prst="roundRect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if (cat has type ic.class 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ea"/>
                  <a:ea typeface="+mj-ea"/>
                </a:rPr>
                <a:t>&amp;&amp;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kumimoji="1" lang="en-US" altLang="ja-JP" sz="1600" dirty="0" err="1" smtClean="0">
                  <a:solidFill>
                    <a:srgbClr val="C00000"/>
                  </a:solidFill>
                  <a:latin typeface="+mj-lt"/>
                </a:rPr>
                <a:t>ic.pstate.</a:t>
              </a:r>
              <a:r>
                <a:rPr kumimoji="1" lang="en-US" altLang="ja-JP" sz="1600" dirty="0" err="1" smtClean="0">
                  <a:solidFill>
                    <a:schemeClr val="tx1"/>
                  </a:solidFill>
                  <a:latin typeface="+mj-lt"/>
                </a:rPr>
                <a:t>state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== </a:t>
              </a:r>
              <a:r>
                <a:rPr kumimoji="1" lang="en-US" altLang="ja-JP" sz="1600" dirty="0" err="1" smtClean="0">
                  <a:solidFill>
                    <a:schemeClr val="tx1"/>
                  </a:solidFill>
                  <a:latin typeface="+mj-lt"/>
                </a:rPr>
                <a:t>ic.state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) {</a:t>
              </a:r>
            </a:p>
            <a:p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    ic.method(cat)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} else {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   ic.method</a:t>
              </a:r>
              <a:r>
                <a:rPr kumimoji="1" lang="en-US" altLang="ja-JP" sz="1600" dirty="0" smtClean="0">
                  <a:solidFill>
                    <a:srgbClr val="C00000"/>
                  </a:solidFill>
                  <a:latin typeface="+mj-lt"/>
                </a:rPr>
                <a:t>, ic.pstate 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= </a:t>
              </a:r>
              <a:r>
                <a:rPr lang="en-US" altLang="ja-JP" sz="1600" i="1" dirty="0" smtClean="0">
                  <a:solidFill>
                    <a:schemeClr val="tx1"/>
                  </a:solidFill>
                  <a:latin typeface="+mj-lt"/>
                </a:rPr>
                <a:t>lookup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(cat, ”speak”, </a:t>
              </a:r>
              <a:r>
                <a:rPr lang="en-US" altLang="ja-JP" sz="1600" dirty="0" err="1" smtClean="0">
                  <a:solidFill>
                    <a:schemeClr val="tx1"/>
                  </a:solidFill>
                  <a:latin typeface="+mj-lt"/>
                </a:rPr>
                <a:t>ic.pstate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)</a:t>
              </a:r>
              <a:endParaRPr kumimoji="1" lang="en-US" altLang="ja-JP" sz="1600" dirty="0" smtClean="0">
                <a:solidFill>
                  <a:schemeClr val="tx1"/>
                </a:solidFill>
                <a:latin typeface="+mj-lt"/>
              </a:endParaRP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   ic.class = </a:t>
              </a:r>
              <a:r>
                <a:rPr kumimoji="1" lang="en-US" altLang="ja-JP" sz="1600" dirty="0" err="1" smtClean="0">
                  <a:solidFill>
                    <a:schemeClr val="tx1"/>
                  </a:solidFill>
                  <a:latin typeface="+mj-lt"/>
                </a:rPr>
                <a:t>cat.class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; 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ic.state = state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   method(cat)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}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3131840" y="3573016"/>
              <a:ext cx="31277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chemeClr val="accent2"/>
                  </a:solidFill>
                </a:rPr>
                <a:t>inline caching code</a:t>
              </a:r>
            </a:p>
          </p:txBody>
        </p:sp>
      </p:grpSp>
      <p:sp>
        <p:nvSpPr>
          <p:cNvPr id="58" name="円/楕円 57"/>
          <p:cNvSpPr/>
          <p:nvPr/>
        </p:nvSpPr>
        <p:spPr>
          <a:xfrm>
            <a:off x="3059832" y="5373216"/>
            <a:ext cx="504056" cy="50405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61" name="グループ化 12"/>
          <p:cNvGrpSpPr/>
          <p:nvPr/>
        </p:nvGrpSpPr>
        <p:grpSpPr>
          <a:xfrm>
            <a:off x="467544" y="4365104"/>
            <a:ext cx="1584176" cy="2160240"/>
            <a:chOff x="611560" y="4365104"/>
            <a:chExt cx="1224136" cy="2232248"/>
          </a:xfrm>
        </p:grpSpPr>
        <p:cxnSp>
          <p:nvCxnSpPr>
            <p:cNvPr id="62" name="直線コネクタ 61"/>
            <p:cNvCxnSpPr/>
            <p:nvPr/>
          </p:nvCxnSpPr>
          <p:spPr>
            <a:xfrm rot="5400000">
              <a:off x="-504564" y="5481228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 rot="5400000">
              <a:off x="719572" y="5481228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テキスト ボックス 63"/>
            <p:cNvSpPr txBox="1"/>
            <p:nvPr/>
          </p:nvSpPr>
          <p:spPr>
            <a:xfrm>
              <a:off x="669242" y="4437111"/>
              <a:ext cx="1160894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err="1" smtClean="0"/>
                <a:t>cat</a:t>
              </a:r>
              <a:r>
                <a:rPr kumimoji="1" lang="en-US" altLang="ja-JP" dirty="0" err="1" smtClean="0"/>
                <a:t>.speak</a:t>
              </a:r>
              <a:r>
                <a:rPr kumimoji="1" lang="en-US" altLang="ja-JP" dirty="0" smtClean="0"/>
                <a:t>()</a:t>
              </a:r>
              <a:endParaRPr kumimoji="1" lang="ja-JP" altLang="en-US" dirty="0"/>
            </a:p>
          </p:txBody>
        </p:sp>
      </p:grpSp>
      <p:sp>
        <p:nvSpPr>
          <p:cNvPr id="65" name="正方形/長方形 64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state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6" name="直線コネクタ 65"/>
          <p:cNvCxnSpPr/>
          <p:nvPr/>
        </p:nvCxnSpPr>
        <p:spPr>
          <a:xfrm>
            <a:off x="323528" y="4077072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10800000" flipV="1">
            <a:off x="1403648" y="4077072"/>
            <a:ext cx="489654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683568" y="4797152"/>
            <a:ext cx="1080120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4" grpId="0" animBg="1"/>
      <p:bldP spid="29" grpId="0" animBg="1"/>
      <p:bldP spid="31" grpId="0" animBg="1"/>
      <p:bldP spid="32" grpId="0" animBg="1"/>
      <p:bldP spid="41" grpId="0" animBg="1"/>
      <p:bldP spid="51" grpId="0" animBg="1"/>
      <p:bldP spid="58" grpId="0" animBg="1"/>
      <p:bldP spid="28" grpId="0" animBg="1"/>
      <p:bldP spid="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角丸四角形 122"/>
          <p:cNvSpPr/>
          <p:nvPr/>
        </p:nvSpPr>
        <p:spPr>
          <a:xfrm>
            <a:off x="6948264" y="4293096"/>
            <a:ext cx="1800200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7092280" y="4725144"/>
            <a:ext cx="1512168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7092280" y="4797152"/>
            <a:ext cx="1630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speak</a:t>
            </a:r>
            <a:r>
              <a:rPr kumimoji="1" lang="en-US" altLang="ja-JP" sz="1400" dirty="0" smtClean="0"/>
              <a:t>() { *1* }</a:t>
            </a:r>
            <a:endParaRPr kumimoji="1" lang="ja-JP" altLang="en-US" sz="1400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7020272" y="4365104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Animal</a:t>
            </a:r>
            <a:endParaRPr kumimoji="1" lang="ja-JP" altLang="en-US" dirty="0"/>
          </a:p>
        </p:txBody>
      </p:sp>
      <p:sp>
        <p:nvSpPr>
          <p:cNvPr id="127" name="角丸四角形 126"/>
          <p:cNvSpPr/>
          <p:nvPr/>
        </p:nvSpPr>
        <p:spPr>
          <a:xfrm>
            <a:off x="6948264" y="5589240"/>
            <a:ext cx="1800200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7020272" y="5661248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Cat</a:t>
            </a:r>
            <a:endParaRPr kumimoji="1" lang="ja-JP" altLang="en-US" dirty="0"/>
          </a:p>
        </p:txBody>
      </p:sp>
      <p:cxnSp>
        <p:nvCxnSpPr>
          <p:cNvPr id="129" name="カギ線コネクタ 25"/>
          <p:cNvCxnSpPr/>
          <p:nvPr/>
        </p:nvCxnSpPr>
        <p:spPr>
          <a:xfrm rot="5400000" flipH="1" flipV="1">
            <a:off x="7668344" y="5409220"/>
            <a:ext cx="360040" cy="1588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グループ化 53"/>
          <p:cNvGrpSpPr/>
          <p:nvPr/>
        </p:nvGrpSpPr>
        <p:grpSpPr>
          <a:xfrm>
            <a:off x="7092280" y="6021288"/>
            <a:ext cx="1512168" cy="432048"/>
            <a:chOff x="7092280" y="6021288"/>
            <a:chExt cx="1512168" cy="432048"/>
          </a:xfrm>
        </p:grpSpPr>
        <p:sp>
          <p:nvSpPr>
            <p:cNvPr id="131" name="正方形/長方形 130"/>
            <p:cNvSpPr/>
            <p:nvPr/>
          </p:nvSpPr>
          <p:spPr>
            <a:xfrm>
              <a:off x="7092280" y="6021288"/>
              <a:ext cx="1512168" cy="4320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7164288" y="6093296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/>
                <a:t>speak</a:t>
              </a:r>
              <a:endParaRPr kumimoji="1" lang="ja-JP" altLang="en-US" sz="1400" dirty="0"/>
            </a:p>
          </p:txBody>
        </p:sp>
      </p:grpSp>
      <p:sp>
        <p:nvSpPr>
          <p:cNvPr id="107" name="テキスト ボックス 106"/>
          <p:cNvSpPr txBox="1"/>
          <p:nvPr/>
        </p:nvSpPr>
        <p:spPr>
          <a:xfrm>
            <a:off x="35496" y="537321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ic</a:t>
            </a:r>
            <a:endParaRPr kumimoji="1" lang="ja-JP" altLang="en-US" dirty="0"/>
          </a:p>
        </p:txBody>
      </p:sp>
      <p:sp>
        <p:nvSpPr>
          <p:cNvPr id="108" name="正方形/長方形 107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method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683568" y="4797152"/>
            <a:ext cx="10801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class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683568" y="6093296"/>
            <a:ext cx="10801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pstate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1" name="フリーフォーム 110"/>
          <p:cNvSpPr/>
          <p:nvPr/>
        </p:nvSpPr>
        <p:spPr>
          <a:xfrm>
            <a:off x="323527" y="5435600"/>
            <a:ext cx="345339" cy="154939"/>
          </a:xfrm>
          <a:custGeom>
            <a:avLst/>
            <a:gdLst>
              <a:gd name="connsiteX0" fmla="*/ 307622 w 307622"/>
              <a:gd name="connsiteY0" fmla="*/ 0 h 440267"/>
              <a:gd name="connsiteX1" fmla="*/ 28222 w 307622"/>
              <a:gd name="connsiteY1" fmla="*/ 143933 h 440267"/>
              <a:gd name="connsiteX2" fmla="*/ 138288 w 307622"/>
              <a:gd name="connsiteY2" fmla="*/ 321733 h 440267"/>
              <a:gd name="connsiteX3" fmla="*/ 79022 w 307622"/>
              <a:gd name="connsiteY3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345339 w 345339"/>
              <a:gd name="connsiteY0" fmla="*/ 0 h 311773"/>
              <a:gd name="connsiteX1" fmla="*/ 216024 w 345339"/>
              <a:gd name="connsiteY1" fmla="*/ 225648 h 311773"/>
              <a:gd name="connsiteX2" fmla="*/ 0 w 345339"/>
              <a:gd name="connsiteY2" fmla="*/ 153640 h 311773"/>
              <a:gd name="connsiteX0" fmla="*/ 345339 w 345339"/>
              <a:gd name="connsiteY0" fmla="*/ 0 h 167757"/>
              <a:gd name="connsiteX1" fmla="*/ 144017 w 345339"/>
              <a:gd name="connsiteY1" fmla="*/ 81632 h 167757"/>
              <a:gd name="connsiteX2" fmla="*/ 0 w 345339"/>
              <a:gd name="connsiteY2" fmla="*/ 153640 h 167757"/>
              <a:gd name="connsiteX0" fmla="*/ 345339 w 345339"/>
              <a:gd name="connsiteY0" fmla="*/ 0 h 153640"/>
              <a:gd name="connsiteX1" fmla="*/ 0 w 345339"/>
              <a:gd name="connsiteY1" fmla="*/ 153640 h 153640"/>
              <a:gd name="connsiteX0" fmla="*/ 345339 w 345339"/>
              <a:gd name="connsiteY0" fmla="*/ 0 h 154939"/>
              <a:gd name="connsiteX1" fmla="*/ 0 w 345339"/>
              <a:gd name="connsiteY1" fmla="*/ 153640 h 154939"/>
              <a:gd name="connsiteX0" fmla="*/ 345339 w 345339"/>
              <a:gd name="connsiteY0" fmla="*/ 0 h 154939"/>
              <a:gd name="connsiteX1" fmla="*/ 0 w 345339"/>
              <a:gd name="connsiteY1" fmla="*/ 153640 h 15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5339" h="154939">
                <a:moveTo>
                  <a:pt x="345339" y="0"/>
                </a:moveTo>
                <a:cubicBezTo>
                  <a:pt x="202643" y="13237"/>
                  <a:pt x="111913" y="154939"/>
                  <a:pt x="0" y="1536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2" name="グループ化 12"/>
          <p:cNvGrpSpPr/>
          <p:nvPr/>
        </p:nvGrpSpPr>
        <p:grpSpPr>
          <a:xfrm>
            <a:off x="467544" y="4365104"/>
            <a:ext cx="1584176" cy="2160240"/>
            <a:chOff x="611560" y="4365104"/>
            <a:chExt cx="1224136" cy="2232248"/>
          </a:xfrm>
        </p:grpSpPr>
        <p:cxnSp>
          <p:nvCxnSpPr>
            <p:cNvPr id="113" name="直線コネクタ 112"/>
            <p:cNvCxnSpPr/>
            <p:nvPr/>
          </p:nvCxnSpPr>
          <p:spPr>
            <a:xfrm rot="5400000">
              <a:off x="-504564" y="5481228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rot="5400000">
              <a:off x="719572" y="5481228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テキスト ボックス 114"/>
            <p:cNvSpPr txBox="1"/>
            <p:nvPr/>
          </p:nvSpPr>
          <p:spPr>
            <a:xfrm>
              <a:off x="669242" y="4437111"/>
              <a:ext cx="1160894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err="1" smtClean="0"/>
                <a:t>cat</a:t>
              </a:r>
              <a:r>
                <a:rPr kumimoji="1" lang="en-US" altLang="ja-JP" dirty="0" err="1" smtClean="0"/>
                <a:t>.speak</a:t>
              </a:r>
              <a:r>
                <a:rPr kumimoji="1" lang="en-US" altLang="ja-JP" dirty="0" smtClean="0"/>
                <a:t>()</a:t>
              </a:r>
              <a:endParaRPr kumimoji="1" lang="ja-JP" altLang="en-US" dirty="0"/>
            </a:p>
          </p:txBody>
        </p:sp>
      </p:grpSp>
      <p:sp>
        <p:nvSpPr>
          <p:cNvPr id="116" name="正方形/長方形 115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state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speak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*1*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speak </a:t>
            </a:r>
            <a:r>
              <a:rPr lang="en-US" altLang="ja-JP" sz="1100" dirty="0" smtClean="0">
                <a:solidFill>
                  <a:schemeClr val="tx1"/>
                </a:solidFill>
              </a:rPr>
              <a:t>*2*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2" name="正方形/長方形 141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Mixin installation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3059832" y="5373216"/>
            <a:ext cx="504056" cy="50405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フリーフォーム 31"/>
          <p:cNvSpPr/>
          <p:nvPr/>
        </p:nvSpPr>
        <p:spPr>
          <a:xfrm>
            <a:off x="3563888" y="5733255"/>
            <a:ext cx="3600400" cy="518851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  <a:gd name="connsiteX0" fmla="*/ 1670858 w 1670858"/>
              <a:gd name="connsiteY0" fmla="*/ 0 h 507076"/>
              <a:gd name="connsiteX1" fmla="*/ 0 w 1670858"/>
              <a:gd name="connsiteY1" fmla="*/ 507076 h 507076"/>
              <a:gd name="connsiteX0" fmla="*/ 2822986 w 2822986"/>
              <a:gd name="connsiteY0" fmla="*/ 1856505 h 1856505"/>
              <a:gd name="connsiteX1" fmla="*/ 0 w 2822986"/>
              <a:gd name="connsiteY1" fmla="*/ 0 h 1856505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18850"/>
              <a:gd name="connsiteX1" fmla="*/ 0 w 2232248"/>
              <a:gd name="connsiteY1" fmla="*/ 0 h 518850"/>
              <a:gd name="connsiteX0" fmla="*/ 2160240 w 2160240"/>
              <a:gd name="connsiteY0" fmla="*/ 504057 h 518851"/>
              <a:gd name="connsiteX1" fmla="*/ 0 w 2160240"/>
              <a:gd name="connsiteY1" fmla="*/ 0 h 518851"/>
              <a:gd name="connsiteX0" fmla="*/ 3600400 w 3600400"/>
              <a:gd name="connsiteY0" fmla="*/ 504057 h 518851"/>
              <a:gd name="connsiteX1" fmla="*/ 0 w 3600400"/>
              <a:gd name="connsiteY1" fmla="*/ 0 h 51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00400" h="518851">
                <a:moveTo>
                  <a:pt x="3600400" y="504057"/>
                </a:moveTo>
                <a:cubicBezTo>
                  <a:pt x="2756778" y="518851"/>
                  <a:pt x="605359" y="475416"/>
                  <a:pt x="0" y="0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652120" y="66693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grpSp>
        <p:nvGrpSpPr>
          <p:cNvPr id="38" name="グループ化 55"/>
          <p:cNvGrpSpPr/>
          <p:nvPr/>
        </p:nvGrpSpPr>
        <p:grpSpPr>
          <a:xfrm>
            <a:off x="4788024" y="5085184"/>
            <a:ext cx="1800200" cy="936104"/>
            <a:chOff x="6732240" y="3789040"/>
            <a:chExt cx="1800200" cy="936104"/>
          </a:xfrm>
        </p:grpSpPr>
        <p:grpSp>
          <p:nvGrpSpPr>
            <p:cNvPr id="43" name="グループ化 23"/>
            <p:cNvGrpSpPr/>
            <p:nvPr/>
          </p:nvGrpSpPr>
          <p:grpSpPr>
            <a:xfrm>
              <a:off x="6732240" y="3789040"/>
              <a:ext cx="1800200" cy="936104"/>
              <a:chOff x="2483768" y="3717032"/>
              <a:chExt cx="1800200" cy="936104"/>
            </a:xfrm>
          </p:grpSpPr>
          <p:sp>
            <p:nvSpPr>
              <p:cNvPr id="53" name="角丸四角形 52"/>
              <p:cNvSpPr/>
              <p:nvPr/>
            </p:nvSpPr>
            <p:spPr>
              <a:xfrm>
                <a:off x="2483768" y="3717032"/>
                <a:ext cx="1800200" cy="93610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2555776" y="3789040"/>
                <a:ext cx="11006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Training</a:t>
                </a:r>
                <a:endParaRPr kumimoji="1" lang="ja-JP" altLang="en-US" dirty="0"/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2627784" y="4149080"/>
                <a:ext cx="1512168" cy="43204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4" name="テキスト ボックス 43"/>
            <p:cNvSpPr txBox="1"/>
            <p:nvPr/>
          </p:nvSpPr>
          <p:spPr>
            <a:xfrm>
              <a:off x="6876256" y="4293096"/>
              <a:ext cx="16305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speak() { *2* }</a:t>
              </a:r>
              <a:endParaRPr kumimoji="1" lang="ja-JP" altLang="en-US" sz="1400" dirty="0"/>
            </a:p>
          </p:txBody>
        </p:sp>
      </p:grpSp>
      <p:cxnSp>
        <p:nvCxnSpPr>
          <p:cNvPr id="40" name="カギ線コネクタ 25"/>
          <p:cNvCxnSpPr/>
          <p:nvPr/>
        </p:nvCxnSpPr>
        <p:spPr>
          <a:xfrm rot="10800000">
            <a:off x="6588224" y="5805264"/>
            <a:ext cx="360040" cy="144016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カギ線コネクタ 25"/>
          <p:cNvCxnSpPr/>
          <p:nvPr/>
        </p:nvCxnSpPr>
        <p:spPr>
          <a:xfrm flipV="1">
            <a:off x="6588224" y="5013176"/>
            <a:ext cx="360040" cy="288032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フリーフォーム 59"/>
          <p:cNvSpPr/>
          <p:nvPr/>
        </p:nvSpPr>
        <p:spPr>
          <a:xfrm>
            <a:off x="3491880" y="4932362"/>
            <a:ext cx="3672408" cy="512862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  <a:gd name="connsiteX0" fmla="*/ 1670858 w 1670858"/>
              <a:gd name="connsiteY0" fmla="*/ 0 h 507076"/>
              <a:gd name="connsiteX1" fmla="*/ 0 w 1670858"/>
              <a:gd name="connsiteY1" fmla="*/ 507076 h 507076"/>
              <a:gd name="connsiteX0" fmla="*/ 2822986 w 2822986"/>
              <a:gd name="connsiteY0" fmla="*/ 1856505 h 1856505"/>
              <a:gd name="connsiteX1" fmla="*/ 0 w 2822986"/>
              <a:gd name="connsiteY1" fmla="*/ 0 h 1856505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18850"/>
              <a:gd name="connsiteX1" fmla="*/ 0 w 2232248"/>
              <a:gd name="connsiteY1" fmla="*/ 0 h 518850"/>
              <a:gd name="connsiteX0" fmla="*/ 2160240 w 2160240"/>
              <a:gd name="connsiteY0" fmla="*/ 504057 h 518851"/>
              <a:gd name="connsiteX1" fmla="*/ 0 w 2160240"/>
              <a:gd name="connsiteY1" fmla="*/ 0 h 518851"/>
              <a:gd name="connsiteX0" fmla="*/ 2160240 w 2160240"/>
              <a:gd name="connsiteY0" fmla="*/ 699339 h 714133"/>
              <a:gd name="connsiteX1" fmla="*/ 0 w 2160240"/>
              <a:gd name="connsiteY1" fmla="*/ 195282 h 714133"/>
              <a:gd name="connsiteX0" fmla="*/ 2160240 w 2160240"/>
              <a:gd name="connsiteY0" fmla="*/ 0 h 504056"/>
              <a:gd name="connsiteX1" fmla="*/ 0 w 2160240"/>
              <a:gd name="connsiteY1" fmla="*/ 504056 h 504056"/>
              <a:gd name="connsiteX0" fmla="*/ 2232248 w 2232248"/>
              <a:gd name="connsiteY0" fmla="*/ 0 h 504056"/>
              <a:gd name="connsiteX1" fmla="*/ 0 w 2232248"/>
              <a:gd name="connsiteY1" fmla="*/ 504056 h 504056"/>
              <a:gd name="connsiteX0" fmla="*/ 2232248 w 3456384"/>
              <a:gd name="connsiteY0" fmla="*/ 0 h 504056"/>
              <a:gd name="connsiteX1" fmla="*/ 3456384 w 3456384"/>
              <a:gd name="connsiteY1" fmla="*/ 0 h 504056"/>
              <a:gd name="connsiteX2" fmla="*/ 0 w 3456384"/>
              <a:gd name="connsiteY2" fmla="*/ 504056 h 504056"/>
              <a:gd name="connsiteX0" fmla="*/ 3456384 w 3456384"/>
              <a:gd name="connsiteY0" fmla="*/ 0 h 504056"/>
              <a:gd name="connsiteX1" fmla="*/ 0 w 3456384"/>
              <a:gd name="connsiteY1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0 w 3672408"/>
              <a:gd name="connsiteY2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732987 w 3672408"/>
              <a:gd name="connsiteY2" fmla="*/ 350499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8806 h 512862"/>
              <a:gd name="connsiteX1" fmla="*/ 3672408 w 3672408"/>
              <a:gd name="connsiteY1" fmla="*/ 8806 h 512862"/>
              <a:gd name="connsiteX2" fmla="*/ 936104 w 3672408"/>
              <a:gd name="connsiteY2" fmla="*/ 80814 h 512862"/>
              <a:gd name="connsiteX3" fmla="*/ 0 w 3672408"/>
              <a:gd name="connsiteY3" fmla="*/ 512862 h 512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2408" h="512862">
                <a:moveTo>
                  <a:pt x="3456384" y="8806"/>
                </a:moveTo>
                <a:lnTo>
                  <a:pt x="3672408" y="8806"/>
                </a:lnTo>
                <a:cubicBezTo>
                  <a:pt x="2760307" y="32809"/>
                  <a:pt x="1881576" y="0"/>
                  <a:pt x="936104" y="80814"/>
                </a:cubicBezTo>
                <a:cubicBezTo>
                  <a:pt x="430324" y="108839"/>
                  <a:pt x="122164" y="487269"/>
                  <a:pt x="0" y="512862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/>
          <p:cNvSpPr/>
          <p:nvPr/>
        </p:nvSpPr>
        <p:spPr>
          <a:xfrm>
            <a:off x="3563888" y="5572018"/>
            <a:ext cx="1440160" cy="239655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  <a:gd name="connsiteX0" fmla="*/ 1670858 w 1670858"/>
              <a:gd name="connsiteY0" fmla="*/ 0 h 507076"/>
              <a:gd name="connsiteX1" fmla="*/ 0 w 1670858"/>
              <a:gd name="connsiteY1" fmla="*/ 507076 h 507076"/>
              <a:gd name="connsiteX0" fmla="*/ 2822986 w 2822986"/>
              <a:gd name="connsiteY0" fmla="*/ 1856505 h 1856505"/>
              <a:gd name="connsiteX1" fmla="*/ 0 w 2822986"/>
              <a:gd name="connsiteY1" fmla="*/ 0 h 1856505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18850"/>
              <a:gd name="connsiteX1" fmla="*/ 0 w 2232248"/>
              <a:gd name="connsiteY1" fmla="*/ 0 h 518850"/>
              <a:gd name="connsiteX0" fmla="*/ 2160240 w 2160240"/>
              <a:gd name="connsiteY0" fmla="*/ 504057 h 518851"/>
              <a:gd name="connsiteX1" fmla="*/ 0 w 2160240"/>
              <a:gd name="connsiteY1" fmla="*/ 0 h 518851"/>
              <a:gd name="connsiteX0" fmla="*/ 3600400 w 3600400"/>
              <a:gd name="connsiteY0" fmla="*/ 504057 h 518851"/>
              <a:gd name="connsiteX1" fmla="*/ 0 w 3600400"/>
              <a:gd name="connsiteY1" fmla="*/ 0 h 518851"/>
              <a:gd name="connsiteX0" fmla="*/ 3600400 w 3600400"/>
              <a:gd name="connsiteY0" fmla="*/ 504057 h 504057"/>
              <a:gd name="connsiteX1" fmla="*/ 1368152 w 3600400"/>
              <a:gd name="connsiteY1" fmla="*/ 288032 h 504057"/>
              <a:gd name="connsiteX2" fmla="*/ 0 w 3600400"/>
              <a:gd name="connsiteY2" fmla="*/ 0 h 504057"/>
              <a:gd name="connsiteX0" fmla="*/ 1368152 w 1368152"/>
              <a:gd name="connsiteY0" fmla="*/ 288032 h 475416"/>
              <a:gd name="connsiteX1" fmla="*/ 0 w 1368152"/>
              <a:gd name="connsiteY1" fmla="*/ 0 h 475416"/>
              <a:gd name="connsiteX0" fmla="*/ 1440160 w 1440160"/>
              <a:gd name="connsiteY0" fmla="*/ 288032 h 475416"/>
              <a:gd name="connsiteX1" fmla="*/ 0 w 1440160"/>
              <a:gd name="connsiteY1" fmla="*/ 0 h 475416"/>
              <a:gd name="connsiteX0" fmla="*/ 1440160 w 1440160"/>
              <a:gd name="connsiteY0" fmla="*/ 288032 h 475416"/>
              <a:gd name="connsiteX1" fmla="*/ 0 w 1440160"/>
              <a:gd name="connsiteY1" fmla="*/ 0 h 475416"/>
              <a:gd name="connsiteX0" fmla="*/ 1440160 w 1440160"/>
              <a:gd name="connsiteY0" fmla="*/ 144016 h 475416"/>
              <a:gd name="connsiteX1" fmla="*/ 0 w 1440160"/>
              <a:gd name="connsiteY1" fmla="*/ 0 h 475416"/>
              <a:gd name="connsiteX0" fmla="*/ 1440160 w 1440160"/>
              <a:gd name="connsiteY0" fmla="*/ 161237 h 167648"/>
              <a:gd name="connsiteX1" fmla="*/ 0 w 1440160"/>
              <a:gd name="connsiteY1" fmla="*/ 17221 h 167648"/>
              <a:gd name="connsiteX0" fmla="*/ 1440160 w 1440160"/>
              <a:gd name="connsiteY0" fmla="*/ 233244 h 239655"/>
              <a:gd name="connsiteX1" fmla="*/ 0 w 1440160"/>
              <a:gd name="connsiteY1" fmla="*/ 17221 h 23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0160" h="239655">
                <a:moveTo>
                  <a:pt x="1440160" y="233244"/>
                </a:moveTo>
                <a:cubicBezTo>
                  <a:pt x="975000" y="239655"/>
                  <a:pt x="664874" y="0"/>
                  <a:pt x="0" y="17221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円/楕円 64"/>
          <p:cNvSpPr/>
          <p:nvPr/>
        </p:nvSpPr>
        <p:spPr>
          <a:xfrm>
            <a:off x="3059832" y="5373216"/>
            <a:ext cx="504056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5" name="円/楕円 74"/>
          <p:cNvSpPr/>
          <p:nvPr/>
        </p:nvSpPr>
        <p:spPr>
          <a:xfrm>
            <a:off x="3059832" y="5373216"/>
            <a:ext cx="504056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フリーフォーム 51"/>
          <p:cNvSpPr/>
          <p:nvPr/>
        </p:nvSpPr>
        <p:spPr>
          <a:xfrm>
            <a:off x="1691680" y="5805264"/>
            <a:ext cx="1440160" cy="504056"/>
          </a:xfrm>
          <a:custGeom>
            <a:avLst/>
            <a:gdLst>
              <a:gd name="connsiteX0" fmla="*/ 0 w 955963"/>
              <a:gd name="connsiteY0" fmla="*/ 0 h 234142"/>
              <a:gd name="connsiteX1" fmla="*/ 124690 w 955963"/>
              <a:gd name="connsiteY1" fmla="*/ 99753 h 234142"/>
              <a:gd name="connsiteX2" fmla="*/ 581890 w 955963"/>
              <a:gd name="connsiteY2" fmla="*/ 224444 h 234142"/>
              <a:gd name="connsiteX3" fmla="*/ 955963 w 955963"/>
              <a:gd name="connsiteY3" fmla="*/ 157942 h 234142"/>
              <a:gd name="connsiteX0" fmla="*/ 0 w 955963"/>
              <a:gd name="connsiteY0" fmla="*/ 0 h 225983"/>
              <a:gd name="connsiteX1" fmla="*/ 222840 w 955963"/>
              <a:gd name="connsiteY1" fmla="*/ 167177 h 225983"/>
              <a:gd name="connsiteX2" fmla="*/ 581890 w 955963"/>
              <a:gd name="connsiteY2" fmla="*/ 224444 h 225983"/>
              <a:gd name="connsiteX3" fmla="*/ 955963 w 955963"/>
              <a:gd name="connsiteY3" fmla="*/ 157942 h 225983"/>
              <a:gd name="connsiteX0" fmla="*/ 0 w 955963"/>
              <a:gd name="connsiteY0" fmla="*/ 0 h 278476"/>
              <a:gd name="connsiteX1" fmla="*/ 222840 w 955963"/>
              <a:gd name="connsiteY1" fmla="*/ 167177 h 278476"/>
              <a:gd name="connsiteX2" fmla="*/ 581890 w 955963"/>
              <a:gd name="connsiteY2" fmla="*/ 224444 h 278476"/>
              <a:gd name="connsiteX3" fmla="*/ 955963 w 955963"/>
              <a:gd name="connsiteY3" fmla="*/ 157942 h 278476"/>
              <a:gd name="connsiteX0" fmla="*/ 0 w 955963"/>
              <a:gd name="connsiteY0" fmla="*/ 0 h 312732"/>
              <a:gd name="connsiteX1" fmla="*/ 222840 w 955963"/>
              <a:gd name="connsiteY1" fmla="*/ 167177 h 312732"/>
              <a:gd name="connsiteX2" fmla="*/ 594241 w 955963"/>
              <a:gd name="connsiteY2" fmla="*/ 311193 h 312732"/>
              <a:gd name="connsiteX3" fmla="*/ 955963 w 955963"/>
              <a:gd name="connsiteY3" fmla="*/ 157942 h 312732"/>
              <a:gd name="connsiteX0" fmla="*/ 0 w 955963"/>
              <a:gd name="connsiteY0" fmla="*/ 0 h 311193"/>
              <a:gd name="connsiteX1" fmla="*/ 594241 w 955963"/>
              <a:gd name="connsiteY1" fmla="*/ 311193 h 311193"/>
              <a:gd name="connsiteX2" fmla="*/ 955963 w 955963"/>
              <a:gd name="connsiteY2" fmla="*/ 157942 h 311193"/>
              <a:gd name="connsiteX0" fmla="*/ 0 w 955963"/>
              <a:gd name="connsiteY0" fmla="*/ 0 h 239186"/>
              <a:gd name="connsiteX1" fmla="*/ 519961 w 955963"/>
              <a:gd name="connsiteY1" fmla="*/ 239186 h 239186"/>
              <a:gd name="connsiteX2" fmla="*/ 955963 w 955963"/>
              <a:gd name="connsiteY2" fmla="*/ 157942 h 239186"/>
              <a:gd name="connsiteX0" fmla="*/ 0 w 955963"/>
              <a:gd name="connsiteY0" fmla="*/ 0 h 247844"/>
              <a:gd name="connsiteX1" fmla="*/ 519961 w 955963"/>
              <a:gd name="connsiteY1" fmla="*/ 239186 h 247844"/>
              <a:gd name="connsiteX2" fmla="*/ 955963 w 955963"/>
              <a:gd name="connsiteY2" fmla="*/ 157942 h 247844"/>
              <a:gd name="connsiteX0" fmla="*/ 0 w 955963"/>
              <a:gd name="connsiteY0" fmla="*/ 0 h 247844"/>
              <a:gd name="connsiteX1" fmla="*/ 519961 w 955963"/>
              <a:gd name="connsiteY1" fmla="*/ 239186 h 247844"/>
              <a:gd name="connsiteX2" fmla="*/ 955963 w 955963"/>
              <a:gd name="connsiteY2" fmla="*/ 157942 h 247844"/>
              <a:gd name="connsiteX0" fmla="*/ 0 w 955963"/>
              <a:gd name="connsiteY0" fmla="*/ 0 h 247844"/>
              <a:gd name="connsiteX1" fmla="*/ 519961 w 955963"/>
              <a:gd name="connsiteY1" fmla="*/ 239186 h 247844"/>
              <a:gd name="connsiteX2" fmla="*/ 955963 w 955963"/>
              <a:gd name="connsiteY2" fmla="*/ 157942 h 247844"/>
              <a:gd name="connsiteX0" fmla="*/ 0 w 848185"/>
              <a:gd name="connsiteY0" fmla="*/ 297268 h 438692"/>
              <a:gd name="connsiteX1" fmla="*/ 412183 w 848185"/>
              <a:gd name="connsiteY1" fmla="*/ 81244 h 438692"/>
              <a:gd name="connsiteX2" fmla="*/ 848185 w 848185"/>
              <a:gd name="connsiteY2" fmla="*/ 0 h 438692"/>
              <a:gd name="connsiteX0" fmla="*/ 0 w 848185"/>
              <a:gd name="connsiteY0" fmla="*/ 297268 h 346544"/>
              <a:gd name="connsiteX1" fmla="*/ 412183 w 848185"/>
              <a:gd name="connsiteY1" fmla="*/ 81244 h 346544"/>
              <a:gd name="connsiteX2" fmla="*/ 848185 w 848185"/>
              <a:gd name="connsiteY2" fmla="*/ 0 h 346544"/>
              <a:gd name="connsiteX0" fmla="*/ 0 w 859876"/>
              <a:gd name="connsiteY0" fmla="*/ 297268 h 346544"/>
              <a:gd name="connsiteX1" fmla="*/ 538892 w 859876"/>
              <a:gd name="connsiteY1" fmla="*/ 225260 h 346544"/>
              <a:gd name="connsiteX2" fmla="*/ 848185 w 859876"/>
              <a:gd name="connsiteY2" fmla="*/ 0 h 346544"/>
              <a:gd name="connsiteX0" fmla="*/ 0 w 848185"/>
              <a:gd name="connsiteY0" fmla="*/ 297268 h 297268"/>
              <a:gd name="connsiteX1" fmla="*/ 848185 w 848185"/>
              <a:gd name="connsiteY1" fmla="*/ 0 h 297268"/>
              <a:gd name="connsiteX0" fmla="*/ 0 w 848185"/>
              <a:gd name="connsiteY0" fmla="*/ 297268 h 297268"/>
              <a:gd name="connsiteX1" fmla="*/ 848185 w 848185"/>
              <a:gd name="connsiteY1" fmla="*/ 0 h 297268"/>
              <a:gd name="connsiteX0" fmla="*/ 0 w 848185"/>
              <a:gd name="connsiteY0" fmla="*/ 297268 h 297268"/>
              <a:gd name="connsiteX1" fmla="*/ 848185 w 848185"/>
              <a:gd name="connsiteY1" fmla="*/ 0 h 297268"/>
              <a:gd name="connsiteX0" fmla="*/ 0 w 970006"/>
              <a:gd name="connsiteY0" fmla="*/ 216024 h 216024"/>
              <a:gd name="connsiteX1" fmla="*/ 970006 w 970006"/>
              <a:gd name="connsiteY1" fmla="*/ 0 h 216024"/>
              <a:gd name="connsiteX0" fmla="*/ 0 w 2263347"/>
              <a:gd name="connsiteY0" fmla="*/ 2958 h 491716"/>
              <a:gd name="connsiteX1" fmla="*/ 2263347 w 2263347"/>
              <a:gd name="connsiteY1" fmla="*/ 290990 h 491716"/>
              <a:gd name="connsiteX0" fmla="*/ 0 w 2263347"/>
              <a:gd name="connsiteY0" fmla="*/ 2958 h 290990"/>
              <a:gd name="connsiteX1" fmla="*/ 2263347 w 2263347"/>
              <a:gd name="connsiteY1" fmla="*/ 290990 h 290990"/>
              <a:gd name="connsiteX0" fmla="*/ 0 w 2263347"/>
              <a:gd name="connsiteY0" fmla="*/ 101513 h 245529"/>
              <a:gd name="connsiteX1" fmla="*/ 2263347 w 2263347"/>
              <a:gd name="connsiteY1" fmla="*/ 245529 h 245529"/>
              <a:gd name="connsiteX0" fmla="*/ 0 w 2263347"/>
              <a:gd name="connsiteY0" fmla="*/ 173520 h 245529"/>
              <a:gd name="connsiteX1" fmla="*/ 2263347 w 2263347"/>
              <a:gd name="connsiteY1" fmla="*/ 245529 h 245529"/>
              <a:gd name="connsiteX0" fmla="*/ 0 w 2047790"/>
              <a:gd name="connsiteY0" fmla="*/ 1109626 h 1109626"/>
              <a:gd name="connsiteX1" fmla="*/ 2047790 w 2047790"/>
              <a:gd name="connsiteY1" fmla="*/ 245529 h 1109626"/>
              <a:gd name="connsiteX0" fmla="*/ 0 w 2047790"/>
              <a:gd name="connsiteY0" fmla="*/ 1109626 h 1109626"/>
              <a:gd name="connsiteX1" fmla="*/ 2047790 w 2047790"/>
              <a:gd name="connsiteY1" fmla="*/ 245529 h 1109626"/>
              <a:gd name="connsiteX0" fmla="*/ 0 w 2047790"/>
              <a:gd name="connsiteY0" fmla="*/ 893602 h 893602"/>
              <a:gd name="connsiteX1" fmla="*/ 2047790 w 2047790"/>
              <a:gd name="connsiteY1" fmla="*/ 245529 h 893602"/>
              <a:gd name="connsiteX0" fmla="*/ 0 w 2047790"/>
              <a:gd name="connsiteY0" fmla="*/ 648073 h 648073"/>
              <a:gd name="connsiteX1" fmla="*/ 2047790 w 2047790"/>
              <a:gd name="connsiteY1" fmla="*/ 0 h 648073"/>
              <a:gd name="connsiteX0" fmla="*/ 0 w 2155568"/>
              <a:gd name="connsiteY0" fmla="*/ 576065 h 576065"/>
              <a:gd name="connsiteX1" fmla="*/ 2155568 w 2155568"/>
              <a:gd name="connsiteY1" fmla="*/ 0 h 576065"/>
              <a:gd name="connsiteX0" fmla="*/ 0 w 2155568"/>
              <a:gd name="connsiteY0" fmla="*/ 504056 h 504056"/>
              <a:gd name="connsiteX1" fmla="*/ 2155568 w 2155568"/>
              <a:gd name="connsiteY1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55568" h="504056">
                <a:moveTo>
                  <a:pt x="0" y="504056"/>
                </a:moveTo>
                <a:cubicBezTo>
                  <a:pt x="975647" y="495632"/>
                  <a:pt x="1603033" y="338781"/>
                  <a:pt x="2155568" y="0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>
            <a:off x="683568" y="4797152"/>
            <a:ext cx="1080120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18" name="グループ化 58"/>
          <p:cNvGrpSpPr/>
          <p:nvPr/>
        </p:nvGrpSpPr>
        <p:grpSpPr>
          <a:xfrm>
            <a:off x="323528" y="2204864"/>
            <a:ext cx="5976664" cy="1872208"/>
            <a:chOff x="323528" y="2204864"/>
            <a:chExt cx="5976664" cy="1872208"/>
          </a:xfrm>
        </p:grpSpPr>
        <p:sp>
          <p:nvSpPr>
            <p:cNvPr id="119" name="角丸四角形 118"/>
            <p:cNvSpPr/>
            <p:nvPr/>
          </p:nvSpPr>
          <p:spPr>
            <a:xfrm>
              <a:off x="323528" y="2204864"/>
              <a:ext cx="5976664" cy="1872208"/>
            </a:xfrm>
            <a:prstGeom prst="roundRect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if (cat has type ic.class 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ea"/>
                  <a:ea typeface="+mj-ea"/>
                </a:rPr>
                <a:t>&amp;&amp;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kumimoji="1" lang="en-US" altLang="ja-JP" sz="1600" dirty="0" err="1" smtClean="0">
                  <a:solidFill>
                    <a:srgbClr val="C00000"/>
                  </a:solidFill>
                  <a:latin typeface="+mj-lt"/>
                </a:rPr>
                <a:t>ic.pstate.</a:t>
              </a:r>
              <a:r>
                <a:rPr kumimoji="1" lang="en-US" altLang="ja-JP" sz="1600" dirty="0" err="1" smtClean="0">
                  <a:solidFill>
                    <a:schemeClr val="tx1"/>
                  </a:solidFill>
                  <a:latin typeface="+mj-lt"/>
                </a:rPr>
                <a:t>state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== </a:t>
              </a:r>
              <a:r>
                <a:rPr kumimoji="1" lang="en-US" altLang="ja-JP" sz="1600" dirty="0" err="1" smtClean="0">
                  <a:solidFill>
                    <a:schemeClr val="tx1"/>
                  </a:solidFill>
                  <a:latin typeface="+mj-lt"/>
                </a:rPr>
                <a:t>ic.state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) {</a:t>
              </a:r>
            </a:p>
            <a:p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    ic.method(cat)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} else {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   ic.method</a:t>
              </a:r>
              <a:r>
                <a:rPr kumimoji="1" lang="en-US" altLang="ja-JP" sz="1600" dirty="0" smtClean="0">
                  <a:solidFill>
                    <a:srgbClr val="C00000"/>
                  </a:solidFill>
                  <a:latin typeface="+mj-lt"/>
                </a:rPr>
                <a:t>, ic.pstate 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= </a:t>
              </a:r>
              <a:r>
                <a:rPr lang="en-US" altLang="ja-JP" sz="1600" i="1" dirty="0" smtClean="0">
                  <a:solidFill>
                    <a:schemeClr val="tx1"/>
                  </a:solidFill>
                  <a:latin typeface="+mj-lt"/>
                </a:rPr>
                <a:t>lookup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(cat, ”speak”, </a:t>
              </a:r>
              <a:r>
                <a:rPr lang="en-US" altLang="ja-JP" sz="1600" dirty="0" err="1" smtClean="0">
                  <a:solidFill>
                    <a:schemeClr val="tx1"/>
                  </a:solidFill>
                  <a:latin typeface="+mj-lt"/>
                </a:rPr>
                <a:t>ic.pstate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)</a:t>
              </a:r>
              <a:endParaRPr kumimoji="1" lang="en-US" altLang="ja-JP" sz="1600" dirty="0" smtClean="0">
                <a:solidFill>
                  <a:schemeClr val="tx1"/>
                </a:solidFill>
                <a:latin typeface="+mj-lt"/>
              </a:endParaRP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   ic.class = </a:t>
              </a:r>
              <a:r>
                <a:rPr kumimoji="1" lang="en-US" altLang="ja-JP" sz="1600" dirty="0" err="1" smtClean="0">
                  <a:solidFill>
                    <a:schemeClr val="tx1"/>
                  </a:solidFill>
                  <a:latin typeface="+mj-lt"/>
                </a:rPr>
                <a:t>cat.class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; 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ic.state = state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   method(cat)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}</a:t>
              </a:r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3131840" y="3573016"/>
              <a:ext cx="31277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chemeClr val="accent2"/>
                  </a:solidFill>
                </a:rPr>
                <a:t>inline caching code</a:t>
              </a:r>
            </a:p>
          </p:txBody>
        </p:sp>
      </p:grpSp>
      <p:cxnSp>
        <p:nvCxnSpPr>
          <p:cNvPr id="121" name="直線コネクタ 120"/>
          <p:cNvCxnSpPr/>
          <p:nvPr/>
        </p:nvCxnSpPr>
        <p:spPr>
          <a:xfrm>
            <a:off x="323528" y="4077072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 rot="10800000" flipV="1">
            <a:off x="1403648" y="4077072"/>
            <a:ext cx="489654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円/楕円 138"/>
          <p:cNvSpPr/>
          <p:nvPr/>
        </p:nvSpPr>
        <p:spPr>
          <a:xfrm>
            <a:off x="2771800" y="5301208"/>
            <a:ext cx="1080120" cy="6480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円/楕円 139"/>
          <p:cNvSpPr/>
          <p:nvPr/>
        </p:nvSpPr>
        <p:spPr>
          <a:xfrm>
            <a:off x="6876256" y="5949280"/>
            <a:ext cx="1080120" cy="6480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/>
          <p:cNvSpPr/>
          <p:nvPr/>
        </p:nvSpPr>
        <p:spPr>
          <a:xfrm>
            <a:off x="1371600" y="5719156"/>
            <a:ext cx="1812175" cy="354677"/>
          </a:xfrm>
          <a:custGeom>
            <a:avLst/>
            <a:gdLst>
              <a:gd name="connsiteX0" fmla="*/ 0 w 1812175"/>
              <a:gd name="connsiteY0" fmla="*/ 199506 h 354677"/>
              <a:gd name="connsiteX1" fmla="*/ 598516 w 1812175"/>
              <a:gd name="connsiteY1" fmla="*/ 83128 h 354677"/>
              <a:gd name="connsiteX2" fmla="*/ 1221971 w 1812175"/>
              <a:gd name="connsiteY2" fmla="*/ 340822 h 354677"/>
              <a:gd name="connsiteX3" fmla="*/ 1812175 w 1812175"/>
              <a:gd name="connsiteY3" fmla="*/ 0 h 35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2175" h="354677">
                <a:moveTo>
                  <a:pt x="0" y="199506"/>
                </a:moveTo>
                <a:cubicBezTo>
                  <a:pt x="197427" y="129540"/>
                  <a:pt x="394854" y="59575"/>
                  <a:pt x="598516" y="83128"/>
                </a:cubicBezTo>
                <a:cubicBezTo>
                  <a:pt x="802178" y="106681"/>
                  <a:pt x="1019695" y="354677"/>
                  <a:pt x="1221971" y="340822"/>
                </a:cubicBezTo>
                <a:cubicBezTo>
                  <a:pt x="1424248" y="326967"/>
                  <a:pt x="1812175" y="0"/>
                  <a:pt x="1812175" y="0"/>
                </a:cubicBezTo>
              </a:path>
            </a:pathLst>
          </a:cu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142" grpId="0" animBg="1"/>
      <p:bldP spid="67" grpId="0" animBg="1"/>
      <p:bldP spid="62" grpId="0" animBg="1"/>
      <p:bldP spid="65" grpId="0" animBg="1"/>
      <p:bldP spid="75" grpId="0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グループ化 55"/>
          <p:cNvGrpSpPr/>
          <p:nvPr/>
        </p:nvGrpSpPr>
        <p:grpSpPr>
          <a:xfrm>
            <a:off x="4788024" y="5085184"/>
            <a:ext cx="1800200" cy="936104"/>
            <a:chOff x="6732240" y="3789040"/>
            <a:chExt cx="1800200" cy="936104"/>
          </a:xfrm>
        </p:grpSpPr>
        <p:grpSp>
          <p:nvGrpSpPr>
            <p:cNvPr id="98" name="グループ化 23"/>
            <p:cNvGrpSpPr/>
            <p:nvPr/>
          </p:nvGrpSpPr>
          <p:grpSpPr>
            <a:xfrm>
              <a:off x="6732240" y="3789040"/>
              <a:ext cx="1800200" cy="936104"/>
              <a:chOff x="2483768" y="3717032"/>
              <a:chExt cx="1800200" cy="936104"/>
            </a:xfrm>
          </p:grpSpPr>
          <p:sp>
            <p:nvSpPr>
              <p:cNvPr id="100" name="角丸四角形 99"/>
              <p:cNvSpPr/>
              <p:nvPr/>
            </p:nvSpPr>
            <p:spPr>
              <a:xfrm>
                <a:off x="2483768" y="3717032"/>
                <a:ext cx="1800200" cy="93610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テキスト ボックス 100"/>
              <p:cNvSpPr txBox="1"/>
              <p:nvPr/>
            </p:nvSpPr>
            <p:spPr>
              <a:xfrm>
                <a:off x="2555776" y="3789040"/>
                <a:ext cx="11006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Training</a:t>
                </a:r>
                <a:endParaRPr kumimoji="1" lang="ja-JP" altLang="en-US" dirty="0"/>
              </a:p>
            </p:txBody>
          </p:sp>
          <p:sp>
            <p:nvSpPr>
              <p:cNvPr id="102" name="正方形/長方形 101"/>
              <p:cNvSpPr/>
              <p:nvPr/>
            </p:nvSpPr>
            <p:spPr>
              <a:xfrm>
                <a:off x="2627784" y="4149080"/>
                <a:ext cx="1512168" cy="43204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9" name="テキスト ボックス 98"/>
            <p:cNvSpPr txBox="1"/>
            <p:nvPr/>
          </p:nvSpPr>
          <p:spPr>
            <a:xfrm>
              <a:off x="6876256" y="4293096"/>
              <a:ext cx="16305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speak() { *2* }</a:t>
              </a:r>
              <a:endParaRPr kumimoji="1" lang="ja-JP" altLang="en-US" sz="1400" dirty="0"/>
            </a:p>
          </p:txBody>
        </p:sp>
      </p:grpSp>
      <p:grpSp>
        <p:nvGrpSpPr>
          <p:cNvPr id="108" name="グループ化 107"/>
          <p:cNvGrpSpPr/>
          <p:nvPr/>
        </p:nvGrpSpPr>
        <p:grpSpPr>
          <a:xfrm>
            <a:off x="6948264" y="5589240"/>
            <a:ext cx="1800200" cy="936104"/>
            <a:chOff x="6948264" y="5589240"/>
            <a:chExt cx="1800200" cy="936104"/>
          </a:xfrm>
        </p:grpSpPr>
        <p:sp>
          <p:nvSpPr>
            <p:cNvPr id="92" name="角丸四角形 91"/>
            <p:cNvSpPr/>
            <p:nvPr/>
          </p:nvSpPr>
          <p:spPr>
            <a:xfrm>
              <a:off x="6948264" y="5589240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7020272" y="5661248"/>
              <a:ext cx="575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Cat</a:t>
              </a:r>
              <a:endParaRPr kumimoji="1" lang="ja-JP" altLang="en-US" dirty="0"/>
            </a:p>
          </p:txBody>
        </p:sp>
        <p:grpSp>
          <p:nvGrpSpPr>
            <p:cNvPr id="94" name="グループ化 53"/>
            <p:cNvGrpSpPr/>
            <p:nvPr/>
          </p:nvGrpSpPr>
          <p:grpSpPr>
            <a:xfrm>
              <a:off x="7092280" y="6021288"/>
              <a:ext cx="1512168" cy="432048"/>
              <a:chOff x="7092280" y="6021288"/>
              <a:chExt cx="1512168" cy="432048"/>
            </a:xfrm>
          </p:grpSpPr>
          <p:sp>
            <p:nvSpPr>
              <p:cNvPr id="95" name="正方形/長方形 94"/>
              <p:cNvSpPr/>
              <p:nvPr/>
            </p:nvSpPr>
            <p:spPr>
              <a:xfrm>
                <a:off x="7092280" y="6021288"/>
                <a:ext cx="1512168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テキスト ボックス 95"/>
              <p:cNvSpPr txBox="1"/>
              <p:nvPr/>
            </p:nvSpPr>
            <p:spPr>
              <a:xfrm>
                <a:off x="7164288" y="6093296"/>
                <a:ext cx="10801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/>
                  <a:t>speak</a:t>
                </a:r>
                <a:endParaRPr kumimoji="1" lang="ja-JP" altLang="en-US" sz="1400" dirty="0"/>
              </a:p>
            </p:txBody>
          </p:sp>
        </p:grpSp>
      </p:grpSp>
      <p:grpSp>
        <p:nvGrpSpPr>
          <p:cNvPr id="106" name="グループ化 105"/>
          <p:cNvGrpSpPr/>
          <p:nvPr/>
        </p:nvGrpSpPr>
        <p:grpSpPr>
          <a:xfrm>
            <a:off x="6948264" y="4293096"/>
            <a:ext cx="1800200" cy="936104"/>
            <a:chOff x="6948264" y="4293096"/>
            <a:chExt cx="1800200" cy="936104"/>
          </a:xfrm>
        </p:grpSpPr>
        <p:sp>
          <p:nvSpPr>
            <p:cNvPr id="88" name="角丸四角形 87"/>
            <p:cNvSpPr/>
            <p:nvPr/>
          </p:nvSpPr>
          <p:spPr>
            <a:xfrm>
              <a:off x="6948264" y="4293096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7092280" y="4725144"/>
              <a:ext cx="1512168" cy="43204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7092280" y="4797152"/>
              <a:ext cx="16305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/>
                <a:t>speak</a:t>
              </a:r>
              <a:r>
                <a:rPr kumimoji="1" lang="en-US" altLang="ja-JP" sz="1400" dirty="0" smtClean="0"/>
                <a:t>() { *1* }</a:t>
              </a:r>
              <a:endParaRPr kumimoji="1" lang="ja-JP" altLang="en-US" sz="1400" dirty="0"/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7020272" y="4365104"/>
              <a:ext cx="978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Animal</a:t>
              </a:r>
              <a:endParaRPr kumimoji="1" lang="ja-JP" altLang="en-US" dirty="0"/>
            </a:p>
          </p:txBody>
        </p:sp>
      </p:grpSp>
      <p:sp>
        <p:nvSpPr>
          <p:cNvPr id="64" name="正方形/長方形 63"/>
          <p:cNvSpPr/>
          <p:nvPr/>
        </p:nvSpPr>
        <p:spPr>
          <a:xfrm>
            <a:off x="683568" y="6093296"/>
            <a:ext cx="10801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pstate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51" name="グループ化 58"/>
          <p:cNvGrpSpPr/>
          <p:nvPr/>
        </p:nvGrpSpPr>
        <p:grpSpPr>
          <a:xfrm>
            <a:off x="323528" y="2204864"/>
            <a:ext cx="5976664" cy="1872208"/>
            <a:chOff x="323528" y="2204864"/>
            <a:chExt cx="5976664" cy="1872208"/>
          </a:xfrm>
        </p:grpSpPr>
        <p:sp>
          <p:nvSpPr>
            <p:cNvPr id="52" name="角丸四角形 51"/>
            <p:cNvSpPr/>
            <p:nvPr/>
          </p:nvSpPr>
          <p:spPr>
            <a:xfrm>
              <a:off x="323528" y="2204864"/>
              <a:ext cx="5976664" cy="1872208"/>
            </a:xfrm>
            <a:prstGeom prst="roundRect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if (cat has type ic.class 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ea"/>
                  <a:ea typeface="+mj-ea"/>
                </a:rPr>
                <a:t>&amp;&amp;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kumimoji="1" lang="en-US" altLang="ja-JP" sz="1600" dirty="0" err="1" smtClean="0">
                  <a:solidFill>
                    <a:srgbClr val="C00000"/>
                  </a:solidFill>
                  <a:latin typeface="+mj-lt"/>
                </a:rPr>
                <a:t>ic.pstate.</a:t>
              </a:r>
              <a:r>
                <a:rPr kumimoji="1" lang="en-US" altLang="ja-JP" sz="1600" dirty="0" err="1" smtClean="0">
                  <a:solidFill>
                    <a:schemeClr val="tx1"/>
                  </a:solidFill>
                  <a:latin typeface="+mj-lt"/>
                </a:rPr>
                <a:t>state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== </a:t>
              </a:r>
              <a:r>
                <a:rPr kumimoji="1" lang="en-US" altLang="ja-JP" sz="1600" dirty="0" err="1" smtClean="0">
                  <a:solidFill>
                    <a:schemeClr val="tx1"/>
                  </a:solidFill>
                  <a:latin typeface="+mj-lt"/>
                </a:rPr>
                <a:t>ic.state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) {</a:t>
              </a:r>
            </a:p>
            <a:p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    ic.method(cat)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} else {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   ic.method</a:t>
              </a:r>
              <a:r>
                <a:rPr kumimoji="1" lang="en-US" altLang="ja-JP" sz="1600" dirty="0" smtClean="0">
                  <a:solidFill>
                    <a:srgbClr val="C00000"/>
                  </a:solidFill>
                  <a:latin typeface="+mj-lt"/>
                </a:rPr>
                <a:t>, ic.pstate 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= </a:t>
              </a:r>
              <a:r>
                <a:rPr lang="en-US" altLang="ja-JP" sz="1600" i="1" dirty="0" smtClean="0">
                  <a:solidFill>
                    <a:schemeClr val="tx1"/>
                  </a:solidFill>
                  <a:latin typeface="+mj-lt"/>
                </a:rPr>
                <a:t>lookup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(cat, ”speak”, </a:t>
              </a:r>
              <a:r>
                <a:rPr lang="en-US" altLang="ja-JP" sz="1600" dirty="0" err="1" smtClean="0">
                  <a:solidFill>
                    <a:schemeClr val="tx1"/>
                  </a:solidFill>
                  <a:latin typeface="+mj-lt"/>
                </a:rPr>
                <a:t>ic.pstate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)</a:t>
              </a:r>
              <a:endParaRPr kumimoji="1" lang="en-US" altLang="ja-JP" sz="1600" dirty="0" smtClean="0">
                <a:solidFill>
                  <a:schemeClr val="tx1"/>
                </a:solidFill>
                <a:latin typeface="+mj-lt"/>
              </a:endParaRP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   ic.class = </a:t>
              </a:r>
              <a:r>
                <a:rPr kumimoji="1" lang="en-US" altLang="ja-JP" sz="1600" dirty="0" err="1" smtClean="0">
                  <a:solidFill>
                    <a:schemeClr val="tx1"/>
                  </a:solidFill>
                  <a:latin typeface="+mj-lt"/>
                </a:rPr>
                <a:t>cat.class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; 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+mj-lt"/>
                </a:rPr>
                <a:t>ic.state = state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    method(cat)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  <a:latin typeface="+mj-lt"/>
                </a:rPr>
                <a:t>}</a:t>
              </a: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3131840" y="3573016"/>
              <a:ext cx="31277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chemeClr val="accent2"/>
                  </a:solidFill>
                </a:rPr>
                <a:t>inline caching code</a:t>
              </a:r>
            </a:p>
          </p:txBody>
        </p:sp>
      </p:grpSp>
      <p:sp>
        <p:nvSpPr>
          <p:cNvPr id="59" name="正方形/長方形 58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method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83568" y="4797152"/>
            <a:ext cx="10801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class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9" name="フリーフォーム 68"/>
          <p:cNvSpPr/>
          <p:nvPr/>
        </p:nvSpPr>
        <p:spPr>
          <a:xfrm>
            <a:off x="323527" y="5435600"/>
            <a:ext cx="345339" cy="154939"/>
          </a:xfrm>
          <a:custGeom>
            <a:avLst/>
            <a:gdLst>
              <a:gd name="connsiteX0" fmla="*/ 307622 w 307622"/>
              <a:gd name="connsiteY0" fmla="*/ 0 h 440267"/>
              <a:gd name="connsiteX1" fmla="*/ 28222 w 307622"/>
              <a:gd name="connsiteY1" fmla="*/ 143933 h 440267"/>
              <a:gd name="connsiteX2" fmla="*/ 138288 w 307622"/>
              <a:gd name="connsiteY2" fmla="*/ 321733 h 440267"/>
              <a:gd name="connsiteX3" fmla="*/ 79022 w 307622"/>
              <a:gd name="connsiteY3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345339 w 345339"/>
              <a:gd name="connsiteY0" fmla="*/ 0 h 311773"/>
              <a:gd name="connsiteX1" fmla="*/ 216024 w 345339"/>
              <a:gd name="connsiteY1" fmla="*/ 225648 h 311773"/>
              <a:gd name="connsiteX2" fmla="*/ 0 w 345339"/>
              <a:gd name="connsiteY2" fmla="*/ 153640 h 311773"/>
              <a:gd name="connsiteX0" fmla="*/ 345339 w 345339"/>
              <a:gd name="connsiteY0" fmla="*/ 0 h 167757"/>
              <a:gd name="connsiteX1" fmla="*/ 144017 w 345339"/>
              <a:gd name="connsiteY1" fmla="*/ 81632 h 167757"/>
              <a:gd name="connsiteX2" fmla="*/ 0 w 345339"/>
              <a:gd name="connsiteY2" fmla="*/ 153640 h 167757"/>
              <a:gd name="connsiteX0" fmla="*/ 345339 w 345339"/>
              <a:gd name="connsiteY0" fmla="*/ 0 h 153640"/>
              <a:gd name="connsiteX1" fmla="*/ 0 w 345339"/>
              <a:gd name="connsiteY1" fmla="*/ 153640 h 153640"/>
              <a:gd name="connsiteX0" fmla="*/ 345339 w 345339"/>
              <a:gd name="connsiteY0" fmla="*/ 0 h 154939"/>
              <a:gd name="connsiteX1" fmla="*/ 0 w 345339"/>
              <a:gd name="connsiteY1" fmla="*/ 153640 h 154939"/>
              <a:gd name="connsiteX0" fmla="*/ 345339 w 345339"/>
              <a:gd name="connsiteY0" fmla="*/ 0 h 154939"/>
              <a:gd name="connsiteX1" fmla="*/ 0 w 345339"/>
              <a:gd name="connsiteY1" fmla="*/ 153640 h 15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5339" h="154939">
                <a:moveTo>
                  <a:pt x="345339" y="0"/>
                </a:moveTo>
                <a:cubicBezTo>
                  <a:pt x="202643" y="13237"/>
                  <a:pt x="111913" y="154939"/>
                  <a:pt x="0" y="1536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0" name="グループ化 12"/>
          <p:cNvGrpSpPr/>
          <p:nvPr/>
        </p:nvGrpSpPr>
        <p:grpSpPr>
          <a:xfrm>
            <a:off x="467544" y="4365104"/>
            <a:ext cx="1584176" cy="2160240"/>
            <a:chOff x="611560" y="4365104"/>
            <a:chExt cx="1224136" cy="2232248"/>
          </a:xfrm>
        </p:grpSpPr>
        <p:cxnSp>
          <p:nvCxnSpPr>
            <p:cNvPr id="77" name="直線コネクタ 76"/>
            <p:cNvCxnSpPr/>
            <p:nvPr/>
          </p:nvCxnSpPr>
          <p:spPr>
            <a:xfrm rot="5400000">
              <a:off x="-504564" y="5481228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 rot="5400000">
              <a:off x="719572" y="5481228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テキスト ボックス 78"/>
            <p:cNvSpPr txBox="1"/>
            <p:nvPr/>
          </p:nvSpPr>
          <p:spPr>
            <a:xfrm>
              <a:off x="669242" y="4437111"/>
              <a:ext cx="1160894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err="1" smtClean="0"/>
                <a:t>cat</a:t>
              </a:r>
              <a:r>
                <a:rPr kumimoji="1" lang="en-US" altLang="ja-JP" dirty="0" err="1" smtClean="0"/>
                <a:t>.speak</a:t>
              </a:r>
              <a:r>
                <a:rPr kumimoji="1" lang="en-US" altLang="ja-JP" dirty="0" smtClean="0"/>
                <a:t>()</a:t>
              </a:r>
              <a:endParaRPr kumimoji="1" lang="ja-JP" altLang="en-US" dirty="0"/>
            </a:p>
          </p:txBody>
        </p:sp>
      </p:grpSp>
      <p:sp>
        <p:nvSpPr>
          <p:cNvPr id="80" name="正方形/長方形 79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state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1" name="直線コネクタ 80"/>
          <p:cNvCxnSpPr/>
          <p:nvPr/>
        </p:nvCxnSpPr>
        <p:spPr>
          <a:xfrm>
            <a:off x="323528" y="4077072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rot="10800000" flipV="1">
            <a:off x="1403648" y="4077072"/>
            <a:ext cx="489654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speak 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*2*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5" name="円/楕円 64"/>
          <p:cNvSpPr/>
          <p:nvPr/>
        </p:nvSpPr>
        <p:spPr>
          <a:xfrm>
            <a:off x="3059832" y="5373216"/>
            <a:ext cx="504056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speak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*1*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Mixin removal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  <p:cxnSp>
        <p:nvCxnSpPr>
          <p:cNvPr id="26" name="カギ線コネクタ 25"/>
          <p:cNvCxnSpPr/>
          <p:nvPr/>
        </p:nvCxnSpPr>
        <p:spPr>
          <a:xfrm rot="5400000" flipH="1" flipV="1">
            <a:off x="7668344" y="5409220"/>
            <a:ext cx="360040" cy="1588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>
            <a:off x="3059832" y="5373216"/>
            <a:ext cx="504056" cy="50405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フリーフォーム 31"/>
          <p:cNvSpPr/>
          <p:nvPr/>
        </p:nvSpPr>
        <p:spPr>
          <a:xfrm>
            <a:off x="3563888" y="5733255"/>
            <a:ext cx="3600400" cy="518851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  <a:gd name="connsiteX0" fmla="*/ 1670858 w 1670858"/>
              <a:gd name="connsiteY0" fmla="*/ 0 h 507076"/>
              <a:gd name="connsiteX1" fmla="*/ 0 w 1670858"/>
              <a:gd name="connsiteY1" fmla="*/ 507076 h 507076"/>
              <a:gd name="connsiteX0" fmla="*/ 2822986 w 2822986"/>
              <a:gd name="connsiteY0" fmla="*/ 1856505 h 1856505"/>
              <a:gd name="connsiteX1" fmla="*/ 0 w 2822986"/>
              <a:gd name="connsiteY1" fmla="*/ 0 h 1856505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18850"/>
              <a:gd name="connsiteX1" fmla="*/ 0 w 2232248"/>
              <a:gd name="connsiteY1" fmla="*/ 0 h 518850"/>
              <a:gd name="connsiteX0" fmla="*/ 2160240 w 2160240"/>
              <a:gd name="connsiteY0" fmla="*/ 504057 h 518851"/>
              <a:gd name="connsiteX1" fmla="*/ 0 w 2160240"/>
              <a:gd name="connsiteY1" fmla="*/ 0 h 518851"/>
              <a:gd name="connsiteX0" fmla="*/ 3600400 w 3600400"/>
              <a:gd name="connsiteY0" fmla="*/ 504057 h 518851"/>
              <a:gd name="connsiteX1" fmla="*/ 0 w 3600400"/>
              <a:gd name="connsiteY1" fmla="*/ 0 h 51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00400" h="518851">
                <a:moveTo>
                  <a:pt x="3600400" y="504057"/>
                </a:moveTo>
                <a:cubicBezTo>
                  <a:pt x="2756778" y="518851"/>
                  <a:pt x="605359" y="475416"/>
                  <a:pt x="0" y="0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652120" y="66693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0" name="フリーフォーム 59"/>
          <p:cNvSpPr/>
          <p:nvPr/>
        </p:nvSpPr>
        <p:spPr>
          <a:xfrm>
            <a:off x="3491880" y="4932362"/>
            <a:ext cx="3672408" cy="512862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  <a:gd name="connsiteX0" fmla="*/ 1670858 w 1670858"/>
              <a:gd name="connsiteY0" fmla="*/ 0 h 507076"/>
              <a:gd name="connsiteX1" fmla="*/ 0 w 1670858"/>
              <a:gd name="connsiteY1" fmla="*/ 507076 h 507076"/>
              <a:gd name="connsiteX0" fmla="*/ 2822986 w 2822986"/>
              <a:gd name="connsiteY0" fmla="*/ 1856505 h 1856505"/>
              <a:gd name="connsiteX1" fmla="*/ 0 w 2822986"/>
              <a:gd name="connsiteY1" fmla="*/ 0 h 1856505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18850"/>
              <a:gd name="connsiteX1" fmla="*/ 0 w 2232248"/>
              <a:gd name="connsiteY1" fmla="*/ 0 h 518850"/>
              <a:gd name="connsiteX0" fmla="*/ 2160240 w 2160240"/>
              <a:gd name="connsiteY0" fmla="*/ 504057 h 518851"/>
              <a:gd name="connsiteX1" fmla="*/ 0 w 2160240"/>
              <a:gd name="connsiteY1" fmla="*/ 0 h 518851"/>
              <a:gd name="connsiteX0" fmla="*/ 2160240 w 2160240"/>
              <a:gd name="connsiteY0" fmla="*/ 699339 h 714133"/>
              <a:gd name="connsiteX1" fmla="*/ 0 w 2160240"/>
              <a:gd name="connsiteY1" fmla="*/ 195282 h 714133"/>
              <a:gd name="connsiteX0" fmla="*/ 2160240 w 2160240"/>
              <a:gd name="connsiteY0" fmla="*/ 0 h 504056"/>
              <a:gd name="connsiteX1" fmla="*/ 0 w 2160240"/>
              <a:gd name="connsiteY1" fmla="*/ 504056 h 504056"/>
              <a:gd name="connsiteX0" fmla="*/ 2232248 w 2232248"/>
              <a:gd name="connsiteY0" fmla="*/ 0 h 504056"/>
              <a:gd name="connsiteX1" fmla="*/ 0 w 2232248"/>
              <a:gd name="connsiteY1" fmla="*/ 504056 h 504056"/>
              <a:gd name="connsiteX0" fmla="*/ 2232248 w 3456384"/>
              <a:gd name="connsiteY0" fmla="*/ 0 h 504056"/>
              <a:gd name="connsiteX1" fmla="*/ 3456384 w 3456384"/>
              <a:gd name="connsiteY1" fmla="*/ 0 h 504056"/>
              <a:gd name="connsiteX2" fmla="*/ 0 w 3456384"/>
              <a:gd name="connsiteY2" fmla="*/ 504056 h 504056"/>
              <a:gd name="connsiteX0" fmla="*/ 3456384 w 3456384"/>
              <a:gd name="connsiteY0" fmla="*/ 0 h 504056"/>
              <a:gd name="connsiteX1" fmla="*/ 0 w 3456384"/>
              <a:gd name="connsiteY1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0 w 3672408"/>
              <a:gd name="connsiteY2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732987 w 3672408"/>
              <a:gd name="connsiteY2" fmla="*/ 350499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8806 h 512862"/>
              <a:gd name="connsiteX1" fmla="*/ 3672408 w 3672408"/>
              <a:gd name="connsiteY1" fmla="*/ 8806 h 512862"/>
              <a:gd name="connsiteX2" fmla="*/ 936104 w 3672408"/>
              <a:gd name="connsiteY2" fmla="*/ 80814 h 512862"/>
              <a:gd name="connsiteX3" fmla="*/ 0 w 3672408"/>
              <a:gd name="connsiteY3" fmla="*/ 512862 h 512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2408" h="512862">
                <a:moveTo>
                  <a:pt x="3456384" y="8806"/>
                </a:moveTo>
                <a:lnTo>
                  <a:pt x="3672408" y="8806"/>
                </a:lnTo>
                <a:cubicBezTo>
                  <a:pt x="2760307" y="32809"/>
                  <a:pt x="1881576" y="0"/>
                  <a:pt x="936104" y="80814"/>
                </a:cubicBezTo>
                <a:cubicBezTo>
                  <a:pt x="430324" y="108839"/>
                  <a:pt x="122164" y="487269"/>
                  <a:pt x="0" y="512862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/>
          <p:cNvSpPr/>
          <p:nvPr/>
        </p:nvSpPr>
        <p:spPr>
          <a:xfrm>
            <a:off x="3563888" y="5572018"/>
            <a:ext cx="1440160" cy="239655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  <a:gd name="connsiteX0" fmla="*/ 1670858 w 1670858"/>
              <a:gd name="connsiteY0" fmla="*/ 0 h 507076"/>
              <a:gd name="connsiteX1" fmla="*/ 0 w 1670858"/>
              <a:gd name="connsiteY1" fmla="*/ 507076 h 507076"/>
              <a:gd name="connsiteX0" fmla="*/ 2822986 w 2822986"/>
              <a:gd name="connsiteY0" fmla="*/ 1856505 h 1856505"/>
              <a:gd name="connsiteX1" fmla="*/ 0 w 2822986"/>
              <a:gd name="connsiteY1" fmla="*/ 0 h 1856505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18850"/>
              <a:gd name="connsiteX1" fmla="*/ 0 w 2232248"/>
              <a:gd name="connsiteY1" fmla="*/ 0 h 518850"/>
              <a:gd name="connsiteX0" fmla="*/ 2160240 w 2160240"/>
              <a:gd name="connsiteY0" fmla="*/ 504057 h 518851"/>
              <a:gd name="connsiteX1" fmla="*/ 0 w 2160240"/>
              <a:gd name="connsiteY1" fmla="*/ 0 h 518851"/>
              <a:gd name="connsiteX0" fmla="*/ 3600400 w 3600400"/>
              <a:gd name="connsiteY0" fmla="*/ 504057 h 518851"/>
              <a:gd name="connsiteX1" fmla="*/ 0 w 3600400"/>
              <a:gd name="connsiteY1" fmla="*/ 0 h 518851"/>
              <a:gd name="connsiteX0" fmla="*/ 3600400 w 3600400"/>
              <a:gd name="connsiteY0" fmla="*/ 504057 h 504057"/>
              <a:gd name="connsiteX1" fmla="*/ 1368152 w 3600400"/>
              <a:gd name="connsiteY1" fmla="*/ 288032 h 504057"/>
              <a:gd name="connsiteX2" fmla="*/ 0 w 3600400"/>
              <a:gd name="connsiteY2" fmla="*/ 0 h 504057"/>
              <a:gd name="connsiteX0" fmla="*/ 1368152 w 1368152"/>
              <a:gd name="connsiteY0" fmla="*/ 288032 h 475416"/>
              <a:gd name="connsiteX1" fmla="*/ 0 w 1368152"/>
              <a:gd name="connsiteY1" fmla="*/ 0 h 475416"/>
              <a:gd name="connsiteX0" fmla="*/ 1440160 w 1440160"/>
              <a:gd name="connsiteY0" fmla="*/ 288032 h 475416"/>
              <a:gd name="connsiteX1" fmla="*/ 0 w 1440160"/>
              <a:gd name="connsiteY1" fmla="*/ 0 h 475416"/>
              <a:gd name="connsiteX0" fmla="*/ 1440160 w 1440160"/>
              <a:gd name="connsiteY0" fmla="*/ 288032 h 475416"/>
              <a:gd name="connsiteX1" fmla="*/ 0 w 1440160"/>
              <a:gd name="connsiteY1" fmla="*/ 0 h 475416"/>
              <a:gd name="connsiteX0" fmla="*/ 1440160 w 1440160"/>
              <a:gd name="connsiteY0" fmla="*/ 144016 h 475416"/>
              <a:gd name="connsiteX1" fmla="*/ 0 w 1440160"/>
              <a:gd name="connsiteY1" fmla="*/ 0 h 475416"/>
              <a:gd name="connsiteX0" fmla="*/ 1440160 w 1440160"/>
              <a:gd name="connsiteY0" fmla="*/ 161237 h 167648"/>
              <a:gd name="connsiteX1" fmla="*/ 0 w 1440160"/>
              <a:gd name="connsiteY1" fmla="*/ 17221 h 167648"/>
              <a:gd name="connsiteX0" fmla="*/ 1440160 w 1440160"/>
              <a:gd name="connsiteY0" fmla="*/ 233244 h 239655"/>
              <a:gd name="connsiteX1" fmla="*/ 0 w 1440160"/>
              <a:gd name="connsiteY1" fmla="*/ 17221 h 23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0160" h="239655">
                <a:moveTo>
                  <a:pt x="1440160" y="233244"/>
                </a:moveTo>
                <a:cubicBezTo>
                  <a:pt x="975000" y="239655"/>
                  <a:pt x="664874" y="0"/>
                  <a:pt x="0" y="17221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3059832" y="5373216"/>
            <a:ext cx="504056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5496" y="537321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ic</a:t>
            </a:r>
            <a:endParaRPr kumimoji="1" lang="ja-JP" altLang="en-US" dirty="0"/>
          </a:p>
        </p:txBody>
      </p:sp>
      <p:sp>
        <p:nvSpPr>
          <p:cNvPr id="86" name="フリーフォーム 85"/>
          <p:cNvSpPr/>
          <p:nvPr/>
        </p:nvSpPr>
        <p:spPr>
          <a:xfrm>
            <a:off x="1691680" y="5805264"/>
            <a:ext cx="1440160" cy="504056"/>
          </a:xfrm>
          <a:custGeom>
            <a:avLst/>
            <a:gdLst>
              <a:gd name="connsiteX0" fmla="*/ 0 w 955963"/>
              <a:gd name="connsiteY0" fmla="*/ 0 h 234142"/>
              <a:gd name="connsiteX1" fmla="*/ 124690 w 955963"/>
              <a:gd name="connsiteY1" fmla="*/ 99753 h 234142"/>
              <a:gd name="connsiteX2" fmla="*/ 581890 w 955963"/>
              <a:gd name="connsiteY2" fmla="*/ 224444 h 234142"/>
              <a:gd name="connsiteX3" fmla="*/ 955963 w 955963"/>
              <a:gd name="connsiteY3" fmla="*/ 157942 h 234142"/>
              <a:gd name="connsiteX0" fmla="*/ 0 w 955963"/>
              <a:gd name="connsiteY0" fmla="*/ 0 h 225983"/>
              <a:gd name="connsiteX1" fmla="*/ 222840 w 955963"/>
              <a:gd name="connsiteY1" fmla="*/ 167177 h 225983"/>
              <a:gd name="connsiteX2" fmla="*/ 581890 w 955963"/>
              <a:gd name="connsiteY2" fmla="*/ 224444 h 225983"/>
              <a:gd name="connsiteX3" fmla="*/ 955963 w 955963"/>
              <a:gd name="connsiteY3" fmla="*/ 157942 h 225983"/>
              <a:gd name="connsiteX0" fmla="*/ 0 w 955963"/>
              <a:gd name="connsiteY0" fmla="*/ 0 h 278476"/>
              <a:gd name="connsiteX1" fmla="*/ 222840 w 955963"/>
              <a:gd name="connsiteY1" fmla="*/ 167177 h 278476"/>
              <a:gd name="connsiteX2" fmla="*/ 581890 w 955963"/>
              <a:gd name="connsiteY2" fmla="*/ 224444 h 278476"/>
              <a:gd name="connsiteX3" fmla="*/ 955963 w 955963"/>
              <a:gd name="connsiteY3" fmla="*/ 157942 h 278476"/>
              <a:gd name="connsiteX0" fmla="*/ 0 w 955963"/>
              <a:gd name="connsiteY0" fmla="*/ 0 h 312732"/>
              <a:gd name="connsiteX1" fmla="*/ 222840 w 955963"/>
              <a:gd name="connsiteY1" fmla="*/ 167177 h 312732"/>
              <a:gd name="connsiteX2" fmla="*/ 594241 w 955963"/>
              <a:gd name="connsiteY2" fmla="*/ 311193 h 312732"/>
              <a:gd name="connsiteX3" fmla="*/ 955963 w 955963"/>
              <a:gd name="connsiteY3" fmla="*/ 157942 h 312732"/>
              <a:gd name="connsiteX0" fmla="*/ 0 w 955963"/>
              <a:gd name="connsiteY0" fmla="*/ 0 h 311193"/>
              <a:gd name="connsiteX1" fmla="*/ 594241 w 955963"/>
              <a:gd name="connsiteY1" fmla="*/ 311193 h 311193"/>
              <a:gd name="connsiteX2" fmla="*/ 955963 w 955963"/>
              <a:gd name="connsiteY2" fmla="*/ 157942 h 311193"/>
              <a:gd name="connsiteX0" fmla="*/ 0 w 955963"/>
              <a:gd name="connsiteY0" fmla="*/ 0 h 239186"/>
              <a:gd name="connsiteX1" fmla="*/ 519961 w 955963"/>
              <a:gd name="connsiteY1" fmla="*/ 239186 h 239186"/>
              <a:gd name="connsiteX2" fmla="*/ 955963 w 955963"/>
              <a:gd name="connsiteY2" fmla="*/ 157942 h 239186"/>
              <a:gd name="connsiteX0" fmla="*/ 0 w 955963"/>
              <a:gd name="connsiteY0" fmla="*/ 0 h 247844"/>
              <a:gd name="connsiteX1" fmla="*/ 519961 w 955963"/>
              <a:gd name="connsiteY1" fmla="*/ 239186 h 247844"/>
              <a:gd name="connsiteX2" fmla="*/ 955963 w 955963"/>
              <a:gd name="connsiteY2" fmla="*/ 157942 h 247844"/>
              <a:gd name="connsiteX0" fmla="*/ 0 w 955963"/>
              <a:gd name="connsiteY0" fmla="*/ 0 h 247844"/>
              <a:gd name="connsiteX1" fmla="*/ 519961 w 955963"/>
              <a:gd name="connsiteY1" fmla="*/ 239186 h 247844"/>
              <a:gd name="connsiteX2" fmla="*/ 955963 w 955963"/>
              <a:gd name="connsiteY2" fmla="*/ 157942 h 247844"/>
              <a:gd name="connsiteX0" fmla="*/ 0 w 955963"/>
              <a:gd name="connsiteY0" fmla="*/ 0 h 247844"/>
              <a:gd name="connsiteX1" fmla="*/ 519961 w 955963"/>
              <a:gd name="connsiteY1" fmla="*/ 239186 h 247844"/>
              <a:gd name="connsiteX2" fmla="*/ 955963 w 955963"/>
              <a:gd name="connsiteY2" fmla="*/ 157942 h 247844"/>
              <a:gd name="connsiteX0" fmla="*/ 0 w 848185"/>
              <a:gd name="connsiteY0" fmla="*/ 297268 h 438692"/>
              <a:gd name="connsiteX1" fmla="*/ 412183 w 848185"/>
              <a:gd name="connsiteY1" fmla="*/ 81244 h 438692"/>
              <a:gd name="connsiteX2" fmla="*/ 848185 w 848185"/>
              <a:gd name="connsiteY2" fmla="*/ 0 h 438692"/>
              <a:gd name="connsiteX0" fmla="*/ 0 w 848185"/>
              <a:gd name="connsiteY0" fmla="*/ 297268 h 346544"/>
              <a:gd name="connsiteX1" fmla="*/ 412183 w 848185"/>
              <a:gd name="connsiteY1" fmla="*/ 81244 h 346544"/>
              <a:gd name="connsiteX2" fmla="*/ 848185 w 848185"/>
              <a:gd name="connsiteY2" fmla="*/ 0 h 346544"/>
              <a:gd name="connsiteX0" fmla="*/ 0 w 859876"/>
              <a:gd name="connsiteY0" fmla="*/ 297268 h 346544"/>
              <a:gd name="connsiteX1" fmla="*/ 538892 w 859876"/>
              <a:gd name="connsiteY1" fmla="*/ 225260 h 346544"/>
              <a:gd name="connsiteX2" fmla="*/ 848185 w 859876"/>
              <a:gd name="connsiteY2" fmla="*/ 0 h 346544"/>
              <a:gd name="connsiteX0" fmla="*/ 0 w 848185"/>
              <a:gd name="connsiteY0" fmla="*/ 297268 h 297268"/>
              <a:gd name="connsiteX1" fmla="*/ 848185 w 848185"/>
              <a:gd name="connsiteY1" fmla="*/ 0 h 297268"/>
              <a:gd name="connsiteX0" fmla="*/ 0 w 848185"/>
              <a:gd name="connsiteY0" fmla="*/ 297268 h 297268"/>
              <a:gd name="connsiteX1" fmla="*/ 848185 w 848185"/>
              <a:gd name="connsiteY1" fmla="*/ 0 h 297268"/>
              <a:gd name="connsiteX0" fmla="*/ 0 w 848185"/>
              <a:gd name="connsiteY0" fmla="*/ 297268 h 297268"/>
              <a:gd name="connsiteX1" fmla="*/ 848185 w 848185"/>
              <a:gd name="connsiteY1" fmla="*/ 0 h 297268"/>
              <a:gd name="connsiteX0" fmla="*/ 0 w 970006"/>
              <a:gd name="connsiteY0" fmla="*/ 216024 h 216024"/>
              <a:gd name="connsiteX1" fmla="*/ 970006 w 970006"/>
              <a:gd name="connsiteY1" fmla="*/ 0 h 216024"/>
              <a:gd name="connsiteX0" fmla="*/ 0 w 2263347"/>
              <a:gd name="connsiteY0" fmla="*/ 2958 h 491716"/>
              <a:gd name="connsiteX1" fmla="*/ 2263347 w 2263347"/>
              <a:gd name="connsiteY1" fmla="*/ 290990 h 491716"/>
              <a:gd name="connsiteX0" fmla="*/ 0 w 2263347"/>
              <a:gd name="connsiteY0" fmla="*/ 2958 h 290990"/>
              <a:gd name="connsiteX1" fmla="*/ 2263347 w 2263347"/>
              <a:gd name="connsiteY1" fmla="*/ 290990 h 290990"/>
              <a:gd name="connsiteX0" fmla="*/ 0 w 2263347"/>
              <a:gd name="connsiteY0" fmla="*/ 101513 h 245529"/>
              <a:gd name="connsiteX1" fmla="*/ 2263347 w 2263347"/>
              <a:gd name="connsiteY1" fmla="*/ 245529 h 245529"/>
              <a:gd name="connsiteX0" fmla="*/ 0 w 2263347"/>
              <a:gd name="connsiteY0" fmla="*/ 173520 h 245529"/>
              <a:gd name="connsiteX1" fmla="*/ 2263347 w 2263347"/>
              <a:gd name="connsiteY1" fmla="*/ 245529 h 245529"/>
              <a:gd name="connsiteX0" fmla="*/ 0 w 2047790"/>
              <a:gd name="connsiteY0" fmla="*/ 1109626 h 1109626"/>
              <a:gd name="connsiteX1" fmla="*/ 2047790 w 2047790"/>
              <a:gd name="connsiteY1" fmla="*/ 245529 h 1109626"/>
              <a:gd name="connsiteX0" fmla="*/ 0 w 2047790"/>
              <a:gd name="connsiteY0" fmla="*/ 1109626 h 1109626"/>
              <a:gd name="connsiteX1" fmla="*/ 2047790 w 2047790"/>
              <a:gd name="connsiteY1" fmla="*/ 245529 h 1109626"/>
              <a:gd name="connsiteX0" fmla="*/ 0 w 2047790"/>
              <a:gd name="connsiteY0" fmla="*/ 893602 h 893602"/>
              <a:gd name="connsiteX1" fmla="*/ 2047790 w 2047790"/>
              <a:gd name="connsiteY1" fmla="*/ 245529 h 893602"/>
              <a:gd name="connsiteX0" fmla="*/ 0 w 2047790"/>
              <a:gd name="connsiteY0" fmla="*/ 648073 h 648073"/>
              <a:gd name="connsiteX1" fmla="*/ 2047790 w 2047790"/>
              <a:gd name="connsiteY1" fmla="*/ 0 h 648073"/>
              <a:gd name="connsiteX0" fmla="*/ 0 w 2155568"/>
              <a:gd name="connsiteY0" fmla="*/ 576065 h 576065"/>
              <a:gd name="connsiteX1" fmla="*/ 2155568 w 2155568"/>
              <a:gd name="connsiteY1" fmla="*/ 0 h 576065"/>
              <a:gd name="connsiteX0" fmla="*/ 0 w 2155568"/>
              <a:gd name="connsiteY0" fmla="*/ 504056 h 504056"/>
              <a:gd name="connsiteX1" fmla="*/ 2155568 w 2155568"/>
              <a:gd name="connsiteY1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55568" h="504056">
                <a:moveTo>
                  <a:pt x="0" y="504056"/>
                </a:moveTo>
                <a:cubicBezTo>
                  <a:pt x="975647" y="495632"/>
                  <a:pt x="1603033" y="338781"/>
                  <a:pt x="2155568" y="0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683568" y="4797152"/>
            <a:ext cx="1080120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0" name="カギ線コネクタ 25"/>
          <p:cNvCxnSpPr/>
          <p:nvPr/>
        </p:nvCxnSpPr>
        <p:spPr>
          <a:xfrm rot="10800000">
            <a:off x="6588224" y="5805264"/>
            <a:ext cx="360040" cy="144016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カギ線コネクタ 25"/>
          <p:cNvCxnSpPr/>
          <p:nvPr/>
        </p:nvCxnSpPr>
        <p:spPr>
          <a:xfrm flipV="1">
            <a:off x="6588224" y="5013176"/>
            <a:ext cx="360040" cy="288032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円/楕円 102"/>
          <p:cNvSpPr/>
          <p:nvPr/>
        </p:nvSpPr>
        <p:spPr>
          <a:xfrm>
            <a:off x="6876256" y="5949280"/>
            <a:ext cx="1080120" cy="6480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/>
          <p:cNvSpPr/>
          <p:nvPr/>
        </p:nvSpPr>
        <p:spPr>
          <a:xfrm>
            <a:off x="1371600" y="5719156"/>
            <a:ext cx="1812175" cy="354677"/>
          </a:xfrm>
          <a:custGeom>
            <a:avLst/>
            <a:gdLst>
              <a:gd name="connsiteX0" fmla="*/ 0 w 1812175"/>
              <a:gd name="connsiteY0" fmla="*/ 199506 h 354677"/>
              <a:gd name="connsiteX1" fmla="*/ 598516 w 1812175"/>
              <a:gd name="connsiteY1" fmla="*/ 83128 h 354677"/>
              <a:gd name="connsiteX2" fmla="*/ 1221971 w 1812175"/>
              <a:gd name="connsiteY2" fmla="*/ 340822 h 354677"/>
              <a:gd name="connsiteX3" fmla="*/ 1812175 w 1812175"/>
              <a:gd name="connsiteY3" fmla="*/ 0 h 35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2175" h="354677">
                <a:moveTo>
                  <a:pt x="0" y="199506"/>
                </a:moveTo>
                <a:cubicBezTo>
                  <a:pt x="197427" y="129540"/>
                  <a:pt x="394854" y="59575"/>
                  <a:pt x="598516" y="83128"/>
                </a:cubicBezTo>
                <a:cubicBezTo>
                  <a:pt x="802178" y="106681"/>
                  <a:pt x="1019695" y="354677"/>
                  <a:pt x="1221971" y="340822"/>
                </a:cubicBezTo>
                <a:cubicBezTo>
                  <a:pt x="1424248" y="326967"/>
                  <a:pt x="1812175" y="0"/>
                  <a:pt x="1812175" y="0"/>
                </a:cubicBezTo>
              </a:path>
            </a:pathLst>
          </a:cu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76" grpId="0" animBg="1"/>
      <p:bldP spid="28" grpId="0" animBg="1"/>
      <p:bldP spid="29" grpId="0" animBg="1"/>
      <p:bldP spid="75" grpId="0" animBg="1"/>
      <p:bldP spid="103" grpId="0" animBg="1"/>
      <p:bldP spid="103" grpId="1" animBg="1"/>
      <p:bldP spid="104" grpId="0" animBg="1"/>
      <p:bldP spid="10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グループ化 93"/>
          <p:cNvGrpSpPr/>
          <p:nvPr/>
        </p:nvGrpSpPr>
        <p:grpSpPr>
          <a:xfrm>
            <a:off x="6948264" y="4293096"/>
            <a:ext cx="1800200" cy="936104"/>
            <a:chOff x="6948264" y="4293096"/>
            <a:chExt cx="1800200" cy="936104"/>
          </a:xfrm>
        </p:grpSpPr>
        <p:sp>
          <p:nvSpPr>
            <p:cNvPr id="95" name="角丸四角形 94"/>
            <p:cNvSpPr/>
            <p:nvPr/>
          </p:nvSpPr>
          <p:spPr>
            <a:xfrm>
              <a:off x="6948264" y="4293096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7092280" y="4725144"/>
              <a:ext cx="1512168" cy="43204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7092280" y="4797152"/>
              <a:ext cx="16305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/>
                <a:t>speak</a:t>
              </a:r>
              <a:r>
                <a:rPr kumimoji="1" lang="en-US" altLang="ja-JP" sz="1400" dirty="0" smtClean="0"/>
                <a:t>() { *1* }</a:t>
              </a:r>
              <a:endParaRPr kumimoji="1" lang="ja-JP" altLang="en-US" sz="1400" dirty="0"/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7020272" y="4365104"/>
              <a:ext cx="978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Animal</a:t>
              </a:r>
              <a:endParaRPr kumimoji="1" lang="ja-JP" altLang="en-US" dirty="0"/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6948264" y="5589240"/>
            <a:ext cx="1800200" cy="936104"/>
            <a:chOff x="6948264" y="5589240"/>
            <a:chExt cx="1800200" cy="936104"/>
          </a:xfrm>
        </p:grpSpPr>
        <p:sp>
          <p:nvSpPr>
            <p:cNvPr id="100" name="角丸四角形 99"/>
            <p:cNvSpPr/>
            <p:nvPr/>
          </p:nvSpPr>
          <p:spPr>
            <a:xfrm>
              <a:off x="6948264" y="5589240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7020272" y="5661248"/>
              <a:ext cx="575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Cat</a:t>
              </a:r>
              <a:endParaRPr kumimoji="1" lang="ja-JP" altLang="en-US" dirty="0"/>
            </a:p>
          </p:txBody>
        </p:sp>
        <p:grpSp>
          <p:nvGrpSpPr>
            <p:cNvPr id="102" name="グループ化 53"/>
            <p:cNvGrpSpPr/>
            <p:nvPr/>
          </p:nvGrpSpPr>
          <p:grpSpPr>
            <a:xfrm>
              <a:off x="7092280" y="6021288"/>
              <a:ext cx="1512168" cy="432048"/>
              <a:chOff x="7092280" y="6021288"/>
              <a:chExt cx="1512168" cy="432048"/>
            </a:xfrm>
          </p:grpSpPr>
          <p:sp>
            <p:nvSpPr>
              <p:cNvPr id="103" name="正方形/長方形 102"/>
              <p:cNvSpPr/>
              <p:nvPr/>
            </p:nvSpPr>
            <p:spPr>
              <a:xfrm>
                <a:off x="7092280" y="6021288"/>
                <a:ext cx="1512168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テキスト ボックス 103"/>
              <p:cNvSpPr txBox="1"/>
              <p:nvPr/>
            </p:nvSpPr>
            <p:spPr>
              <a:xfrm>
                <a:off x="7164288" y="6093296"/>
                <a:ext cx="10801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/>
                  <a:t>speak</a:t>
                </a:r>
                <a:endParaRPr kumimoji="1" lang="ja-JP" altLang="en-US" sz="1400" dirty="0"/>
              </a:p>
            </p:txBody>
          </p:sp>
        </p:grpSp>
      </p:grpSp>
      <p:grpSp>
        <p:nvGrpSpPr>
          <p:cNvPr id="105" name="グループ化 55"/>
          <p:cNvGrpSpPr/>
          <p:nvPr/>
        </p:nvGrpSpPr>
        <p:grpSpPr>
          <a:xfrm>
            <a:off x="4788024" y="5085184"/>
            <a:ext cx="1800200" cy="936104"/>
            <a:chOff x="6732240" y="3789040"/>
            <a:chExt cx="1800200" cy="936104"/>
          </a:xfrm>
        </p:grpSpPr>
        <p:grpSp>
          <p:nvGrpSpPr>
            <p:cNvPr id="106" name="グループ化 23"/>
            <p:cNvGrpSpPr/>
            <p:nvPr/>
          </p:nvGrpSpPr>
          <p:grpSpPr>
            <a:xfrm>
              <a:off x="6732240" y="3789040"/>
              <a:ext cx="1800200" cy="936104"/>
              <a:chOff x="2483768" y="3717032"/>
              <a:chExt cx="1800200" cy="936104"/>
            </a:xfrm>
          </p:grpSpPr>
          <p:sp>
            <p:nvSpPr>
              <p:cNvPr id="108" name="角丸四角形 107"/>
              <p:cNvSpPr/>
              <p:nvPr/>
            </p:nvSpPr>
            <p:spPr>
              <a:xfrm>
                <a:off x="2483768" y="3717032"/>
                <a:ext cx="1800200" cy="93610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テキスト ボックス 108"/>
              <p:cNvSpPr txBox="1"/>
              <p:nvPr/>
            </p:nvSpPr>
            <p:spPr>
              <a:xfrm>
                <a:off x="2555776" y="3789040"/>
                <a:ext cx="11006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Training</a:t>
                </a:r>
                <a:endParaRPr kumimoji="1" lang="ja-JP" altLang="en-US" dirty="0"/>
              </a:p>
            </p:txBody>
          </p:sp>
          <p:sp>
            <p:nvSpPr>
              <p:cNvPr id="110" name="正方形/長方形 109"/>
              <p:cNvSpPr/>
              <p:nvPr/>
            </p:nvSpPr>
            <p:spPr>
              <a:xfrm>
                <a:off x="2627784" y="4149080"/>
                <a:ext cx="1512168" cy="43204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7" name="テキスト ボックス 106"/>
            <p:cNvSpPr txBox="1"/>
            <p:nvPr/>
          </p:nvSpPr>
          <p:spPr>
            <a:xfrm>
              <a:off x="6876256" y="4293096"/>
              <a:ext cx="16305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speak() { *2* }</a:t>
              </a:r>
              <a:endParaRPr kumimoji="1" lang="ja-JP" altLang="en-US" sz="1400" dirty="0"/>
            </a:p>
          </p:txBody>
        </p:sp>
      </p:grpSp>
      <p:sp>
        <p:nvSpPr>
          <p:cNvPr id="64" name="正方形/長方形 63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method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683568" y="6093296"/>
            <a:ext cx="10801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pstate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state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コンテンツ プレースホルダ 51"/>
          <p:cNvSpPr>
            <a:spLocks noGrp="1"/>
          </p:cNvSpPr>
          <p:nvPr>
            <p:ph idx="1"/>
          </p:nvPr>
        </p:nvSpPr>
        <p:spPr>
          <a:xfrm>
            <a:off x="457200" y="2249424"/>
            <a:ext cx="5050904" cy="1899656"/>
          </a:xfrm>
        </p:spPr>
        <p:txBody>
          <a:bodyPr/>
          <a:lstStyle/>
          <a:p>
            <a:r>
              <a:rPr kumimoji="1" lang="en-US" altLang="ja-JP" dirty="0" smtClean="0"/>
              <a:t>Detect</a:t>
            </a:r>
            <a:r>
              <a:rPr kumimoji="1" lang="en-US" altLang="ja-JP" baseline="0" dirty="0" smtClean="0"/>
              <a:t> repetition</a:t>
            </a:r>
          </a:p>
          <a:p>
            <a:r>
              <a:rPr lang="en-US" altLang="ja-JP" dirty="0" smtClean="0"/>
              <a:t>Conflicts detected by state check</a:t>
            </a:r>
            <a:endParaRPr kumimoji="1" lang="en-US" altLang="ja-JP" baseline="0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76" name="正方形/長方形 75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speak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*1*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speak 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*2*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Alternate caching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20272" y="436510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cxnSp>
        <p:nvCxnSpPr>
          <p:cNvPr id="26" name="カギ線コネクタ 25"/>
          <p:cNvCxnSpPr/>
          <p:nvPr/>
        </p:nvCxnSpPr>
        <p:spPr>
          <a:xfrm rot="5400000" flipH="1" flipV="1">
            <a:off x="7668344" y="5409220"/>
            <a:ext cx="360040" cy="1588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>
            <a:off x="3059832" y="5373216"/>
            <a:ext cx="504056" cy="50405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フリーフォーム 31"/>
          <p:cNvSpPr/>
          <p:nvPr/>
        </p:nvSpPr>
        <p:spPr>
          <a:xfrm>
            <a:off x="3563888" y="5733255"/>
            <a:ext cx="3600400" cy="518851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  <a:gd name="connsiteX0" fmla="*/ 1670858 w 1670858"/>
              <a:gd name="connsiteY0" fmla="*/ 0 h 507076"/>
              <a:gd name="connsiteX1" fmla="*/ 0 w 1670858"/>
              <a:gd name="connsiteY1" fmla="*/ 507076 h 507076"/>
              <a:gd name="connsiteX0" fmla="*/ 2822986 w 2822986"/>
              <a:gd name="connsiteY0" fmla="*/ 1856505 h 1856505"/>
              <a:gd name="connsiteX1" fmla="*/ 0 w 2822986"/>
              <a:gd name="connsiteY1" fmla="*/ 0 h 1856505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18850"/>
              <a:gd name="connsiteX1" fmla="*/ 0 w 2232248"/>
              <a:gd name="connsiteY1" fmla="*/ 0 h 518850"/>
              <a:gd name="connsiteX0" fmla="*/ 2160240 w 2160240"/>
              <a:gd name="connsiteY0" fmla="*/ 504057 h 518851"/>
              <a:gd name="connsiteX1" fmla="*/ 0 w 2160240"/>
              <a:gd name="connsiteY1" fmla="*/ 0 h 518851"/>
              <a:gd name="connsiteX0" fmla="*/ 3600400 w 3600400"/>
              <a:gd name="connsiteY0" fmla="*/ 504057 h 518851"/>
              <a:gd name="connsiteX1" fmla="*/ 0 w 3600400"/>
              <a:gd name="connsiteY1" fmla="*/ 0 h 51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00400" h="518851">
                <a:moveTo>
                  <a:pt x="3600400" y="504057"/>
                </a:moveTo>
                <a:cubicBezTo>
                  <a:pt x="2756778" y="518851"/>
                  <a:pt x="605359" y="475416"/>
                  <a:pt x="0" y="0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652120" y="66693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0" name="フリーフォーム 59"/>
          <p:cNvSpPr/>
          <p:nvPr/>
        </p:nvSpPr>
        <p:spPr>
          <a:xfrm>
            <a:off x="3491880" y="4932362"/>
            <a:ext cx="3672408" cy="512862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  <a:gd name="connsiteX0" fmla="*/ 1670858 w 1670858"/>
              <a:gd name="connsiteY0" fmla="*/ 0 h 507076"/>
              <a:gd name="connsiteX1" fmla="*/ 0 w 1670858"/>
              <a:gd name="connsiteY1" fmla="*/ 507076 h 507076"/>
              <a:gd name="connsiteX0" fmla="*/ 2822986 w 2822986"/>
              <a:gd name="connsiteY0" fmla="*/ 1856505 h 1856505"/>
              <a:gd name="connsiteX1" fmla="*/ 0 w 2822986"/>
              <a:gd name="connsiteY1" fmla="*/ 0 h 1856505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18850"/>
              <a:gd name="connsiteX1" fmla="*/ 0 w 2232248"/>
              <a:gd name="connsiteY1" fmla="*/ 0 h 518850"/>
              <a:gd name="connsiteX0" fmla="*/ 2160240 w 2160240"/>
              <a:gd name="connsiteY0" fmla="*/ 504057 h 518851"/>
              <a:gd name="connsiteX1" fmla="*/ 0 w 2160240"/>
              <a:gd name="connsiteY1" fmla="*/ 0 h 518851"/>
              <a:gd name="connsiteX0" fmla="*/ 2160240 w 2160240"/>
              <a:gd name="connsiteY0" fmla="*/ 699339 h 714133"/>
              <a:gd name="connsiteX1" fmla="*/ 0 w 2160240"/>
              <a:gd name="connsiteY1" fmla="*/ 195282 h 714133"/>
              <a:gd name="connsiteX0" fmla="*/ 2160240 w 2160240"/>
              <a:gd name="connsiteY0" fmla="*/ 0 h 504056"/>
              <a:gd name="connsiteX1" fmla="*/ 0 w 2160240"/>
              <a:gd name="connsiteY1" fmla="*/ 504056 h 504056"/>
              <a:gd name="connsiteX0" fmla="*/ 2232248 w 2232248"/>
              <a:gd name="connsiteY0" fmla="*/ 0 h 504056"/>
              <a:gd name="connsiteX1" fmla="*/ 0 w 2232248"/>
              <a:gd name="connsiteY1" fmla="*/ 504056 h 504056"/>
              <a:gd name="connsiteX0" fmla="*/ 2232248 w 3456384"/>
              <a:gd name="connsiteY0" fmla="*/ 0 h 504056"/>
              <a:gd name="connsiteX1" fmla="*/ 3456384 w 3456384"/>
              <a:gd name="connsiteY1" fmla="*/ 0 h 504056"/>
              <a:gd name="connsiteX2" fmla="*/ 0 w 3456384"/>
              <a:gd name="connsiteY2" fmla="*/ 504056 h 504056"/>
              <a:gd name="connsiteX0" fmla="*/ 3456384 w 3456384"/>
              <a:gd name="connsiteY0" fmla="*/ 0 h 504056"/>
              <a:gd name="connsiteX1" fmla="*/ 0 w 3456384"/>
              <a:gd name="connsiteY1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0 w 3672408"/>
              <a:gd name="connsiteY2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732987 w 3672408"/>
              <a:gd name="connsiteY2" fmla="*/ 350499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8806 h 512862"/>
              <a:gd name="connsiteX1" fmla="*/ 3672408 w 3672408"/>
              <a:gd name="connsiteY1" fmla="*/ 8806 h 512862"/>
              <a:gd name="connsiteX2" fmla="*/ 936104 w 3672408"/>
              <a:gd name="connsiteY2" fmla="*/ 80814 h 512862"/>
              <a:gd name="connsiteX3" fmla="*/ 0 w 3672408"/>
              <a:gd name="connsiteY3" fmla="*/ 512862 h 512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2408" h="512862">
                <a:moveTo>
                  <a:pt x="3456384" y="8806"/>
                </a:moveTo>
                <a:lnTo>
                  <a:pt x="3672408" y="8806"/>
                </a:lnTo>
                <a:cubicBezTo>
                  <a:pt x="2760307" y="32809"/>
                  <a:pt x="1881576" y="0"/>
                  <a:pt x="936104" y="80814"/>
                </a:cubicBezTo>
                <a:cubicBezTo>
                  <a:pt x="430324" y="108839"/>
                  <a:pt x="122164" y="487269"/>
                  <a:pt x="0" y="512862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/>
          <p:cNvSpPr/>
          <p:nvPr/>
        </p:nvSpPr>
        <p:spPr>
          <a:xfrm>
            <a:off x="3563888" y="5572018"/>
            <a:ext cx="1440160" cy="239655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  <a:gd name="connsiteX0" fmla="*/ 1670858 w 1670858"/>
              <a:gd name="connsiteY0" fmla="*/ 0 h 507076"/>
              <a:gd name="connsiteX1" fmla="*/ 0 w 1670858"/>
              <a:gd name="connsiteY1" fmla="*/ 507076 h 507076"/>
              <a:gd name="connsiteX0" fmla="*/ 2822986 w 2822986"/>
              <a:gd name="connsiteY0" fmla="*/ 1856505 h 1856505"/>
              <a:gd name="connsiteX1" fmla="*/ 0 w 2822986"/>
              <a:gd name="connsiteY1" fmla="*/ 0 h 1856505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18850"/>
              <a:gd name="connsiteX1" fmla="*/ 0 w 2232248"/>
              <a:gd name="connsiteY1" fmla="*/ 0 h 518850"/>
              <a:gd name="connsiteX0" fmla="*/ 2160240 w 2160240"/>
              <a:gd name="connsiteY0" fmla="*/ 504057 h 518851"/>
              <a:gd name="connsiteX1" fmla="*/ 0 w 2160240"/>
              <a:gd name="connsiteY1" fmla="*/ 0 h 518851"/>
              <a:gd name="connsiteX0" fmla="*/ 3600400 w 3600400"/>
              <a:gd name="connsiteY0" fmla="*/ 504057 h 518851"/>
              <a:gd name="connsiteX1" fmla="*/ 0 w 3600400"/>
              <a:gd name="connsiteY1" fmla="*/ 0 h 518851"/>
              <a:gd name="connsiteX0" fmla="*/ 3600400 w 3600400"/>
              <a:gd name="connsiteY0" fmla="*/ 504057 h 504057"/>
              <a:gd name="connsiteX1" fmla="*/ 1368152 w 3600400"/>
              <a:gd name="connsiteY1" fmla="*/ 288032 h 504057"/>
              <a:gd name="connsiteX2" fmla="*/ 0 w 3600400"/>
              <a:gd name="connsiteY2" fmla="*/ 0 h 504057"/>
              <a:gd name="connsiteX0" fmla="*/ 1368152 w 1368152"/>
              <a:gd name="connsiteY0" fmla="*/ 288032 h 475416"/>
              <a:gd name="connsiteX1" fmla="*/ 0 w 1368152"/>
              <a:gd name="connsiteY1" fmla="*/ 0 h 475416"/>
              <a:gd name="connsiteX0" fmla="*/ 1440160 w 1440160"/>
              <a:gd name="connsiteY0" fmla="*/ 288032 h 475416"/>
              <a:gd name="connsiteX1" fmla="*/ 0 w 1440160"/>
              <a:gd name="connsiteY1" fmla="*/ 0 h 475416"/>
              <a:gd name="connsiteX0" fmla="*/ 1440160 w 1440160"/>
              <a:gd name="connsiteY0" fmla="*/ 288032 h 475416"/>
              <a:gd name="connsiteX1" fmla="*/ 0 w 1440160"/>
              <a:gd name="connsiteY1" fmla="*/ 0 h 475416"/>
              <a:gd name="connsiteX0" fmla="*/ 1440160 w 1440160"/>
              <a:gd name="connsiteY0" fmla="*/ 144016 h 475416"/>
              <a:gd name="connsiteX1" fmla="*/ 0 w 1440160"/>
              <a:gd name="connsiteY1" fmla="*/ 0 h 475416"/>
              <a:gd name="connsiteX0" fmla="*/ 1440160 w 1440160"/>
              <a:gd name="connsiteY0" fmla="*/ 161237 h 167648"/>
              <a:gd name="connsiteX1" fmla="*/ 0 w 1440160"/>
              <a:gd name="connsiteY1" fmla="*/ 17221 h 167648"/>
              <a:gd name="connsiteX0" fmla="*/ 1440160 w 1440160"/>
              <a:gd name="connsiteY0" fmla="*/ 233244 h 239655"/>
              <a:gd name="connsiteX1" fmla="*/ 0 w 1440160"/>
              <a:gd name="connsiteY1" fmla="*/ 17221 h 23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0160" h="239655">
                <a:moveTo>
                  <a:pt x="1440160" y="233244"/>
                </a:moveTo>
                <a:cubicBezTo>
                  <a:pt x="975000" y="239655"/>
                  <a:pt x="664874" y="0"/>
                  <a:pt x="0" y="17221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円/楕円 64"/>
          <p:cNvSpPr/>
          <p:nvPr/>
        </p:nvSpPr>
        <p:spPr>
          <a:xfrm>
            <a:off x="3059832" y="5373216"/>
            <a:ext cx="504056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580112" y="2060848"/>
            <a:ext cx="3096344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9" name="直線コネクタ 58"/>
          <p:cNvCxnSpPr/>
          <p:nvPr/>
        </p:nvCxnSpPr>
        <p:spPr>
          <a:xfrm rot="5400000">
            <a:off x="6588224" y="3068960"/>
            <a:ext cx="172819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5580112" y="22768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super</a:t>
            </a:r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596336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Animal</a:t>
            </a:r>
            <a:endParaRPr kumimoji="1" lang="ja-JP" altLang="en-US" dirty="0"/>
          </a:p>
        </p:txBody>
      </p:sp>
      <p:sp>
        <p:nvSpPr>
          <p:cNvPr id="77" name="フリーフォーム 76"/>
          <p:cNvSpPr/>
          <p:nvPr/>
        </p:nvSpPr>
        <p:spPr>
          <a:xfrm>
            <a:off x="8604448" y="4077072"/>
            <a:ext cx="317952" cy="1728191"/>
          </a:xfrm>
          <a:custGeom>
            <a:avLst/>
            <a:gdLst>
              <a:gd name="connsiteX0" fmla="*/ 0 w 3691304"/>
              <a:gd name="connsiteY0" fmla="*/ 0 h 3499339"/>
              <a:gd name="connsiteX1" fmla="*/ 3253154 w 3691304"/>
              <a:gd name="connsiteY1" fmla="*/ 2171700 h 3499339"/>
              <a:gd name="connsiteX2" fmla="*/ 2628900 w 3691304"/>
              <a:gd name="connsiteY2" fmla="*/ 3499339 h 3499339"/>
              <a:gd name="connsiteX0" fmla="*/ 156710 w 1564212"/>
              <a:gd name="connsiteY0" fmla="*/ 0 h 2505808"/>
              <a:gd name="connsiteX1" fmla="*/ 624254 w 1564212"/>
              <a:gd name="connsiteY1" fmla="*/ 1178169 h 2505808"/>
              <a:gd name="connsiteX2" fmla="*/ 0 w 1564212"/>
              <a:gd name="connsiteY2" fmla="*/ 2505808 h 2505808"/>
              <a:gd name="connsiteX0" fmla="*/ 0 w 1617556"/>
              <a:gd name="connsiteY0" fmla="*/ 0 h 2721833"/>
              <a:gd name="connsiteX1" fmla="*/ 1475656 w 1617556"/>
              <a:gd name="connsiteY1" fmla="*/ 1394194 h 2721833"/>
              <a:gd name="connsiteX2" fmla="*/ 851402 w 1617556"/>
              <a:gd name="connsiteY2" fmla="*/ 2721833 h 2721833"/>
              <a:gd name="connsiteX0" fmla="*/ 0 w 1617556"/>
              <a:gd name="connsiteY0" fmla="*/ 0 h 2721833"/>
              <a:gd name="connsiteX1" fmla="*/ 1475656 w 1617556"/>
              <a:gd name="connsiteY1" fmla="*/ 1394194 h 2721833"/>
              <a:gd name="connsiteX2" fmla="*/ 851402 w 1617556"/>
              <a:gd name="connsiteY2" fmla="*/ 2721833 h 2721833"/>
              <a:gd name="connsiteX0" fmla="*/ 0 w 1489773"/>
              <a:gd name="connsiteY0" fmla="*/ 0 h 2721833"/>
              <a:gd name="connsiteX1" fmla="*/ 936104 w 1489773"/>
              <a:gd name="connsiteY1" fmla="*/ 792089 h 2721833"/>
              <a:gd name="connsiteX2" fmla="*/ 1475656 w 1489773"/>
              <a:gd name="connsiteY2" fmla="*/ 1394194 h 2721833"/>
              <a:gd name="connsiteX3" fmla="*/ 851402 w 1489773"/>
              <a:gd name="connsiteY3" fmla="*/ 2721833 h 2721833"/>
              <a:gd name="connsiteX0" fmla="*/ 84702 w 638371"/>
              <a:gd name="connsiteY0" fmla="*/ 0 h 1929744"/>
              <a:gd name="connsiteX1" fmla="*/ 624254 w 638371"/>
              <a:gd name="connsiteY1" fmla="*/ 602105 h 1929744"/>
              <a:gd name="connsiteX2" fmla="*/ 0 w 638371"/>
              <a:gd name="connsiteY2" fmla="*/ 1929744 h 1929744"/>
              <a:gd name="connsiteX0" fmla="*/ 84702 w 386852"/>
              <a:gd name="connsiteY0" fmla="*/ 0 h 1929744"/>
              <a:gd name="connsiteX1" fmla="*/ 372735 w 386852"/>
              <a:gd name="connsiteY1" fmla="*/ 1008111 h 1929744"/>
              <a:gd name="connsiteX2" fmla="*/ 0 w 386852"/>
              <a:gd name="connsiteY2" fmla="*/ 1929744 h 1929744"/>
              <a:gd name="connsiteX0" fmla="*/ 0 w 288033"/>
              <a:gd name="connsiteY0" fmla="*/ 0 h 1800199"/>
              <a:gd name="connsiteX1" fmla="*/ 288033 w 288033"/>
              <a:gd name="connsiteY1" fmla="*/ 1008111 h 1800199"/>
              <a:gd name="connsiteX2" fmla="*/ 1 w 288033"/>
              <a:gd name="connsiteY2" fmla="*/ 1800199 h 1800199"/>
              <a:gd name="connsiteX0" fmla="*/ 72009 w 317952"/>
              <a:gd name="connsiteY0" fmla="*/ 0 h 1728191"/>
              <a:gd name="connsiteX1" fmla="*/ 288032 w 317952"/>
              <a:gd name="connsiteY1" fmla="*/ 936103 h 1728191"/>
              <a:gd name="connsiteX2" fmla="*/ 0 w 317952"/>
              <a:gd name="connsiteY2" fmla="*/ 1728191 h 172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952" h="1728191">
                <a:moveTo>
                  <a:pt x="72009" y="0"/>
                </a:moveTo>
                <a:cubicBezTo>
                  <a:pt x="317952" y="232366"/>
                  <a:pt x="300033" y="648071"/>
                  <a:pt x="288032" y="936103"/>
                </a:cubicBezTo>
                <a:cubicBezTo>
                  <a:pt x="276031" y="1224135"/>
                  <a:pt x="172915" y="1506918"/>
                  <a:pt x="0" y="1728191"/>
                </a:cubicBezTo>
              </a:path>
            </a:pathLst>
          </a:custGeom>
          <a:ln w="28575"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940152" y="1556792"/>
            <a:ext cx="2566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2"/>
                </a:solidFill>
              </a:rPr>
              <a:t>alternate cache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580112" y="27809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speak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156176" y="34290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7596336" y="2780928"/>
            <a:ext cx="57606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732240" y="2780928"/>
            <a:ext cx="5760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6372200" y="22768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Training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5496" y="537321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ic</a:t>
            </a:r>
            <a:endParaRPr kumimoji="1" lang="ja-JP" altLang="en-US" dirty="0"/>
          </a:p>
        </p:txBody>
      </p:sp>
      <p:sp>
        <p:nvSpPr>
          <p:cNvPr id="82" name="正方形/長方形 81"/>
          <p:cNvSpPr/>
          <p:nvPr/>
        </p:nvSpPr>
        <p:spPr>
          <a:xfrm>
            <a:off x="683568" y="4797152"/>
            <a:ext cx="10801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class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6" name="フリーフォーム 85"/>
          <p:cNvSpPr/>
          <p:nvPr/>
        </p:nvSpPr>
        <p:spPr>
          <a:xfrm>
            <a:off x="323527" y="5435600"/>
            <a:ext cx="345339" cy="154939"/>
          </a:xfrm>
          <a:custGeom>
            <a:avLst/>
            <a:gdLst>
              <a:gd name="connsiteX0" fmla="*/ 307622 w 307622"/>
              <a:gd name="connsiteY0" fmla="*/ 0 h 440267"/>
              <a:gd name="connsiteX1" fmla="*/ 28222 w 307622"/>
              <a:gd name="connsiteY1" fmla="*/ 143933 h 440267"/>
              <a:gd name="connsiteX2" fmla="*/ 138288 w 307622"/>
              <a:gd name="connsiteY2" fmla="*/ 321733 h 440267"/>
              <a:gd name="connsiteX3" fmla="*/ 79022 w 307622"/>
              <a:gd name="connsiteY3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345339 w 345339"/>
              <a:gd name="connsiteY0" fmla="*/ 0 h 311773"/>
              <a:gd name="connsiteX1" fmla="*/ 216024 w 345339"/>
              <a:gd name="connsiteY1" fmla="*/ 225648 h 311773"/>
              <a:gd name="connsiteX2" fmla="*/ 0 w 345339"/>
              <a:gd name="connsiteY2" fmla="*/ 153640 h 311773"/>
              <a:gd name="connsiteX0" fmla="*/ 345339 w 345339"/>
              <a:gd name="connsiteY0" fmla="*/ 0 h 167757"/>
              <a:gd name="connsiteX1" fmla="*/ 144017 w 345339"/>
              <a:gd name="connsiteY1" fmla="*/ 81632 h 167757"/>
              <a:gd name="connsiteX2" fmla="*/ 0 w 345339"/>
              <a:gd name="connsiteY2" fmla="*/ 153640 h 167757"/>
              <a:gd name="connsiteX0" fmla="*/ 345339 w 345339"/>
              <a:gd name="connsiteY0" fmla="*/ 0 h 153640"/>
              <a:gd name="connsiteX1" fmla="*/ 0 w 345339"/>
              <a:gd name="connsiteY1" fmla="*/ 153640 h 153640"/>
              <a:gd name="connsiteX0" fmla="*/ 345339 w 345339"/>
              <a:gd name="connsiteY0" fmla="*/ 0 h 154939"/>
              <a:gd name="connsiteX1" fmla="*/ 0 w 345339"/>
              <a:gd name="connsiteY1" fmla="*/ 153640 h 154939"/>
              <a:gd name="connsiteX0" fmla="*/ 345339 w 345339"/>
              <a:gd name="connsiteY0" fmla="*/ 0 h 154939"/>
              <a:gd name="connsiteX1" fmla="*/ 0 w 345339"/>
              <a:gd name="connsiteY1" fmla="*/ 153640 h 15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5339" h="154939">
                <a:moveTo>
                  <a:pt x="345339" y="0"/>
                </a:moveTo>
                <a:cubicBezTo>
                  <a:pt x="202643" y="13237"/>
                  <a:pt x="111913" y="154939"/>
                  <a:pt x="0" y="1536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7" name="グループ化 12"/>
          <p:cNvGrpSpPr/>
          <p:nvPr/>
        </p:nvGrpSpPr>
        <p:grpSpPr>
          <a:xfrm>
            <a:off x="467544" y="4365104"/>
            <a:ext cx="1584176" cy="2160240"/>
            <a:chOff x="611560" y="4365104"/>
            <a:chExt cx="1224136" cy="2232248"/>
          </a:xfrm>
        </p:grpSpPr>
        <p:cxnSp>
          <p:nvCxnSpPr>
            <p:cNvPr id="88" name="直線コネクタ 87"/>
            <p:cNvCxnSpPr/>
            <p:nvPr/>
          </p:nvCxnSpPr>
          <p:spPr>
            <a:xfrm rot="5400000">
              <a:off x="-504564" y="5481228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 rot="5400000">
              <a:off x="719572" y="5481228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テキスト ボックス 89"/>
            <p:cNvSpPr txBox="1"/>
            <p:nvPr/>
          </p:nvSpPr>
          <p:spPr>
            <a:xfrm>
              <a:off x="669242" y="4437111"/>
              <a:ext cx="1160894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err="1" smtClean="0"/>
                <a:t>cat</a:t>
              </a:r>
              <a:r>
                <a:rPr kumimoji="1" lang="en-US" altLang="ja-JP" dirty="0" err="1" smtClean="0"/>
                <a:t>.speak</a:t>
              </a:r>
              <a:r>
                <a:rPr kumimoji="1" lang="en-US" altLang="ja-JP" dirty="0" smtClean="0"/>
                <a:t>()</a:t>
              </a:r>
              <a:endParaRPr kumimoji="1" lang="ja-JP" altLang="en-US" dirty="0"/>
            </a:p>
          </p:txBody>
        </p:sp>
      </p:grpSp>
      <p:sp>
        <p:nvSpPr>
          <p:cNvPr id="92" name="フリーフォーム 91"/>
          <p:cNvSpPr/>
          <p:nvPr/>
        </p:nvSpPr>
        <p:spPr>
          <a:xfrm>
            <a:off x="1691680" y="5805264"/>
            <a:ext cx="1440160" cy="504056"/>
          </a:xfrm>
          <a:custGeom>
            <a:avLst/>
            <a:gdLst>
              <a:gd name="connsiteX0" fmla="*/ 0 w 955963"/>
              <a:gd name="connsiteY0" fmla="*/ 0 h 234142"/>
              <a:gd name="connsiteX1" fmla="*/ 124690 w 955963"/>
              <a:gd name="connsiteY1" fmla="*/ 99753 h 234142"/>
              <a:gd name="connsiteX2" fmla="*/ 581890 w 955963"/>
              <a:gd name="connsiteY2" fmla="*/ 224444 h 234142"/>
              <a:gd name="connsiteX3" fmla="*/ 955963 w 955963"/>
              <a:gd name="connsiteY3" fmla="*/ 157942 h 234142"/>
              <a:gd name="connsiteX0" fmla="*/ 0 w 955963"/>
              <a:gd name="connsiteY0" fmla="*/ 0 h 225983"/>
              <a:gd name="connsiteX1" fmla="*/ 222840 w 955963"/>
              <a:gd name="connsiteY1" fmla="*/ 167177 h 225983"/>
              <a:gd name="connsiteX2" fmla="*/ 581890 w 955963"/>
              <a:gd name="connsiteY2" fmla="*/ 224444 h 225983"/>
              <a:gd name="connsiteX3" fmla="*/ 955963 w 955963"/>
              <a:gd name="connsiteY3" fmla="*/ 157942 h 225983"/>
              <a:gd name="connsiteX0" fmla="*/ 0 w 955963"/>
              <a:gd name="connsiteY0" fmla="*/ 0 h 278476"/>
              <a:gd name="connsiteX1" fmla="*/ 222840 w 955963"/>
              <a:gd name="connsiteY1" fmla="*/ 167177 h 278476"/>
              <a:gd name="connsiteX2" fmla="*/ 581890 w 955963"/>
              <a:gd name="connsiteY2" fmla="*/ 224444 h 278476"/>
              <a:gd name="connsiteX3" fmla="*/ 955963 w 955963"/>
              <a:gd name="connsiteY3" fmla="*/ 157942 h 278476"/>
              <a:gd name="connsiteX0" fmla="*/ 0 w 955963"/>
              <a:gd name="connsiteY0" fmla="*/ 0 h 312732"/>
              <a:gd name="connsiteX1" fmla="*/ 222840 w 955963"/>
              <a:gd name="connsiteY1" fmla="*/ 167177 h 312732"/>
              <a:gd name="connsiteX2" fmla="*/ 594241 w 955963"/>
              <a:gd name="connsiteY2" fmla="*/ 311193 h 312732"/>
              <a:gd name="connsiteX3" fmla="*/ 955963 w 955963"/>
              <a:gd name="connsiteY3" fmla="*/ 157942 h 312732"/>
              <a:gd name="connsiteX0" fmla="*/ 0 w 955963"/>
              <a:gd name="connsiteY0" fmla="*/ 0 h 311193"/>
              <a:gd name="connsiteX1" fmla="*/ 594241 w 955963"/>
              <a:gd name="connsiteY1" fmla="*/ 311193 h 311193"/>
              <a:gd name="connsiteX2" fmla="*/ 955963 w 955963"/>
              <a:gd name="connsiteY2" fmla="*/ 157942 h 311193"/>
              <a:gd name="connsiteX0" fmla="*/ 0 w 955963"/>
              <a:gd name="connsiteY0" fmla="*/ 0 h 239186"/>
              <a:gd name="connsiteX1" fmla="*/ 519961 w 955963"/>
              <a:gd name="connsiteY1" fmla="*/ 239186 h 239186"/>
              <a:gd name="connsiteX2" fmla="*/ 955963 w 955963"/>
              <a:gd name="connsiteY2" fmla="*/ 157942 h 239186"/>
              <a:gd name="connsiteX0" fmla="*/ 0 w 955963"/>
              <a:gd name="connsiteY0" fmla="*/ 0 h 247844"/>
              <a:gd name="connsiteX1" fmla="*/ 519961 w 955963"/>
              <a:gd name="connsiteY1" fmla="*/ 239186 h 247844"/>
              <a:gd name="connsiteX2" fmla="*/ 955963 w 955963"/>
              <a:gd name="connsiteY2" fmla="*/ 157942 h 247844"/>
              <a:gd name="connsiteX0" fmla="*/ 0 w 955963"/>
              <a:gd name="connsiteY0" fmla="*/ 0 h 247844"/>
              <a:gd name="connsiteX1" fmla="*/ 519961 w 955963"/>
              <a:gd name="connsiteY1" fmla="*/ 239186 h 247844"/>
              <a:gd name="connsiteX2" fmla="*/ 955963 w 955963"/>
              <a:gd name="connsiteY2" fmla="*/ 157942 h 247844"/>
              <a:gd name="connsiteX0" fmla="*/ 0 w 955963"/>
              <a:gd name="connsiteY0" fmla="*/ 0 h 247844"/>
              <a:gd name="connsiteX1" fmla="*/ 519961 w 955963"/>
              <a:gd name="connsiteY1" fmla="*/ 239186 h 247844"/>
              <a:gd name="connsiteX2" fmla="*/ 955963 w 955963"/>
              <a:gd name="connsiteY2" fmla="*/ 157942 h 247844"/>
              <a:gd name="connsiteX0" fmla="*/ 0 w 848185"/>
              <a:gd name="connsiteY0" fmla="*/ 297268 h 438692"/>
              <a:gd name="connsiteX1" fmla="*/ 412183 w 848185"/>
              <a:gd name="connsiteY1" fmla="*/ 81244 h 438692"/>
              <a:gd name="connsiteX2" fmla="*/ 848185 w 848185"/>
              <a:gd name="connsiteY2" fmla="*/ 0 h 438692"/>
              <a:gd name="connsiteX0" fmla="*/ 0 w 848185"/>
              <a:gd name="connsiteY0" fmla="*/ 297268 h 346544"/>
              <a:gd name="connsiteX1" fmla="*/ 412183 w 848185"/>
              <a:gd name="connsiteY1" fmla="*/ 81244 h 346544"/>
              <a:gd name="connsiteX2" fmla="*/ 848185 w 848185"/>
              <a:gd name="connsiteY2" fmla="*/ 0 h 346544"/>
              <a:gd name="connsiteX0" fmla="*/ 0 w 859876"/>
              <a:gd name="connsiteY0" fmla="*/ 297268 h 346544"/>
              <a:gd name="connsiteX1" fmla="*/ 538892 w 859876"/>
              <a:gd name="connsiteY1" fmla="*/ 225260 h 346544"/>
              <a:gd name="connsiteX2" fmla="*/ 848185 w 859876"/>
              <a:gd name="connsiteY2" fmla="*/ 0 h 346544"/>
              <a:gd name="connsiteX0" fmla="*/ 0 w 848185"/>
              <a:gd name="connsiteY0" fmla="*/ 297268 h 297268"/>
              <a:gd name="connsiteX1" fmla="*/ 848185 w 848185"/>
              <a:gd name="connsiteY1" fmla="*/ 0 h 297268"/>
              <a:gd name="connsiteX0" fmla="*/ 0 w 848185"/>
              <a:gd name="connsiteY0" fmla="*/ 297268 h 297268"/>
              <a:gd name="connsiteX1" fmla="*/ 848185 w 848185"/>
              <a:gd name="connsiteY1" fmla="*/ 0 h 297268"/>
              <a:gd name="connsiteX0" fmla="*/ 0 w 848185"/>
              <a:gd name="connsiteY0" fmla="*/ 297268 h 297268"/>
              <a:gd name="connsiteX1" fmla="*/ 848185 w 848185"/>
              <a:gd name="connsiteY1" fmla="*/ 0 h 297268"/>
              <a:gd name="connsiteX0" fmla="*/ 0 w 970006"/>
              <a:gd name="connsiteY0" fmla="*/ 216024 h 216024"/>
              <a:gd name="connsiteX1" fmla="*/ 970006 w 970006"/>
              <a:gd name="connsiteY1" fmla="*/ 0 h 216024"/>
              <a:gd name="connsiteX0" fmla="*/ 0 w 2263347"/>
              <a:gd name="connsiteY0" fmla="*/ 2958 h 491716"/>
              <a:gd name="connsiteX1" fmla="*/ 2263347 w 2263347"/>
              <a:gd name="connsiteY1" fmla="*/ 290990 h 491716"/>
              <a:gd name="connsiteX0" fmla="*/ 0 w 2263347"/>
              <a:gd name="connsiteY0" fmla="*/ 2958 h 290990"/>
              <a:gd name="connsiteX1" fmla="*/ 2263347 w 2263347"/>
              <a:gd name="connsiteY1" fmla="*/ 290990 h 290990"/>
              <a:gd name="connsiteX0" fmla="*/ 0 w 2263347"/>
              <a:gd name="connsiteY0" fmla="*/ 101513 h 245529"/>
              <a:gd name="connsiteX1" fmla="*/ 2263347 w 2263347"/>
              <a:gd name="connsiteY1" fmla="*/ 245529 h 245529"/>
              <a:gd name="connsiteX0" fmla="*/ 0 w 2263347"/>
              <a:gd name="connsiteY0" fmla="*/ 173520 h 245529"/>
              <a:gd name="connsiteX1" fmla="*/ 2263347 w 2263347"/>
              <a:gd name="connsiteY1" fmla="*/ 245529 h 245529"/>
              <a:gd name="connsiteX0" fmla="*/ 0 w 2047790"/>
              <a:gd name="connsiteY0" fmla="*/ 1109626 h 1109626"/>
              <a:gd name="connsiteX1" fmla="*/ 2047790 w 2047790"/>
              <a:gd name="connsiteY1" fmla="*/ 245529 h 1109626"/>
              <a:gd name="connsiteX0" fmla="*/ 0 w 2047790"/>
              <a:gd name="connsiteY0" fmla="*/ 1109626 h 1109626"/>
              <a:gd name="connsiteX1" fmla="*/ 2047790 w 2047790"/>
              <a:gd name="connsiteY1" fmla="*/ 245529 h 1109626"/>
              <a:gd name="connsiteX0" fmla="*/ 0 w 2047790"/>
              <a:gd name="connsiteY0" fmla="*/ 893602 h 893602"/>
              <a:gd name="connsiteX1" fmla="*/ 2047790 w 2047790"/>
              <a:gd name="connsiteY1" fmla="*/ 245529 h 893602"/>
              <a:gd name="connsiteX0" fmla="*/ 0 w 2047790"/>
              <a:gd name="connsiteY0" fmla="*/ 648073 h 648073"/>
              <a:gd name="connsiteX1" fmla="*/ 2047790 w 2047790"/>
              <a:gd name="connsiteY1" fmla="*/ 0 h 648073"/>
              <a:gd name="connsiteX0" fmla="*/ 0 w 2155568"/>
              <a:gd name="connsiteY0" fmla="*/ 576065 h 576065"/>
              <a:gd name="connsiteX1" fmla="*/ 2155568 w 2155568"/>
              <a:gd name="connsiteY1" fmla="*/ 0 h 576065"/>
              <a:gd name="connsiteX0" fmla="*/ 0 w 2155568"/>
              <a:gd name="connsiteY0" fmla="*/ 504056 h 504056"/>
              <a:gd name="connsiteX1" fmla="*/ 2155568 w 2155568"/>
              <a:gd name="connsiteY1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55568" h="504056">
                <a:moveTo>
                  <a:pt x="0" y="504056"/>
                </a:moveTo>
                <a:cubicBezTo>
                  <a:pt x="975647" y="495632"/>
                  <a:pt x="1603033" y="338781"/>
                  <a:pt x="2155568" y="0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683568" y="4797152"/>
            <a:ext cx="1080120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11" name="カギ線コネクタ 25"/>
          <p:cNvCxnSpPr/>
          <p:nvPr/>
        </p:nvCxnSpPr>
        <p:spPr>
          <a:xfrm rot="10800000">
            <a:off x="6588224" y="5805264"/>
            <a:ext cx="360040" cy="144016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カギ線コネクタ 25"/>
          <p:cNvCxnSpPr/>
          <p:nvPr/>
        </p:nvCxnSpPr>
        <p:spPr>
          <a:xfrm flipV="1">
            <a:off x="6588224" y="5013176"/>
            <a:ext cx="360040" cy="288032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円/楕円 112"/>
          <p:cNvSpPr/>
          <p:nvPr/>
        </p:nvSpPr>
        <p:spPr>
          <a:xfrm>
            <a:off x="6876256" y="5949280"/>
            <a:ext cx="1080120" cy="6480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/>
          <p:cNvSpPr/>
          <p:nvPr/>
        </p:nvSpPr>
        <p:spPr>
          <a:xfrm rot="20039204">
            <a:off x="3037932" y="3955574"/>
            <a:ext cx="4197892" cy="670021"/>
          </a:xfrm>
          <a:custGeom>
            <a:avLst/>
            <a:gdLst>
              <a:gd name="connsiteX0" fmla="*/ 0 w 1812175"/>
              <a:gd name="connsiteY0" fmla="*/ 199506 h 354677"/>
              <a:gd name="connsiteX1" fmla="*/ 598516 w 1812175"/>
              <a:gd name="connsiteY1" fmla="*/ 83128 h 354677"/>
              <a:gd name="connsiteX2" fmla="*/ 1221971 w 1812175"/>
              <a:gd name="connsiteY2" fmla="*/ 340822 h 354677"/>
              <a:gd name="connsiteX3" fmla="*/ 1812175 w 1812175"/>
              <a:gd name="connsiteY3" fmla="*/ 0 h 354677"/>
              <a:gd name="connsiteX0" fmla="*/ 0 w 1812175"/>
              <a:gd name="connsiteY0" fmla="*/ 199506 h 205523"/>
              <a:gd name="connsiteX1" fmla="*/ 598516 w 1812175"/>
              <a:gd name="connsiteY1" fmla="*/ 83128 h 205523"/>
              <a:gd name="connsiteX2" fmla="*/ 1230878 w 1812175"/>
              <a:gd name="connsiteY2" fmla="*/ 191668 h 205523"/>
              <a:gd name="connsiteX3" fmla="*/ 1812175 w 1812175"/>
              <a:gd name="connsiteY3" fmla="*/ 0 h 2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2175" h="205523">
                <a:moveTo>
                  <a:pt x="0" y="199506"/>
                </a:moveTo>
                <a:cubicBezTo>
                  <a:pt x="197427" y="129540"/>
                  <a:pt x="393370" y="84434"/>
                  <a:pt x="598516" y="83128"/>
                </a:cubicBezTo>
                <a:cubicBezTo>
                  <a:pt x="803662" y="81822"/>
                  <a:pt x="1028602" y="205523"/>
                  <a:pt x="1230878" y="191668"/>
                </a:cubicBezTo>
                <a:cubicBezTo>
                  <a:pt x="1433155" y="177813"/>
                  <a:pt x="1812175" y="0"/>
                  <a:pt x="1812175" y="0"/>
                </a:cubicBezTo>
              </a:path>
            </a:pathLst>
          </a:cu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/>
          <p:cNvSpPr/>
          <p:nvPr/>
        </p:nvSpPr>
        <p:spPr>
          <a:xfrm>
            <a:off x="3347864" y="2996952"/>
            <a:ext cx="2304256" cy="2376264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  <a:gd name="connsiteX0" fmla="*/ 1670858 w 1670858"/>
              <a:gd name="connsiteY0" fmla="*/ 0 h 507076"/>
              <a:gd name="connsiteX1" fmla="*/ 0 w 1670858"/>
              <a:gd name="connsiteY1" fmla="*/ 507076 h 507076"/>
              <a:gd name="connsiteX0" fmla="*/ 2822986 w 2822986"/>
              <a:gd name="connsiteY0" fmla="*/ 1856505 h 1856505"/>
              <a:gd name="connsiteX1" fmla="*/ 0 w 2822986"/>
              <a:gd name="connsiteY1" fmla="*/ 0 h 1856505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18850"/>
              <a:gd name="connsiteX1" fmla="*/ 0 w 2232248"/>
              <a:gd name="connsiteY1" fmla="*/ 0 h 518850"/>
              <a:gd name="connsiteX0" fmla="*/ 2160240 w 2160240"/>
              <a:gd name="connsiteY0" fmla="*/ 504057 h 518851"/>
              <a:gd name="connsiteX1" fmla="*/ 0 w 2160240"/>
              <a:gd name="connsiteY1" fmla="*/ 0 h 518851"/>
              <a:gd name="connsiteX0" fmla="*/ 2160240 w 2160240"/>
              <a:gd name="connsiteY0" fmla="*/ 699339 h 714133"/>
              <a:gd name="connsiteX1" fmla="*/ 0 w 2160240"/>
              <a:gd name="connsiteY1" fmla="*/ 195282 h 714133"/>
              <a:gd name="connsiteX0" fmla="*/ 2160240 w 2160240"/>
              <a:gd name="connsiteY0" fmla="*/ 0 h 504056"/>
              <a:gd name="connsiteX1" fmla="*/ 0 w 2160240"/>
              <a:gd name="connsiteY1" fmla="*/ 504056 h 504056"/>
              <a:gd name="connsiteX0" fmla="*/ 2232248 w 2232248"/>
              <a:gd name="connsiteY0" fmla="*/ 0 h 504056"/>
              <a:gd name="connsiteX1" fmla="*/ 0 w 2232248"/>
              <a:gd name="connsiteY1" fmla="*/ 504056 h 504056"/>
              <a:gd name="connsiteX0" fmla="*/ 2232248 w 3456384"/>
              <a:gd name="connsiteY0" fmla="*/ 0 h 504056"/>
              <a:gd name="connsiteX1" fmla="*/ 3456384 w 3456384"/>
              <a:gd name="connsiteY1" fmla="*/ 0 h 504056"/>
              <a:gd name="connsiteX2" fmla="*/ 0 w 3456384"/>
              <a:gd name="connsiteY2" fmla="*/ 504056 h 504056"/>
              <a:gd name="connsiteX0" fmla="*/ 3456384 w 3456384"/>
              <a:gd name="connsiteY0" fmla="*/ 0 h 504056"/>
              <a:gd name="connsiteX1" fmla="*/ 0 w 3456384"/>
              <a:gd name="connsiteY1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0 w 3672408"/>
              <a:gd name="connsiteY2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732987 w 3672408"/>
              <a:gd name="connsiteY2" fmla="*/ 350499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8806 h 512862"/>
              <a:gd name="connsiteX1" fmla="*/ 3672408 w 3672408"/>
              <a:gd name="connsiteY1" fmla="*/ 8806 h 512862"/>
              <a:gd name="connsiteX2" fmla="*/ 936104 w 3672408"/>
              <a:gd name="connsiteY2" fmla="*/ 80814 h 512862"/>
              <a:gd name="connsiteX3" fmla="*/ 0 w 3672408"/>
              <a:gd name="connsiteY3" fmla="*/ 512862 h 512862"/>
              <a:gd name="connsiteX0" fmla="*/ 3456384 w 3456384"/>
              <a:gd name="connsiteY0" fmla="*/ 944910 h 1448966"/>
              <a:gd name="connsiteX1" fmla="*/ 2448272 w 3456384"/>
              <a:gd name="connsiteY1" fmla="*/ 0 h 1448966"/>
              <a:gd name="connsiteX2" fmla="*/ 936104 w 3456384"/>
              <a:gd name="connsiteY2" fmla="*/ 1016918 h 1448966"/>
              <a:gd name="connsiteX3" fmla="*/ 0 w 3456384"/>
              <a:gd name="connsiteY3" fmla="*/ 1448966 h 1448966"/>
              <a:gd name="connsiteX0" fmla="*/ 3456384 w 3456384"/>
              <a:gd name="connsiteY0" fmla="*/ 0 h 504056"/>
              <a:gd name="connsiteX1" fmla="*/ 936104 w 3456384"/>
              <a:gd name="connsiteY1" fmla="*/ 72008 h 504056"/>
              <a:gd name="connsiteX2" fmla="*/ 0 w 3456384"/>
              <a:gd name="connsiteY2" fmla="*/ 504056 h 504056"/>
              <a:gd name="connsiteX0" fmla="*/ 2376264 w 2376264"/>
              <a:gd name="connsiteY0" fmla="*/ 0 h 2385070"/>
              <a:gd name="connsiteX1" fmla="*/ 936104 w 2376264"/>
              <a:gd name="connsiteY1" fmla="*/ 1953022 h 2385070"/>
              <a:gd name="connsiteX2" fmla="*/ 0 w 2376264"/>
              <a:gd name="connsiteY2" fmla="*/ 2385070 h 2385070"/>
              <a:gd name="connsiteX0" fmla="*/ 2376264 w 2376264"/>
              <a:gd name="connsiteY0" fmla="*/ 0 h 2385070"/>
              <a:gd name="connsiteX1" fmla="*/ 936104 w 2376264"/>
              <a:gd name="connsiteY1" fmla="*/ 1953022 h 2385070"/>
              <a:gd name="connsiteX2" fmla="*/ 0 w 2376264"/>
              <a:gd name="connsiteY2" fmla="*/ 2385070 h 2385070"/>
              <a:gd name="connsiteX0" fmla="*/ 2376264 w 2376264"/>
              <a:gd name="connsiteY0" fmla="*/ 0 h 2385070"/>
              <a:gd name="connsiteX1" fmla="*/ 0 w 2376264"/>
              <a:gd name="connsiteY1" fmla="*/ 2385070 h 2385070"/>
              <a:gd name="connsiteX0" fmla="*/ 2393531 w 2393531"/>
              <a:gd name="connsiteY0" fmla="*/ 0 h 2385070"/>
              <a:gd name="connsiteX1" fmla="*/ 17267 w 2393531"/>
              <a:gd name="connsiteY1" fmla="*/ 2385070 h 2385070"/>
              <a:gd name="connsiteX0" fmla="*/ 2393531 w 2393531"/>
              <a:gd name="connsiteY0" fmla="*/ 0 h 2385070"/>
              <a:gd name="connsiteX1" fmla="*/ 17267 w 2393531"/>
              <a:gd name="connsiteY1" fmla="*/ 2385070 h 2385070"/>
              <a:gd name="connsiteX0" fmla="*/ 2393531 w 2393531"/>
              <a:gd name="connsiteY0" fmla="*/ 0 h 2385070"/>
              <a:gd name="connsiteX1" fmla="*/ 1385420 w 2393531"/>
              <a:gd name="connsiteY1" fmla="*/ 1152128 h 2385070"/>
              <a:gd name="connsiteX2" fmla="*/ 17267 w 2393531"/>
              <a:gd name="connsiteY2" fmla="*/ 2385070 h 2385070"/>
              <a:gd name="connsiteX0" fmla="*/ 2393531 w 2393531"/>
              <a:gd name="connsiteY0" fmla="*/ 0 h 2385070"/>
              <a:gd name="connsiteX1" fmla="*/ 1385420 w 2393531"/>
              <a:gd name="connsiteY1" fmla="*/ 1152128 h 2385070"/>
              <a:gd name="connsiteX2" fmla="*/ 17267 w 2393531"/>
              <a:gd name="connsiteY2" fmla="*/ 2385070 h 2385070"/>
              <a:gd name="connsiteX0" fmla="*/ 2393531 w 2393531"/>
              <a:gd name="connsiteY0" fmla="*/ 0 h 2385070"/>
              <a:gd name="connsiteX1" fmla="*/ 1385420 w 2393531"/>
              <a:gd name="connsiteY1" fmla="*/ 1152128 h 2385070"/>
              <a:gd name="connsiteX2" fmla="*/ 17267 w 2393531"/>
              <a:gd name="connsiteY2" fmla="*/ 2385070 h 2385070"/>
              <a:gd name="connsiteX0" fmla="*/ 2393531 w 2393531"/>
              <a:gd name="connsiteY0" fmla="*/ 0 h 2385070"/>
              <a:gd name="connsiteX1" fmla="*/ 1169396 w 2393531"/>
              <a:gd name="connsiteY1" fmla="*/ 1296144 h 2385070"/>
              <a:gd name="connsiteX2" fmla="*/ 17267 w 2393531"/>
              <a:gd name="connsiteY2" fmla="*/ 2385070 h 2385070"/>
              <a:gd name="connsiteX0" fmla="*/ 2393531 w 2393531"/>
              <a:gd name="connsiteY0" fmla="*/ 0 h 2385070"/>
              <a:gd name="connsiteX1" fmla="*/ 1169396 w 2393531"/>
              <a:gd name="connsiteY1" fmla="*/ 1296144 h 2385070"/>
              <a:gd name="connsiteX2" fmla="*/ 17267 w 2393531"/>
              <a:gd name="connsiteY2" fmla="*/ 2385070 h 2385070"/>
              <a:gd name="connsiteX0" fmla="*/ 2393531 w 2393531"/>
              <a:gd name="connsiteY0" fmla="*/ 0 h 2385070"/>
              <a:gd name="connsiteX1" fmla="*/ 1169396 w 2393531"/>
              <a:gd name="connsiteY1" fmla="*/ 1296144 h 2385070"/>
              <a:gd name="connsiteX2" fmla="*/ 17267 w 2393531"/>
              <a:gd name="connsiteY2" fmla="*/ 2385070 h 2385070"/>
              <a:gd name="connsiteX0" fmla="*/ 2376264 w 2376264"/>
              <a:gd name="connsiteY0" fmla="*/ 0 h 2385070"/>
              <a:gd name="connsiteX1" fmla="*/ 0 w 2376264"/>
              <a:gd name="connsiteY1" fmla="*/ 2385070 h 2385070"/>
              <a:gd name="connsiteX0" fmla="*/ 2376264 w 2376264"/>
              <a:gd name="connsiteY0" fmla="*/ 0 h 2385070"/>
              <a:gd name="connsiteX1" fmla="*/ 0 w 2376264"/>
              <a:gd name="connsiteY1" fmla="*/ 2385070 h 2385070"/>
              <a:gd name="connsiteX0" fmla="*/ 2376264 w 2376264"/>
              <a:gd name="connsiteY0" fmla="*/ 0 h 2385070"/>
              <a:gd name="connsiteX1" fmla="*/ 0 w 2376264"/>
              <a:gd name="connsiteY1" fmla="*/ 2385070 h 2385070"/>
              <a:gd name="connsiteX0" fmla="*/ 2376264 w 2376264"/>
              <a:gd name="connsiteY0" fmla="*/ 0 h 2376264"/>
              <a:gd name="connsiteX1" fmla="*/ 0 w 2376264"/>
              <a:gd name="connsiteY1" fmla="*/ 2376264 h 2376264"/>
              <a:gd name="connsiteX0" fmla="*/ 2376264 w 2376264"/>
              <a:gd name="connsiteY0" fmla="*/ 0 h 2376264"/>
              <a:gd name="connsiteX1" fmla="*/ 0 w 2376264"/>
              <a:gd name="connsiteY1" fmla="*/ 2376264 h 2376264"/>
              <a:gd name="connsiteX0" fmla="*/ 2304256 w 2304256"/>
              <a:gd name="connsiteY0" fmla="*/ 0 h 2376264"/>
              <a:gd name="connsiteX1" fmla="*/ 0 w 2304256"/>
              <a:gd name="connsiteY1" fmla="*/ 2376264 h 237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04256" h="2376264">
                <a:moveTo>
                  <a:pt x="2304256" y="0"/>
                </a:moveTo>
                <a:cubicBezTo>
                  <a:pt x="1332201" y="489016"/>
                  <a:pt x="7457" y="1271719"/>
                  <a:pt x="0" y="2376264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>
            <a:off x="2267744" y="63813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Inline cache contents oscillates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24" name="フリーフォーム 123"/>
          <p:cNvSpPr/>
          <p:nvPr/>
        </p:nvSpPr>
        <p:spPr>
          <a:xfrm rot="20299006">
            <a:off x="3092227" y="3959138"/>
            <a:ext cx="4935294" cy="609296"/>
          </a:xfrm>
          <a:custGeom>
            <a:avLst/>
            <a:gdLst>
              <a:gd name="connsiteX0" fmla="*/ 0 w 1812175"/>
              <a:gd name="connsiteY0" fmla="*/ 199506 h 354677"/>
              <a:gd name="connsiteX1" fmla="*/ 598516 w 1812175"/>
              <a:gd name="connsiteY1" fmla="*/ 83128 h 354677"/>
              <a:gd name="connsiteX2" fmla="*/ 1221971 w 1812175"/>
              <a:gd name="connsiteY2" fmla="*/ 340822 h 354677"/>
              <a:gd name="connsiteX3" fmla="*/ 1812175 w 1812175"/>
              <a:gd name="connsiteY3" fmla="*/ 0 h 354677"/>
              <a:gd name="connsiteX0" fmla="*/ 0 w 1812175"/>
              <a:gd name="connsiteY0" fmla="*/ 199506 h 205523"/>
              <a:gd name="connsiteX1" fmla="*/ 598516 w 1812175"/>
              <a:gd name="connsiteY1" fmla="*/ 83128 h 205523"/>
              <a:gd name="connsiteX2" fmla="*/ 1230878 w 1812175"/>
              <a:gd name="connsiteY2" fmla="*/ 191668 h 205523"/>
              <a:gd name="connsiteX3" fmla="*/ 1812175 w 1812175"/>
              <a:gd name="connsiteY3" fmla="*/ 0 h 2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2175" h="205523">
                <a:moveTo>
                  <a:pt x="0" y="199506"/>
                </a:moveTo>
                <a:cubicBezTo>
                  <a:pt x="197427" y="129540"/>
                  <a:pt x="393370" y="84434"/>
                  <a:pt x="598516" y="83128"/>
                </a:cubicBezTo>
                <a:cubicBezTo>
                  <a:pt x="803662" y="81822"/>
                  <a:pt x="1028602" y="205523"/>
                  <a:pt x="1230878" y="191668"/>
                </a:cubicBezTo>
                <a:cubicBezTo>
                  <a:pt x="1433155" y="177813"/>
                  <a:pt x="1812175" y="0"/>
                  <a:pt x="1812175" y="0"/>
                </a:cubicBezTo>
              </a:path>
            </a:pathLst>
          </a:cu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1" animBg="1"/>
      <p:bldP spid="67" grpId="0" animBg="1"/>
      <p:bldP spid="67" grpId="1" animBg="1"/>
      <p:bldP spid="65" grpId="0" animBg="1"/>
      <p:bldP spid="65" grpId="1" animBg="1"/>
      <p:bldP spid="58" grpId="0" animBg="1"/>
      <p:bldP spid="69" grpId="0"/>
      <p:bldP spid="70" grpId="0"/>
      <p:bldP spid="77" grpId="0" animBg="1"/>
      <p:bldP spid="78" grpId="0"/>
      <p:bldP spid="79" grpId="0"/>
      <p:bldP spid="80" grpId="0"/>
      <p:bldP spid="81" grpId="0" animBg="1"/>
      <p:bldP spid="83" grpId="0" animBg="1"/>
      <p:bldP spid="113" grpId="0" animBg="1"/>
      <p:bldP spid="113" grpId="1" animBg="1"/>
      <p:bldP spid="115" grpId="0" animBg="1"/>
      <p:bldP spid="115" grpId="1" animBg="1"/>
      <p:bldP spid="116" grpId="0" animBg="1"/>
      <p:bldP spid="117" grpId="0"/>
      <p:bldP spid="124" grpId="0" animBg="1"/>
      <p:bldP spid="12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グループ化 108"/>
          <p:cNvGrpSpPr/>
          <p:nvPr/>
        </p:nvGrpSpPr>
        <p:grpSpPr>
          <a:xfrm>
            <a:off x="6948264" y="4293096"/>
            <a:ext cx="1800200" cy="936104"/>
            <a:chOff x="6948264" y="4293096"/>
            <a:chExt cx="1800200" cy="936104"/>
          </a:xfrm>
        </p:grpSpPr>
        <p:sp>
          <p:nvSpPr>
            <p:cNvPr id="110" name="角丸四角形 109"/>
            <p:cNvSpPr/>
            <p:nvPr/>
          </p:nvSpPr>
          <p:spPr>
            <a:xfrm>
              <a:off x="6948264" y="4293096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7092280" y="4725144"/>
              <a:ext cx="1512168" cy="43204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7092280" y="4797152"/>
              <a:ext cx="16305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/>
                <a:t>speak</a:t>
              </a:r>
              <a:r>
                <a:rPr kumimoji="1" lang="en-US" altLang="ja-JP" sz="1400" dirty="0" smtClean="0"/>
                <a:t>() { *1* }</a:t>
              </a:r>
              <a:endParaRPr kumimoji="1" lang="ja-JP" altLang="en-US" sz="1400" dirty="0"/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7020272" y="4365104"/>
              <a:ext cx="978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Animal</a:t>
              </a:r>
              <a:endParaRPr kumimoji="1" lang="ja-JP" altLang="en-US" dirty="0"/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6948264" y="5589240"/>
            <a:ext cx="1800200" cy="936104"/>
            <a:chOff x="6948264" y="5589240"/>
            <a:chExt cx="1800200" cy="936104"/>
          </a:xfrm>
        </p:grpSpPr>
        <p:sp>
          <p:nvSpPr>
            <p:cNvPr id="115" name="角丸四角形 114"/>
            <p:cNvSpPr/>
            <p:nvPr/>
          </p:nvSpPr>
          <p:spPr>
            <a:xfrm>
              <a:off x="6948264" y="5589240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7020272" y="5661248"/>
              <a:ext cx="575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Cat</a:t>
              </a:r>
              <a:endParaRPr kumimoji="1" lang="ja-JP" altLang="en-US" dirty="0"/>
            </a:p>
          </p:txBody>
        </p:sp>
        <p:grpSp>
          <p:nvGrpSpPr>
            <p:cNvPr id="117" name="グループ化 53"/>
            <p:cNvGrpSpPr/>
            <p:nvPr/>
          </p:nvGrpSpPr>
          <p:grpSpPr>
            <a:xfrm>
              <a:off x="7092280" y="6021288"/>
              <a:ext cx="1512168" cy="432048"/>
              <a:chOff x="7092280" y="6021288"/>
              <a:chExt cx="1512168" cy="432048"/>
            </a:xfrm>
          </p:grpSpPr>
          <p:sp>
            <p:nvSpPr>
              <p:cNvPr id="118" name="正方形/長方形 117"/>
              <p:cNvSpPr/>
              <p:nvPr/>
            </p:nvSpPr>
            <p:spPr>
              <a:xfrm>
                <a:off x="7092280" y="6021288"/>
                <a:ext cx="1512168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" name="テキスト ボックス 118"/>
              <p:cNvSpPr txBox="1"/>
              <p:nvPr/>
            </p:nvSpPr>
            <p:spPr>
              <a:xfrm>
                <a:off x="7164288" y="6093296"/>
                <a:ext cx="10801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/>
                  <a:t>speak</a:t>
                </a:r>
                <a:endParaRPr kumimoji="1" lang="ja-JP" altLang="en-US" sz="1400" dirty="0"/>
              </a:p>
            </p:txBody>
          </p:sp>
        </p:grpSp>
      </p:grpSp>
      <p:grpSp>
        <p:nvGrpSpPr>
          <p:cNvPr id="120" name="グループ化 55"/>
          <p:cNvGrpSpPr/>
          <p:nvPr/>
        </p:nvGrpSpPr>
        <p:grpSpPr>
          <a:xfrm>
            <a:off x="4788024" y="5085184"/>
            <a:ext cx="1800200" cy="936104"/>
            <a:chOff x="6732240" y="3789040"/>
            <a:chExt cx="1800200" cy="936104"/>
          </a:xfrm>
        </p:grpSpPr>
        <p:grpSp>
          <p:nvGrpSpPr>
            <p:cNvPr id="121" name="グループ化 23"/>
            <p:cNvGrpSpPr/>
            <p:nvPr/>
          </p:nvGrpSpPr>
          <p:grpSpPr>
            <a:xfrm>
              <a:off x="6732240" y="3789040"/>
              <a:ext cx="1800200" cy="936104"/>
              <a:chOff x="2483768" y="3717032"/>
              <a:chExt cx="1800200" cy="936104"/>
            </a:xfrm>
          </p:grpSpPr>
          <p:sp>
            <p:nvSpPr>
              <p:cNvPr id="123" name="角丸四角形 122"/>
              <p:cNvSpPr/>
              <p:nvPr/>
            </p:nvSpPr>
            <p:spPr>
              <a:xfrm>
                <a:off x="2483768" y="3717032"/>
                <a:ext cx="1800200" cy="93610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テキスト ボックス 123"/>
              <p:cNvSpPr txBox="1"/>
              <p:nvPr/>
            </p:nvSpPr>
            <p:spPr>
              <a:xfrm>
                <a:off x="2555776" y="3789040"/>
                <a:ext cx="11006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Training</a:t>
                </a:r>
                <a:endParaRPr kumimoji="1" lang="ja-JP" altLang="en-US" dirty="0"/>
              </a:p>
            </p:txBody>
          </p:sp>
          <p:sp>
            <p:nvSpPr>
              <p:cNvPr id="125" name="正方形/長方形 124"/>
              <p:cNvSpPr/>
              <p:nvPr/>
            </p:nvSpPr>
            <p:spPr>
              <a:xfrm>
                <a:off x="2627784" y="4149080"/>
                <a:ext cx="1512168" cy="43204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2" name="テキスト ボックス 121"/>
            <p:cNvSpPr txBox="1"/>
            <p:nvPr/>
          </p:nvSpPr>
          <p:spPr>
            <a:xfrm>
              <a:off x="6876256" y="4293096"/>
              <a:ext cx="16305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speak() { *2* }</a:t>
              </a:r>
              <a:endParaRPr kumimoji="1" lang="ja-JP" altLang="en-US" sz="1400" dirty="0"/>
            </a:p>
          </p:txBody>
        </p:sp>
      </p:grpSp>
      <p:sp>
        <p:nvSpPr>
          <p:cNvPr id="98" name="正方形/長方形 97"/>
          <p:cNvSpPr/>
          <p:nvPr/>
        </p:nvSpPr>
        <p:spPr>
          <a:xfrm>
            <a:off x="683568" y="5229200"/>
            <a:ext cx="10801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method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683568" y="4797152"/>
            <a:ext cx="10801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class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683568" y="6093296"/>
            <a:ext cx="10801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pstate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683568" y="5661248"/>
            <a:ext cx="10801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state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コンテンツ プレースホルダ 51"/>
          <p:cNvSpPr>
            <a:spLocks noGrp="1"/>
          </p:cNvSpPr>
          <p:nvPr>
            <p:ph idx="1"/>
          </p:nvPr>
        </p:nvSpPr>
        <p:spPr>
          <a:xfrm>
            <a:off x="457200" y="2249424"/>
            <a:ext cx="5050904" cy="2043672"/>
          </a:xfrm>
        </p:spPr>
        <p:txBody>
          <a:bodyPr/>
          <a:lstStyle/>
          <a:p>
            <a:r>
              <a:rPr kumimoji="1" lang="en-US" altLang="ja-JP" dirty="0" smtClean="0"/>
              <a:t>Use multiple entries in inline cache</a:t>
            </a:r>
            <a:endParaRPr kumimoji="1" lang="en-US" altLang="ja-JP" baseline="0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Polymorphic caching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  <p:cxnSp>
        <p:nvCxnSpPr>
          <p:cNvPr id="26" name="カギ線コネクタ 25"/>
          <p:cNvCxnSpPr/>
          <p:nvPr/>
        </p:nvCxnSpPr>
        <p:spPr>
          <a:xfrm rot="5400000" flipH="1" flipV="1">
            <a:off x="7668344" y="5409220"/>
            <a:ext cx="360040" cy="1588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>
            <a:off x="3059832" y="5373216"/>
            <a:ext cx="504056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フリーフォーム 31"/>
          <p:cNvSpPr/>
          <p:nvPr/>
        </p:nvSpPr>
        <p:spPr>
          <a:xfrm>
            <a:off x="3563888" y="5733255"/>
            <a:ext cx="3600400" cy="518851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  <a:gd name="connsiteX0" fmla="*/ 1670858 w 1670858"/>
              <a:gd name="connsiteY0" fmla="*/ 0 h 507076"/>
              <a:gd name="connsiteX1" fmla="*/ 0 w 1670858"/>
              <a:gd name="connsiteY1" fmla="*/ 507076 h 507076"/>
              <a:gd name="connsiteX0" fmla="*/ 2822986 w 2822986"/>
              <a:gd name="connsiteY0" fmla="*/ 1856505 h 1856505"/>
              <a:gd name="connsiteX1" fmla="*/ 0 w 2822986"/>
              <a:gd name="connsiteY1" fmla="*/ 0 h 1856505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18850"/>
              <a:gd name="connsiteX1" fmla="*/ 0 w 2232248"/>
              <a:gd name="connsiteY1" fmla="*/ 0 h 518850"/>
              <a:gd name="connsiteX0" fmla="*/ 2160240 w 2160240"/>
              <a:gd name="connsiteY0" fmla="*/ 504057 h 518851"/>
              <a:gd name="connsiteX1" fmla="*/ 0 w 2160240"/>
              <a:gd name="connsiteY1" fmla="*/ 0 h 518851"/>
              <a:gd name="connsiteX0" fmla="*/ 3600400 w 3600400"/>
              <a:gd name="connsiteY0" fmla="*/ 504057 h 518851"/>
              <a:gd name="connsiteX1" fmla="*/ 0 w 3600400"/>
              <a:gd name="connsiteY1" fmla="*/ 0 h 51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00400" h="518851">
                <a:moveTo>
                  <a:pt x="3600400" y="504057"/>
                </a:moveTo>
                <a:cubicBezTo>
                  <a:pt x="2756778" y="518851"/>
                  <a:pt x="605359" y="475416"/>
                  <a:pt x="0" y="0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5496" y="537321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ic</a:t>
            </a:r>
            <a:endParaRPr kumimoji="1" lang="ja-JP" altLang="en-US" dirty="0"/>
          </a:p>
        </p:txBody>
      </p:sp>
      <p:sp>
        <p:nvSpPr>
          <p:cNvPr id="49" name="フリーフォーム 48"/>
          <p:cNvSpPr/>
          <p:nvPr/>
        </p:nvSpPr>
        <p:spPr>
          <a:xfrm>
            <a:off x="323527" y="5435600"/>
            <a:ext cx="345339" cy="154939"/>
          </a:xfrm>
          <a:custGeom>
            <a:avLst/>
            <a:gdLst>
              <a:gd name="connsiteX0" fmla="*/ 307622 w 307622"/>
              <a:gd name="connsiteY0" fmla="*/ 0 h 440267"/>
              <a:gd name="connsiteX1" fmla="*/ 28222 w 307622"/>
              <a:gd name="connsiteY1" fmla="*/ 143933 h 440267"/>
              <a:gd name="connsiteX2" fmla="*/ 138288 w 307622"/>
              <a:gd name="connsiteY2" fmla="*/ 321733 h 440267"/>
              <a:gd name="connsiteX3" fmla="*/ 79022 w 307622"/>
              <a:gd name="connsiteY3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59266 w 228600"/>
              <a:gd name="connsiteY1" fmla="*/ 321733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228600 w 228600"/>
              <a:gd name="connsiteY0" fmla="*/ 0 h 440267"/>
              <a:gd name="connsiteX1" fmla="*/ 99285 w 228600"/>
              <a:gd name="connsiteY1" fmla="*/ 225648 h 440267"/>
              <a:gd name="connsiteX2" fmla="*/ 0 w 228600"/>
              <a:gd name="connsiteY2" fmla="*/ 440267 h 440267"/>
              <a:gd name="connsiteX0" fmla="*/ 345339 w 345339"/>
              <a:gd name="connsiteY0" fmla="*/ 0 h 311773"/>
              <a:gd name="connsiteX1" fmla="*/ 216024 w 345339"/>
              <a:gd name="connsiteY1" fmla="*/ 225648 h 311773"/>
              <a:gd name="connsiteX2" fmla="*/ 0 w 345339"/>
              <a:gd name="connsiteY2" fmla="*/ 153640 h 311773"/>
              <a:gd name="connsiteX0" fmla="*/ 345339 w 345339"/>
              <a:gd name="connsiteY0" fmla="*/ 0 h 167757"/>
              <a:gd name="connsiteX1" fmla="*/ 144017 w 345339"/>
              <a:gd name="connsiteY1" fmla="*/ 81632 h 167757"/>
              <a:gd name="connsiteX2" fmla="*/ 0 w 345339"/>
              <a:gd name="connsiteY2" fmla="*/ 153640 h 167757"/>
              <a:gd name="connsiteX0" fmla="*/ 345339 w 345339"/>
              <a:gd name="connsiteY0" fmla="*/ 0 h 153640"/>
              <a:gd name="connsiteX1" fmla="*/ 0 w 345339"/>
              <a:gd name="connsiteY1" fmla="*/ 153640 h 153640"/>
              <a:gd name="connsiteX0" fmla="*/ 345339 w 345339"/>
              <a:gd name="connsiteY0" fmla="*/ 0 h 154939"/>
              <a:gd name="connsiteX1" fmla="*/ 0 w 345339"/>
              <a:gd name="connsiteY1" fmla="*/ 153640 h 154939"/>
              <a:gd name="connsiteX0" fmla="*/ 345339 w 345339"/>
              <a:gd name="connsiteY0" fmla="*/ 0 h 154939"/>
              <a:gd name="connsiteX1" fmla="*/ 0 w 345339"/>
              <a:gd name="connsiteY1" fmla="*/ 153640 h 15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5339" h="154939">
                <a:moveTo>
                  <a:pt x="345339" y="0"/>
                </a:moveTo>
                <a:cubicBezTo>
                  <a:pt x="202643" y="13237"/>
                  <a:pt x="111913" y="154939"/>
                  <a:pt x="0" y="1536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652120" y="66693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0" name="フリーフォーム 59"/>
          <p:cNvSpPr/>
          <p:nvPr/>
        </p:nvSpPr>
        <p:spPr>
          <a:xfrm>
            <a:off x="3491880" y="4932362"/>
            <a:ext cx="3672408" cy="512862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  <a:gd name="connsiteX0" fmla="*/ 1670858 w 1670858"/>
              <a:gd name="connsiteY0" fmla="*/ 0 h 507076"/>
              <a:gd name="connsiteX1" fmla="*/ 0 w 1670858"/>
              <a:gd name="connsiteY1" fmla="*/ 507076 h 507076"/>
              <a:gd name="connsiteX0" fmla="*/ 2822986 w 2822986"/>
              <a:gd name="connsiteY0" fmla="*/ 1856505 h 1856505"/>
              <a:gd name="connsiteX1" fmla="*/ 0 w 2822986"/>
              <a:gd name="connsiteY1" fmla="*/ 0 h 1856505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18850"/>
              <a:gd name="connsiteX1" fmla="*/ 0 w 2232248"/>
              <a:gd name="connsiteY1" fmla="*/ 0 h 518850"/>
              <a:gd name="connsiteX0" fmla="*/ 2160240 w 2160240"/>
              <a:gd name="connsiteY0" fmla="*/ 504057 h 518851"/>
              <a:gd name="connsiteX1" fmla="*/ 0 w 2160240"/>
              <a:gd name="connsiteY1" fmla="*/ 0 h 518851"/>
              <a:gd name="connsiteX0" fmla="*/ 2160240 w 2160240"/>
              <a:gd name="connsiteY0" fmla="*/ 699339 h 714133"/>
              <a:gd name="connsiteX1" fmla="*/ 0 w 2160240"/>
              <a:gd name="connsiteY1" fmla="*/ 195282 h 714133"/>
              <a:gd name="connsiteX0" fmla="*/ 2160240 w 2160240"/>
              <a:gd name="connsiteY0" fmla="*/ 0 h 504056"/>
              <a:gd name="connsiteX1" fmla="*/ 0 w 2160240"/>
              <a:gd name="connsiteY1" fmla="*/ 504056 h 504056"/>
              <a:gd name="connsiteX0" fmla="*/ 2232248 w 2232248"/>
              <a:gd name="connsiteY0" fmla="*/ 0 h 504056"/>
              <a:gd name="connsiteX1" fmla="*/ 0 w 2232248"/>
              <a:gd name="connsiteY1" fmla="*/ 504056 h 504056"/>
              <a:gd name="connsiteX0" fmla="*/ 2232248 w 3456384"/>
              <a:gd name="connsiteY0" fmla="*/ 0 h 504056"/>
              <a:gd name="connsiteX1" fmla="*/ 3456384 w 3456384"/>
              <a:gd name="connsiteY1" fmla="*/ 0 h 504056"/>
              <a:gd name="connsiteX2" fmla="*/ 0 w 3456384"/>
              <a:gd name="connsiteY2" fmla="*/ 504056 h 504056"/>
              <a:gd name="connsiteX0" fmla="*/ 3456384 w 3456384"/>
              <a:gd name="connsiteY0" fmla="*/ 0 h 504056"/>
              <a:gd name="connsiteX1" fmla="*/ 0 w 3456384"/>
              <a:gd name="connsiteY1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0 w 3672408"/>
              <a:gd name="connsiteY2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732987 w 3672408"/>
              <a:gd name="connsiteY2" fmla="*/ 350499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8806 h 512862"/>
              <a:gd name="connsiteX1" fmla="*/ 3672408 w 3672408"/>
              <a:gd name="connsiteY1" fmla="*/ 8806 h 512862"/>
              <a:gd name="connsiteX2" fmla="*/ 936104 w 3672408"/>
              <a:gd name="connsiteY2" fmla="*/ 80814 h 512862"/>
              <a:gd name="connsiteX3" fmla="*/ 0 w 3672408"/>
              <a:gd name="connsiteY3" fmla="*/ 512862 h 512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2408" h="512862">
                <a:moveTo>
                  <a:pt x="3456384" y="8806"/>
                </a:moveTo>
                <a:lnTo>
                  <a:pt x="3672408" y="8806"/>
                </a:lnTo>
                <a:cubicBezTo>
                  <a:pt x="2760307" y="32809"/>
                  <a:pt x="1881576" y="0"/>
                  <a:pt x="936104" y="80814"/>
                </a:cubicBezTo>
                <a:cubicBezTo>
                  <a:pt x="430324" y="108839"/>
                  <a:pt x="122164" y="487269"/>
                  <a:pt x="0" y="512862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/>
          <p:cNvSpPr/>
          <p:nvPr/>
        </p:nvSpPr>
        <p:spPr>
          <a:xfrm>
            <a:off x="3563888" y="5572018"/>
            <a:ext cx="1440160" cy="239655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  <a:gd name="connsiteX0" fmla="*/ 1670858 w 1670858"/>
              <a:gd name="connsiteY0" fmla="*/ 0 h 507076"/>
              <a:gd name="connsiteX1" fmla="*/ 0 w 1670858"/>
              <a:gd name="connsiteY1" fmla="*/ 507076 h 507076"/>
              <a:gd name="connsiteX0" fmla="*/ 2822986 w 2822986"/>
              <a:gd name="connsiteY0" fmla="*/ 1856505 h 1856505"/>
              <a:gd name="connsiteX1" fmla="*/ 0 w 2822986"/>
              <a:gd name="connsiteY1" fmla="*/ 0 h 1856505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18850"/>
              <a:gd name="connsiteX1" fmla="*/ 0 w 2232248"/>
              <a:gd name="connsiteY1" fmla="*/ 0 h 518850"/>
              <a:gd name="connsiteX0" fmla="*/ 2160240 w 2160240"/>
              <a:gd name="connsiteY0" fmla="*/ 504057 h 518851"/>
              <a:gd name="connsiteX1" fmla="*/ 0 w 2160240"/>
              <a:gd name="connsiteY1" fmla="*/ 0 h 518851"/>
              <a:gd name="connsiteX0" fmla="*/ 3600400 w 3600400"/>
              <a:gd name="connsiteY0" fmla="*/ 504057 h 518851"/>
              <a:gd name="connsiteX1" fmla="*/ 0 w 3600400"/>
              <a:gd name="connsiteY1" fmla="*/ 0 h 518851"/>
              <a:gd name="connsiteX0" fmla="*/ 3600400 w 3600400"/>
              <a:gd name="connsiteY0" fmla="*/ 504057 h 504057"/>
              <a:gd name="connsiteX1" fmla="*/ 1368152 w 3600400"/>
              <a:gd name="connsiteY1" fmla="*/ 288032 h 504057"/>
              <a:gd name="connsiteX2" fmla="*/ 0 w 3600400"/>
              <a:gd name="connsiteY2" fmla="*/ 0 h 504057"/>
              <a:gd name="connsiteX0" fmla="*/ 1368152 w 1368152"/>
              <a:gd name="connsiteY0" fmla="*/ 288032 h 475416"/>
              <a:gd name="connsiteX1" fmla="*/ 0 w 1368152"/>
              <a:gd name="connsiteY1" fmla="*/ 0 h 475416"/>
              <a:gd name="connsiteX0" fmla="*/ 1440160 w 1440160"/>
              <a:gd name="connsiteY0" fmla="*/ 288032 h 475416"/>
              <a:gd name="connsiteX1" fmla="*/ 0 w 1440160"/>
              <a:gd name="connsiteY1" fmla="*/ 0 h 475416"/>
              <a:gd name="connsiteX0" fmla="*/ 1440160 w 1440160"/>
              <a:gd name="connsiteY0" fmla="*/ 288032 h 475416"/>
              <a:gd name="connsiteX1" fmla="*/ 0 w 1440160"/>
              <a:gd name="connsiteY1" fmla="*/ 0 h 475416"/>
              <a:gd name="connsiteX0" fmla="*/ 1440160 w 1440160"/>
              <a:gd name="connsiteY0" fmla="*/ 144016 h 475416"/>
              <a:gd name="connsiteX1" fmla="*/ 0 w 1440160"/>
              <a:gd name="connsiteY1" fmla="*/ 0 h 475416"/>
              <a:gd name="connsiteX0" fmla="*/ 1440160 w 1440160"/>
              <a:gd name="connsiteY0" fmla="*/ 161237 h 167648"/>
              <a:gd name="connsiteX1" fmla="*/ 0 w 1440160"/>
              <a:gd name="connsiteY1" fmla="*/ 17221 h 167648"/>
              <a:gd name="connsiteX0" fmla="*/ 1440160 w 1440160"/>
              <a:gd name="connsiteY0" fmla="*/ 233244 h 239655"/>
              <a:gd name="connsiteX1" fmla="*/ 0 w 1440160"/>
              <a:gd name="connsiteY1" fmla="*/ 17221 h 23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0160" h="239655">
                <a:moveTo>
                  <a:pt x="1440160" y="233244"/>
                </a:moveTo>
                <a:cubicBezTo>
                  <a:pt x="975000" y="239655"/>
                  <a:pt x="664874" y="0"/>
                  <a:pt x="0" y="17221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3059832" y="5373216"/>
            <a:ext cx="504056" cy="50405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7" name="フリーフォーム 76"/>
          <p:cNvSpPr/>
          <p:nvPr/>
        </p:nvSpPr>
        <p:spPr>
          <a:xfrm>
            <a:off x="8604448" y="4077072"/>
            <a:ext cx="317952" cy="1728191"/>
          </a:xfrm>
          <a:custGeom>
            <a:avLst/>
            <a:gdLst>
              <a:gd name="connsiteX0" fmla="*/ 0 w 3691304"/>
              <a:gd name="connsiteY0" fmla="*/ 0 h 3499339"/>
              <a:gd name="connsiteX1" fmla="*/ 3253154 w 3691304"/>
              <a:gd name="connsiteY1" fmla="*/ 2171700 h 3499339"/>
              <a:gd name="connsiteX2" fmla="*/ 2628900 w 3691304"/>
              <a:gd name="connsiteY2" fmla="*/ 3499339 h 3499339"/>
              <a:gd name="connsiteX0" fmla="*/ 156710 w 1564212"/>
              <a:gd name="connsiteY0" fmla="*/ 0 h 2505808"/>
              <a:gd name="connsiteX1" fmla="*/ 624254 w 1564212"/>
              <a:gd name="connsiteY1" fmla="*/ 1178169 h 2505808"/>
              <a:gd name="connsiteX2" fmla="*/ 0 w 1564212"/>
              <a:gd name="connsiteY2" fmla="*/ 2505808 h 2505808"/>
              <a:gd name="connsiteX0" fmla="*/ 0 w 1617556"/>
              <a:gd name="connsiteY0" fmla="*/ 0 h 2721833"/>
              <a:gd name="connsiteX1" fmla="*/ 1475656 w 1617556"/>
              <a:gd name="connsiteY1" fmla="*/ 1394194 h 2721833"/>
              <a:gd name="connsiteX2" fmla="*/ 851402 w 1617556"/>
              <a:gd name="connsiteY2" fmla="*/ 2721833 h 2721833"/>
              <a:gd name="connsiteX0" fmla="*/ 0 w 1617556"/>
              <a:gd name="connsiteY0" fmla="*/ 0 h 2721833"/>
              <a:gd name="connsiteX1" fmla="*/ 1475656 w 1617556"/>
              <a:gd name="connsiteY1" fmla="*/ 1394194 h 2721833"/>
              <a:gd name="connsiteX2" fmla="*/ 851402 w 1617556"/>
              <a:gd name="connsiteY2" fmla="*/ 2721833 h 2721833"/>
              <a:gd name="connsiteX0" fmla="*/ 0 w 1489773"/>
              <a:gd name="connsiteY0" fmla="*/ 0 h 2721833"/>
              <a:gd name="connsiteX1" fmla="*/ 936104 w 1489773"/>
              <a:gd name="connsiteY1" fmla="*/ 792089 h 2721833"/>
              <a:gd name="connsiteX2" fmla="*/ 1475656 w 1489773"/>
              <a:gd name="connsiteY2" fmla="*/ 1394194 h 2721833"/>
              <a:gd name="connsiteX3" fmla="*/ 851402 w 1489773"/>
              <a:gd name="connsiteY3" fmla="*/ 2721833 h 2721833"/>
              <a:gd name="connsiteX0" fmla="*/ 84702 w 638371"/>
              <a:gd name="connsiteY0" fmla="*/ 0 h 1929744"/>
              <a:gd name="connsiteX1" fmla="*/ 624254 w 638371"/>
              <a:gd name="connsiteY1" fmla="*/ 602105 h 1929744"/>
              <a:gd name="connsiteX2" fmla="*/ 0 w 638371"/>
              <a:gd name="connsiteY2" fmla="*/ 1929744 h 1929744"/>
              <a:gd name="connsiteX0" fmla="*/ 84702 w 386852"/>
              <a:gd name="connsiteY0" fmla="*/ 0 h 1929744"/>
              <a:gd name="connsiteX1" fmla="*/ 372735 w 386852"/>
              <a:gd name="connsiteY1" fmla="*/ 1008111 h 1929744"/>
              <a:gd name="connsiteX2" fmla="*/ 0 w 386852"/>
              <a:gd name="connsiteY2" fmla="*/ 1929744 h 1929744"/>
              <a:gd name="connsiteX0" fmla="*/ 0 w 288033"/>
              <a:gd name="connsiteY0" fmla="*/ 0 h 1800199"/>
              <a:gd name="connsiteX1" fmla="*/ 288033 w 288033"/>
              <a:gd name="connsiteY1" fmla="*/ 1008111 h 1800199"/>
              <a:gd name="connsiteX2" fmla="*/ 1 w 288033"/>
              <a:gd name="connsiteY2" fmla="*/ 1800199 h 1800199"/>
              <a:gd name="connsiteX0" fmla="*/ 72009 w 317952"/>
              <a:gd name="connsiteY0" fmla="*/ 0 h 1728191"/>
              <a:gd name="connsiteX1" fmla="*/ 288032 w 317952"/>
              <a:gd name="connsiteY1" fmla="*/ 936103 h 1728191"/>
              <a:gd name="connsiteX2" fmla="*/ 0 w 317952"/>
              <a:gd name="connsiteY2" fmla="*/ 1728191 h 172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952" h="1728191">
                <a:moveTo>
                  <a:pt x="72009" y="0"/>
                </a:moveTo>
                <a:cubicBezTo>
                  <a:pt x="317952" y="232366"/>
                  <a:pt x="300033" y="648071"/>
                  <a:pt x="288032" y="936103"/>
                </a:cubicBezTo>
                <a:cubicBezTo>
                  <a:pt x="276031" y="1224135"/>
                  <a:pt x="172915" y="1506918"/>
                  <a:pt x="0" y="1728191"/>
                </a:cubicBezTo>
              </a:path>
            </a:pathLst>
          </a:custGeom>
          <a:ln w="28575"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5580112" y="2060848"/>
            <a:ext cx="3096344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2" name="直線コネクタ 81"/>
          <p:cNvCxnSpPr/>
          <p:nvPr/>
        </p:nvCxnSpPr>
        <p:spPr>
          <a:xfrm rot="5400000">
            <a:off x="6588224" y="3068960"/>
            <a:ext cx="172819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5580112" y="22768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super</a:t>
            </a:r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7596336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Animal</a:t>
            </a:r>
            <a:endParaRPr kumimoji="1"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940152" y="1556792"/>
            <a:ext cx="2566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2"/>
                </a:solidFill>
              </a:rPr>
              <a:t>alternate cache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580112" y="27809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speak</a:t>
            </a:r>
            <a:endParaRPr kumimoji="1" lang="ja-JP" altLang="en-US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6156176" y="34290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596336" y="2780928"/>
            <a:ext cx="57606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6732240" y="2780928"/>
            <a:ext cx="5760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6372200" y="22768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Training</a:t>
            </a:r>
            <a:endParaRPr kumimoji="1" lang="ja-JP" altLang="en-US" dirty="0"/>
          </a:p>
        </p:txBody>
      </p:sp>
      <p:sp>
        <p:nvSpPr>
          <p:cNvPr id="93" name="フリーフォーム 92"/>
          <p:cNvSpPr/>
          <p:nvPr/>
        </p:nvSpPr>
        <p:spPr>
          <a:xfrm>
            <a:off x="3347864" y="2996952"/>
            <a:ext cx="2304256" cy="2376264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  <a:gd name="connsiteX0" fmla="*/ 1670858 w 1670858"/>
              <a:gd name="connsiteY0" fmla="*/ 0 h 507076"/>
              <a:gd name="connsiteX1" fmla="*/ 0 w 1670858"/>
              <a:gd name="connsiteY1" fmla="*/ 507076 h 507076"/>
              <a:gd name="connsiteX0" fmla="*/ 2822986 w 2822986"/>
              <a:gd name="connsiteY0" fmla="*/ 1856505 h 1856505"/>
              <a:gd name="connsiteX1" fmla="*/ 0 w 2822986"/>
              <a:gd name="connsiteY1" fmla="*/ 0 h 1856505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04056"/>
              <a:gd name="connsiteX1" fmla="*/ 0 w 2232248"/>
              <a:gd name="connsiteY1" fmla="*/ 0 h 504056"/>
              <a:gd name="connsiteX0" fmla="*/ 2232248 w 2232248"/>
              <a:gd name="connsiteY0" fmla="*/ 504056 h 518850"/>
              <a:gd name="connsiteX1" fmla="*/ 0 w 2232248"/>
              <a:gd name="connsiteY1" fmla="*/ 0 h 518850"/>
              <a:gd name="connsiteX0" fmla="*/ 2160240 w 2160240"/>
              <a:gd name="connsiteY0" fmla="*/ 504057 h 518851"/>
              <a:gd name="connsiteX1" fmla="*/ 0 w 2160240"/>
              <a:gd name="connsiteY1" fmla="*/ 0 h 518851"/>
              <a:gd name="connsiteX0" fmla="*/ 2160240 w 2160240"/>
              <a:gd name="connsiteY0" fmla="*/ 699339 h 714133"/>
              <a:gd name="connsiteX1" fmla="*/ 0 w 2160240"/>
              <a:gd name="connsiteY1" fmla="*/ 195282 h 714133"/>
              <a:gd name="connsiteX0" fmla="*/ 2160240 w 2160240"/>
              <a:gd name="connsiteY0" fmla="*/ 0 h 504056"/>
              <a:gd name="connsiteX1" fmla="*/ 0 w 2160240"/>
              <a:gd name="connsiteY1" fmla="*/ 504056 h 504056"/>
              <a:gd name="connsiteX0" fmla="*/ 2232248 w 2232248"/>
              <a:gd name="connsiteY0" fmla="*/ 0 h 504056"/>
              <a:gd name="connsiteX1" fmla="*/ 0 w 2232248"/>
              <a:gd name="connsiteY1" fmla="*/ 504056 h 504056"/>
              <a:gd name="connsiteX0" fmla="*/ 2232248 w 3456384"/>
              <a:gd name="connsiteY0" fmla="*/ 0 h 504056"/>
              <a:gd name="connsiteX1" fmla="*/ 3456384 w 3456384"/>
              <a:gd name="connsiteY1" fmla="*/ 0 h 504056"/>
              <a:gd name="connsiteX2" fmla="*/ 0 w 3456384"/>
              <a:gd name="connsiteY2" fmla="*/ 504056 h 504056"/>
              <a:gd name="connsiteX0" fmla="*/ 3456384 w 3456384"/>
              <a:gd name="connsiteY0" fmla="*/ 0 h 504056"/>
              <a:gd name="connsiteX1" fmla="*/ 0 w 3456384"/>
              <a:gd name="connsiteY1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0 w 3672408"/>
              <a:gd name="connsiteY2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732987 w 3672408"/>
              <a:gd name="connsiteY2" fmla="*/ 350499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0 h 504056"/>
              <a:gd name="connsiteX1" fmla="*/ 3672408 w 3672408"/>
              <a:gd name="connsiteY1" fmla="*/ 0 h 504056"/>
              <a:gd name="connsiteX2" fmla="*/ 936104 w 3672408"/>
              <a:gd name="connsiteY2" fmla="*/ 72008 h 504056"/>
              <a:gd name="connsiteX3" fmla="*/ 0 w 3672408"/>
              <a:gd name="connsiteY3" fmla="*/ 504056 h 504056"/>
              <a:gd name="connsiteX0" fmla="*/ 3456384 w 3672408"/>
              <a:gd name="connsiteY0" fmla="*/ 8806 h 512862"/>
              <a:gd name="connsiteX1" fmla="*/ 3672408 w 3672408"/>
              <a:gd name="connsiteY1" fmla="*/ 8806 h 512862"/>
              <a:gd name="connsiteX2" fmla="*/ 936104 w 3672408"/>
              <a:gd name="connsiteY2" fmla="*/ 80814 h 512862"/>
              <a:gd name="connsiteX3" fmla="*/ 0 w 3672408"/>
              <a:gd name="connsiteY3" fmla="*/ 512862 h 512862"/>
              <a:gd name="connsiteX0" fmla="*/ 3456384 w 3456384"/>
              <a:gd name="connsiteY0" fmla="*/ 944910 h 1448966"/>
              <a:gd name="connsiteX1" fmla="*/ 2448272 w 3456384"/>
              <a:gd name="connsiteY1" fmla="*/ 0 h 1448966"/>
              <a:gd name="connsiteX2" fmla="*/ 936104 w 3456384"/>
              <a:gd name="connsiteY2" fmla="*/ 1016918 h 1448966"/>
              <a:gd name="connsiteX3" fmla="*/ 0 w 3456384"/>
              <a:gd name="connsiteY3" fmla="*/ 1448966 h 1448966"/>
              <a:gd name="connsiteX0" fmla="*/ 3456384 w 3456384"/>
              <a:gd name="connsiteY0" fmla="*/ 0 h 504056"/>
              <a:gd name="connsiteX1" fmla="*/ 936104 w 3456384"/>
              <a:gd name="connsiteY1" fmla="*/ 72008 h 504056"/>
              <a:gd name="connsiteX2" fmla="*/ 0 w 3456384"/>
              <a:gd name="connsiteY2" fmla="*/ 504056 h 504056"/>
              <a:gd name="connsiteX0" fmla="*/ 2376264 w 2376264"/>
              <a:gd name="connsiteY0" fmla="*/ 0 h 2385070"/>
              <a:gd name="connsiteX1" fmla="*/ 936104 w 2376264"/>
              <a:gd name="connsiteY1" fmla="*/ 1953022 h 2385070"/>
              <a:gd name="connsiteX2" fmla="*/ 0 w 2376264"/>
              <a:gd name="connsiteY2" fmla="*/ 2385070 h 2385070"/>
              <a:gd name="connsiteX0" fmla="*/ 2376264 w 2376264"/>
              <a:gd name="connsiteY0" fmla="*/ 0 h 2385070"/>
              <a:gd name="connsiteX1" fmla="*/ 936104 w 2376264"/>
              <a:gd name="connsiteY1" fmla="*/ 1953022 h 2385070"/>
              <a:gd name="connsiteX2" fmla="*/ 0 w 2376264"/>
              <a:gd name="connsiteY2" fmla="*/ 2385070 h 2385070"/>
              <a:gd name="connsiteX0" fmla="*/ 2376264 w 2376264"/>
              <a:gd name="connsiteY0" fmla="*/ 0 h 2385070"/>
              <a:gd name="connsiteX1" fmla="*/ 0 w 2376264"/>
              <a:gd name="connsiteY1" fmla="*/ 2385070 h 2385070"/>
              <a:gd name="connsiteX0" fmla="*/ 2393531 w 2393531"/>
              <a:gd name="connsiteY0" fmla="*/ 0 h 2385070"/>
              <a:gd name="connsiteX1" fmla="*/ 17267 w 2393531"/>
              <a:gd name="connsiteY1" fmla="*/ 2385070 h 2385070"/>
              <a:gd name="connsiteX0" fmla="*/ 2393531 w 2393531"/>
              <a:gd name="connsiteY0" fmla="*/ 0 h 2385070"/>
              <a:gd name="connsiteX1" fmla="*/ 17267 w 2393531"/>
              <a:gd name="connsiteY1" fmla="*/ 2385070 h 2385070"/>
              <a:gd name="connsiteX0" fmla="*/ 2393531 w 2393531"/>
              <a:gd name="connsiteY0" fmla="*/ 0 h 2385070"/>
              <a:gd name="connsiteX1" fmla="*/ 1385420 w 2393531"/>
              <a:gd name="connsiteY1" fmla="*/ 1152128 h 2385070"/>
              <a:gd name="connsiteX2" fmla="*/ 17267 w 2393531"/>
              <a:gd name="connsiteY2" fmla="*/ 2385070 h 2385070"/>
              <a:gd name="connsiteX0" fmla="*/ 2393531 w 2393531"/>
              <a:gd name="connsiteY0" fmla="*/ 0 h 2385070"/>
              <a:gd name="connsiteX1" fmla="*/ 1385420 w 2393531"/>
              <a:gd name="connsiteY1" fmla="*/ 1152128 h 2385070"/>
              <a:gd name="connsiteX2" fmla="*/ 17267 w 2393531"/>
              <a:gd name="connsiteY2" fmla="*/ 2385070 h 2385070"/>
              <a:gd name="connsiteX0" fmla="*/ 2393531 w 2393531"/>
              <a:gd name="connsiteY0" fmla="*/ 0 h 2385070"/>
              <a:gd name="connsiteX1" fmla="*/ 1385420 w 2393531"/>
              <a:gd name="connsiteY1" fmla="*/ 1152128 h 2385070"/>
              <a:gd name="connsiteX2" fmla="*/ 17267 w 2393531"/>
              <a:gd name="connsiteY2" fmla="*/ 2385070 h 2385070"/>
              <a:gd name="connsiteX0" fmla="*/ 2393531 w 2393531"/>
              <a:gd name="connsiteY0" fmla="*/ 0 h 2385070"/>
              <a:gd name="connsiteX1" fmla="*/ 1169396 w 2393531"/>
              <a:gd name="connsiteY1" fmla="*/ 1296144 h 2385070"/>
              <a:gd name="connsiteX2" fmla="*/ 17267 w 2393531"/>
              <a:gd name="connsiteY2" fmla="*/ 2385070 h 2385070"/>
              <a:gd name="connsiteX0" fmla="*/ 2393531 w 2393531"/>
              <a:gd name="connsiteY0" fmla="*/ 0 h 2385070"/>
              <a:gd name="connsiteX1" fmla="*/ 1169396 w 2393531"/>
              <a:gd name="connsiteY1" fmla="*/ 1296144 h 2385070"/>
              <a:gd name="connsiteX2" fmla="*/ 17267 w 2393531"/>
              <a:gd name="connsiteY2" fmla="*/ 2385070 h 2385070"/>
              <a:gd name="connsiteX0" fmla="*/ 2393531 w 2393531"/>
              <a:gd name="connsiteY0" fmla="*/ 0 h 2385070"/>
              <a:gd name="connsiteX1" fmla="*/ 1169396 w 2393531"/>
              <a:gd name="connsiteY1" fmla="*/ 1296144 h 2385070"/>
              <a:gd name="connsiteX2" fmla="*/ 17267 w 2393531"/>
              <a:gd name="connsiteY2" fmla="*/ 2385070 h 2385070"/>
              <a:gd name="connsiteX0" fmla="*/ 2376264 w 2376264"/>
              <a:gd name="connsiteY0" fmla="*/ 0 h 2385070"/>
              <a:gd name="connsiteX1" fmla="*/ 0 w 2376264"/>
              <a:gd name="connsiteY1" fmla="*/ 2385070 h 2385070"/>
              <a:gd name="connsiteX0" fmla="*/ 2376264 w 2376264"/>
              <a:gd name="connsiteY0" fmla="*/ 0 h 2385070"/>
              <a:gd name="connsiteX1" fmla="*/ 0 w 2376264"/>
              <a:gd name="connsiteY1" fmla="*/ 2385070 h 2385070"/>
              <a:gd name="connsiteX0" fmla="*/ 2376264 w 2376264"/>
              <a:gd name="connsiteY0" fmla="*/ 0 h 2385070"/>
              <a:gd name="connsiteX1" fmla="*/ 0 w 2376264"/>
              <a:gd name="connsiteY1" fmla="*/ 2385070 h 2385070"/>
              <a:gd name="connsiteX0" fmla="*/ 2376264 w 2376264"/>
              <a:gd name="connsiteY0" fmla="*/ 0 h 2376264"/>
              <a:gd name="connsiteX1" fmla="*/ 0 w 2376264"/>
              <a:gd name="connsiteY1" fmla="*/ 2376264 h 2376264"/>
              <a:gd name="connsiteX0" fmla="*/ 2376264 w 2376264"/>
              <a:gd name="connsiteY0" fmla="*/ 0 h 2376264"/>
              <a:gd name="connsiteX1" fmla="*/ 0 w 2376264"/>
              <a:gd name="connsiteY1" fmla="*/ 2376264 h 2376264"/>
              <a:gd name="connsiteX0" fmla="*/ 2304256 w 2304256"/>
              <a:gd name="connsiteY0" fmla="*/ 0 h 2376264"/>
              <a:gd name="connsiteX1" fmla="*/ 0 w 2304256"/>
              <a:gd name="connsiteY1" fmla="*/ 2376264 h 237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04256" h="2376264">
                <a:moveTo>
                  <a:pt x="2304256" y="0"/>
                </a:moveTo>
                <a:cubicBezTo>
                  <a:pt x="1332201" y="489016"/>
                  <a:pt x="7457" y="1271719"/>
                  <a:pt x="0" y="2376264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4" name="グループ化 12"/>
          <p:cNvGrpSpPr/>
          <p:nvPr/>
        </p:nvGrpSpPr>
        <p:grpSpPr>
          <a:xfrm>
            <a:off x="467544" y="4365104"/>
            <a:ext cx="1584176" cy="2160240"/>
            <a:chOff x="611560" y="4365104"/>
            <a:chExt cx="1224136" cy="2232248"/>
          </a:xfrm>
        </p:grpSpPr>
        <p:cxnSp>
          <p:nvCxnSpPr>
            <p:cNvPr id="95" name="直線コネクタ 94"/>
            <p:cNvCxnSpPr/>
            <p:nvPr/>
          </p:nvCxnSpPr>
          <p:spPr>
            <a:xfrm rot="5400000">
              <a:off x="-504564" y="5481228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/>
            <p:nvPr/>
          </p:nvCxnSpPr>
          <p:spPr>
            <a:xfrm rot="5400000">
              <a:off x="719572" y="5481228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テキスト ボックス 96"/>
            <p:cNvSpPr txBox="1"/>
            <p:nvPr/>
          </p:nvSpPr>
          <p:spPr>
            <a:xfrm>
              <a:off x="669242" y="4437111"/>
              <a:ext cx="1160894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err="1" smtClean="0"/>
                <a:t>cat</a:t>
              </a:r>
              <a:r>
                <a:rPr kumimoji="1" lang="en-US" altLang="ja-JP" dirty="0" err="1" smtClean="0"/>
                <a:t>.speak</a:t>
              </a:r>
              <a:r>
                <a:rPr kumimoji="1" lang="en-US" altLang="ja-JP" dirty="0" smtClean="0"/>
                <a:t>()</a:t>
              </a:r>
              <a:endParaRPr kumimoji="1" lang="ja-JP" altLang="en-US" dirty="0"/>
            </a:p>
          </p:txBody>
        </p:sp>
      </p:grpSp>
      <p:sp>
        <p:nvSpPr>
          <p:cNvPr id="102" name="フリーフォーム 101"/>
          <p:cNvSpPr/>
          <p:nvPr/>
        </p:nvSpPr>
        <p:spPr>
          <a:xfrm>
            <a:off x="1691680" y="5805264"/>
            <a:ext cx="1440160" cy="504056"/>
          </a:xfrm>
          <a:custGeom>
            <a:avLst/>
            <a:gdLst>
              <a:gd name="connsiteX0" fmla="*/ 0 w 955963"/>
              <a:gd name="connsiteY0" fmla="*/ 0 h 234142"/>
              <a:gd name="connsiteX1" fmla="*/ 124690 w 955963"/>
              <a:gd name="connsiteY1" fmla="*/ 99753 h 234142"/>
              <a:gd name="connsiteX2" fmla="*/ 581890 w 955963"/>
              <a:gd name="connsiteY2" fmla="*/ 224444 h 234142"/>
              <a:gd name="connsiteX3" fmla="*/ 955963 w 955963"/>
              <a:gd name="connsiteY3" fmla="*/ 157942 h 234142"/>
              <a:gd name="connsiteX0" fmla="*/ 0 w 955963"/>
              <a:gd name="connsiteY0" fmla="*/ 0 h 225983"/>
              <a:gd name="connsiteX1" fmla="*/ 222840 w 955963"/>
              <a:gd name="connsiteY1" fmla="*/ 167177 h 225983"/>
              <a:gd name="connsiteX2" fmla="*/ 581890 w 955963"/>
              <a:gd name="connsiteY2" fmla="*/ 224444 h 225983"/>
              <a:gd name="connsiteX3" fmla="*/ 955963 w 955963"/>
              <a:gd name="connsiteY3" fmla="*/ 157942 h 225983"/>
              <a:gd name="connsiteX0" fmla="*/ 0 w 955963"/>
              <a:gd name="connsiteY0" fmla="*/ 0 h 278476"/>
              <a:gd name="connsiteX1" fmla="*/ 222840 w 955963"/>
              <a:gd name="connsiteY1" fmla="*/ 167177 h 278476"/>
              <a:gd name="connsiteX2" fmla="*/ 581890 w 955963"/>
              <a:gd name="connsiteY2" fmla="*/ 224444 h 278476"/>
              <a:gd name="connsiteX3" fmla="*/ 955963 w 955963"/>
              <a:gd name="connsiteY3" fmla="*/ 157942 h 278476"/>
              <a:gd name="connsiteX0" fmla="*/ 0 w 955963"/>
              <a:gd name="connsiteY0" fmla="*/ 0 h 312732"/>
              <a:gd name="connsiteX1" fmla="*/ 222840 w 955963"/>
              <a:gd name="connsiteY1" fmla="*/ 167177 h 312732"/>
              <a:gd name="connsiteX2" fmla="*/ 594241 w 955963"/>
              <a:gd name="connsiteY2" fmla="*/ 311193 h 312732"/>
              <a:gd name="connsiteX3" fmla="*/ 955963 w 955963"/>
              <a:gd name="connsiteY3" fmla="*/ 157942 h 312732"/>
              <a:gd name="connsiteX0" fmla="*/ 0 w 955963"/>
              <a:gd name="connsiteY0" fmla="*/ 0 h 311193"/>
              <a:gd name="connsiteX1" fmla="*/ 594241 w 955963"/>
              <a:gd name="connsiteY1" fmla="*/ 311193 h 311193"/>
              <a:gd name="connsiteX2" fmla="*/ 955963 w 955963"/>
              <a:gd name="connsiteY2" fmla="*/ 157942 h 311193"/>
              <a:gd name="connsiteX0" fmla="*/ 0 w 955963"/>
              <a:gd name="connsiteY0" fmla="*/ 0 h 239186"/>
              <a:gd name="connsiteX1" fmla="*/ 519961 w 955963"/>
              <a:gd name="connsiteY1" fmla="*/ 239186 h 239186"/>
              <a:gd name="connsiteX2" fmla="*/ 955963 w 955963"/>
              <a:gd name="connsiteY2" fmla="*/ 157942 h 239186"/>
              <a:gd name="connsiteX0" fmla="*/ 0 w 955963"/>
              <a:gd name="connsiteY0" fmla="*/ 0 h 247844"/>
              <a:gd name="connsiteX1" fmla="*/ 519961 w 955963"/>
              <a:gd name="connsiteY1" fmla="*/ 239186 h 247844"/>
              <a:gd name="connsiteX2" fmla="*/ 955963 w 955963"/>
              <a:gd name="connsiteY2" fmla="*/ 157942 h 247844"/>
              <a:gd name="connsiteX0" fmla="*/ 0 w 955963"/>
              <a:gd name="connsiteY0" fmla="*/ 0 h 247844"/>
              <a:gd name="connsiteX1" fmla="*/ 519961 w 955963"/>
              <a:gd name="connsiteY1" fmla="*/ 239186 h 247844"/>
              <a:gd name="connsiteX2" fmla="*/ 955963 w 955963"/>
              <a:gd name="connsiteY2" fmla="*/ 157942 h 247844"/>
              <a:gd name="connsiteX0" fmla="*/ 0 w 955963"/>
              <a:gd name="connsiteY0" fmla="*/ 0 h 247844"/>
              <a:gd name="connsiteX1" fmla="*/ 519961 w 955963"/>
              <a:gd name="connsiteY1" fmla="*/ 239186 h 247844"/>
              <a:gd name="connsiteX2" fmla="*/ 955963 w 955963"/>
              <a:gd name="connsiteY2" fmla="*/ 157942 h 247844"/>
              <a:gd name="connsiteX0" fmla="*/ 0 w 848185"/>
              <a:gd name="connsiteY0" fmla="*/ 297268 h 438692"/>
              <a:gd name="connsiteX1" fmla="*/ 412183 w 848185"/>
              <a:gd name="connsiteY1" fmla="*/ 81244 h 438692"/>
              <a:gd name="connsiteX2" fmla="*/ 848185 w 848185"/>
              <a:gd name="connsiteY2" fmla="*/ 0 h 438692"/>
              <a:gd name="connsiteX0" fmla="*/ 0 w 848185"/>
              <a:gd name="connsiteY0" fmla="*/ 297268 h 346544"/>
              <a:gd name="connsiteX1" fmla="*/ 412183 w 848185"/>
              <a:gd name="connsiteY1" fmla="*/ 81244 h 346544"/>
              <a:gd name="connsiteX2" fmla="*/ 848185 w 848185"/>
              <a:gd name="connsiteY2" fmla="*/ 0 h 346544"/>
              <a:gd name="connsiteX0" fmla="*/ 0 w 859876"/>
              <a:gd name="connsiteY0" fmla="*/ 297268 h 346544"/>
              <a:gd name="connsiteX1" fmla="*/ 538892 w 859876"/>
              <a:gd name="connsiteY1" fmla="*/ 225260 h 346544"/>
              <a:gd name="connsiteX2" fmla="*/ 848185 w 859876"/>
              <a:gd name="connsiteY2" fmla="*/ 0 h 346544"/>
              <a:gd name="connsiteX0" fmla="*/ 0 w 848185"/>
              <a:gd name="connsiteY0" fmla="*/ 297268 h 297268"/>
              <a:gd name="connsiteX1" fmla="*/ 848185 w 848185"/>
              <a:gd name="connsiteY1" fmla="*/ 0 h 297268"/>
              <a:gd name="connsiteX0" fmla="*/ 0 w 848185"/>
              <a:gd name="connsiteY0" fmla="*/ 297268 h 297268"/>
              <a:gd name="connsiteX1" fmla="*/ 848185 w 848185"/>
              <a:gd name="connsiteY1" fmla="*/ 0 h 297268"/>
              <a:gd name="connsiteX0" fmla="*/ 0 w 848185"/>
              <a:gd name="connsiteY0" fmla="*/ 297268 h 297268"/>
              <a:gd name="connsiteX1" fmla="*/ 848185 w 848185"/>
              <a:gd name="connsiteY1" fmla="*/ 0 h 297268"/>
              <a:gd name="connsiteX0" fmla="*/ 0 w 970006"/>
              <a:gd name="connsiteY0" fmla="*/ 216024 h 216024"/>
              <a:gd name="connsiteX1" fmla="*/ 970006 w 970006"/>
              <a:gd name="connsiteY1" fmla="*/ 0 h 216024"/>
              <a:gd name="connsiteX0" fmla="*/ 0 w 2263347"/>
              <a:gd name="connsiteY0" fmla="*/ 2958 h 491716"/>
              <a:gd name="connsiteX1" fmla="*/ 2263347 w 2263347"/>
              <a:gd name="connsiteY1" fmla="*/ 290990 h 491716"/>
              <a:gd name="connsiteX0" fmla="*/ 0 w 2263347"/>
              <a:gd name="connsiteY0" fmla="*/ 2958 h 290990"/>
              <a:gd name="connsiteX1" fmla="*/ 2263347 w 2263347"/>
              <a:gd name="connsiteY1" fmla="*/ 290990 h 290990"/>
              <a:gd name="connsiteX0" fmla="*/ 0 w 2263347"/>
              <a:gd name="connsiteY0" fmla="*/ 101513 h 245529"/>
              <a:gd name="connsiteX1" fmla="*/ 2263347 w 2263347"/>
              <a:gd name="connsiteY1" fmla="*/ 245529 h 245529"/>
              <a:gd name="connsiteX0" fmla="*/ 0 w 2263347"/>
              <a:gd name="connsiteY0" fmla="*/ 173520 h 245529"/>
              <a:gd name="connsiteX1" fmla="*/ 2263347 w 2263347"/>
              <a:gd name="connsiteY1" fmla="*/ 245529 h 245529"/>
              <a:gd name="connsiteX0" fmla="*/ 0 w 2047790"/>
              <a:gd name="connsiteY0" fmla="*/ 1109626 h 1109626"/>
              <a:gd name="connsiteX1" fmla="*/ 2047790 w 2047790"/>
              <a:gd name="connsiteY1" fmla="*/ 245529 h 1109626"/>
              <a:gd name="connsiteX0" fmla="*/ 0 w 2047790"/>
              <a:gd name="connsiteY0" fmla="*/ 1109626 h 1109626"/>
              <a:gd name="connsiteX1" fmla="*/ 2047790 w 2047790"/>
              <a:gd name="connsiteY1" fmla="*/ 245529 h 1109626"/>
              <a:gd name="connsiteX0" fmla="*/ 0 w 2047790"/>
              <a:gd name="connsiteY0" fmla="*/ 893602 h 893602"/>
              <a:gd name="connsiteX1" fmla="*/ 2047790 w 2047790"/>
              <a:gd name="connsiteY1" fmla="*/ 245529 h 893602"/>
              <a:gd name="connsiteX0" fmla="*/ 0 w 2047790"/>
              <a:gd name="connsiteY0" fmla="*/ 648073 h 648073"/>
              <a:gd name="connsiteX1" fmla="*/ 2047790 w 2047790"/>
              <a:gd name="connsiteY1" fmla="*/ 0 h 648073"/>
              <a:gd name="connsiteX0" fmla="*/ 0 w 2155568"/>
              <a:gd name="connsiteY0" fmla="*/ 576065 h 576065"/>
              <a:gd name="connsiteX1" fmla="*/ 2155568 w 2155568"/>
              <a:gd name="connsiteY1" fmla="*/ 0 h 576065"/>
              <a:gd name="connsiteX0" fmla="*/ 0 w 2155568"/>
              <a:gd name="connsiteY0" fmla="*/ 504056 h 504056"/>
              <a:gd name="connsiteX1" fmla="*/ 2155568 w 2155568"/>
              <a:gd name="connsiteY1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55568" h="504056">
                <a:moveTo>
                  <a:pt x="0" y="504056"/>
                </a:moveTo>
                <a:cubicBezTo>
                  <a:pt x="975647" y="495632"/>
                  <a:pt x="1603033" y="338781"/>
                  <a:pt x="2155568" y="0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/>
          <p:cNvSpPr/>
          <p:nvPr/>
        </p:nvSpPr>
        <p:spPr>
          <a:xfrm>
            <a:off x="683568" y="4797152"/>
            <a:ext cx="576064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1187624" y="4797152"/>
            <a:ext cx="576064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683568" y="5229200"/>
            <a:ext cx="576064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*1*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1187624" y="5229200"/>
            <a:ext cx="576064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*2*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683568" y="5661248"/>
            <a:ext cx="576064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1187624" y="5661248"/>
            <a:ext cx="576064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26" name="カギ線コネクタ 25"/>
          <p:cNvCxnSpPr/>
          <p:nvPr/>
        </p:nvCxnSpPr>
        <p:spPr>
          <a:xfrm rot="10800000">
            <a:off x="6588224" y="5805264"/>
            <a:ext cx="360040" cy="144016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カギ線コネクタ 25"/>
          <p:cNvCxnSpPr/>
          <p:nvPr/>
        </p:nvCxnSpPr>
        <p:spPr>
          <a:xfrm flipV="1">
            <a:off x="6588224" y="5013176"/>
            <a:ext cx="360040" cy="288032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円/楕円 127"/>
          <p:cNvSpPr/>
          <p:nvPr/>
        </p:nvSpPr>
        <p:spPr>
          <a:xfrm>
            <a:off x="6516216" y="2636912"/>
            <a:ext cx="1944216" cy="6480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5" grpId="1" animBg="1"/>
      <p:bldP spid="128" grpId="0" animBg="1"/>
      <p:bldP spid="12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円/楕円 35"/>
          <p:cNvSpPr/>
          <p:nvPr/>
        </p:nvSpPr>
        <p:spPr>
          <a:xfrm>
            <a:off x="3491880" y="5445224"/>
            <a:ext cx="504056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Q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5" name="円/楕円 104"/>
          <p:cNvSpPr/>
          <p:nvPr/>
        </p:nvSpPr>
        <p:spPr>
          <a:xfrm>
            <a:off x="3491880" y="5445224"/>
            <a:ext cx="504056" cy="50405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Q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88" name="グループ化 87"/>
          <p:cNvGrpSpPr/>
          <p:nvPr/>
        </p:nvGrpSpPr>
        <p:grpSpPr>
          <a:xfrm>
            <a:off x="4355976" y="4365104"/>
            <a:ext cx="1800200" cy="936104"/>
            <a:chOff x="6948264" y="5589240"/>
            <a:chExt cx="1800200" cy="936104"/>
          </a:xfrm>
        </p:grpSpPr>
        <p:sp>
          <p:nvSpPr>
            <p:cNvPr id="89" name="角丸四角形 88"/>
            <p:cNvSpPr/>
            <p:nvPr/>
          </p:nvSpPr>
          <p:spPr>
            <a:xfrm>
              <a:off x="6948264" y="5589240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7020272" y="5661248"/>
              <a:ext cx="575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Cat</a:t>
              </a:r>
              <a:endParaRPr kumimoji="1" lang="ja-JP" altLang="en-US" dirty="0"/>
            </a:p>
          </p:txBody>
        </p:sp>
        <p:grpSp>
          <p:nvGrpSpPr>
            <p:cNvPr id="91" name="グループ化 53"/>
            <p:cNvGrpSpPr/>
            <p:nvPr/>
          </p:nvGrpSpPr>
          <p:grpSpPr>
            <a:xfrm>
              <a:off x="7092280" y="6021288"/>
              <a:ext cx="1512168" cy="432048"/>
              <a:chOff x="7092280" y="6021288"/>
              <a:chExt cx="1512168" cy="432048"/>
            </a:xfrm>
          </p:grpSpPr>
          <p:sp>
            <p:nvSpPr>
              <p:cNvPr id="92" name="正方形/長方形 91"/>
              <p:cNvSpPr/>
              <p:nvPr/>
            </p:nvSpPr>
            <p:spPr>
              <a:xfrm>
                <a:off x="7092280" y="6021288"/>
                <a:ext cx="1512168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テキスト ボックス 92"/>
              <p:cNvSpPr txBox="1"/>
              <p:nvPr/>
            </p:nvSpPr>
            <p:spPr>
              <a:xfrm>
                <a:off x="7164288" y="6093296"/>
                <a:ext cx="10801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/>
                  <a:t>speak</a:t>
                </a:r>
                <a:endParaRPr kumimoji="1" lang="ja-JP" altLang="en-US" sz="1400" dirty="0"/>
              </a:p>
            </p:txBody>
          </p:sp>
        </p:grpSp>
      </p:grpSp>
      <p:grpSp>
        <p:nvGrpSpPr>
          <p:cNvPr id="82" name="グループ化 55"/>
          <p:cNvGrpSpPr/>
          <p:nvPr/>
        </p:nvGrpSpPr>
        <p:grpSpPr>
          <a:xfrm>
            <a:off x="6732240" y="3789040"/>
            <a:ext cx="1800200" cy="936104"/>
            <a:chOff x="6732240" y="3789040"/>
            <a:chExt cx="1800200" cy="936104"/>
          </a:xfrm>
        </p:grpSpPr>
        <p:grpSp>
          <p:nvGrpSpPr>
            <p:cNvPr id="83" name="グループ化 23"/>
            <p:cNvGrpSpPr/>
            <p:nvPr/>
          </p:nvGrpSpPr>
          <p:grpSpPr>
            <a:xfrm>
              <a:off x="6732240" y="3789040"/>
              <a:ext cx="1800200" cy="936104"/>
              <a:chOff x="2483768" y="3717032"/>
              <a:chExt cx="1800200" cy="936104"/>
            </a:xfrm>
          </p:grpSpPr>
          <p:sp>
            <p:nvSpPr>
              <p:cNvPr id="85" name="角丸四角形 84"/>
              <p:cNvSpPr/>
              <p:nvPr/>
            </p:nvSpPr>
            <p:spPr>
              <a:xfrm>
                <a:off x="2483768" y="3717032"/>
                <a:ext cx="1800200" cy="93610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テキスト ボックス 85"/>
              <p:cNvSpPr txBox="1"/>
              <p:nvPr/>
            </p:nvSpPr>
            <p:spPr>
              <a:xfrm>
                <a:off x="2555776" y="3789040"/>
                <a:ext cx="11006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Training</a:t>
                </a:r>
                <a:endParaRPr kumimoji="1" lang="ja-JP" altLang="en-US" dirty="0"/>
              </a:p>
            </p:txBody>
          </p:sp>
          <p:sp>
            <p:nvSpPr>
              <p:cNvPr id="87" name="正方形/長方形 86"/>
              <p:cNvSpPr/>
              <p:nvPr/>
            </p:nvSpPr>
            <p:spPr>
              <a:xfrm>
                <a:off x="2627784" y="4149080"/>
                <a:ext cx="1512168" cy="43204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4" name="テキスト ボックス 83"/>
            <p:cNvSpPr txBox="1"/>
            <p:nvPr/>
          </p:nvSpPr>
          <p:spPr>
            <a:xfrm>
              <a:off x="6876256" y="4293096"/>
              <a:ext cx="16305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speak() { *2* }</a:t>
              </a:r>
              <a:endParaRPr kumimoji="1" lang="ja-JP" altLang="en-US" sz="1400" dirty="0"/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4355976" y="3068960"/>
            <a:ext cx="1800200" cy="936104"/>
            <a:chOff x="6948264" y="4293096"/>
            <a:chExt cx="1800200" cy="936104"/>
          </a:xfrm>
        </p:grpSpPr>
        <p:sp>
          <p:nvSpPr>
            <p:cNvPr id="63" name="角丸四角形 62"/>
            <p:cNvSpPr/>
            <p:nvPr/>
          </p:nvSpPr>
          <p:spPr>
            <a:xfrm>
              <a:off x="6948264" y="4293096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7092280" y="4725144"/>
              <a:ext cx="1512168" cy="43204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7092280" y="4797152"/>
              <a:ext cx="16305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/>
                <a:t>speak</a:t>
              </a:r>
              <a:r>
                <a:rPr kumimoji="1" lang="en-US" altLang="ja-JP" sz="1400" dirty="0" smtClean="0"/>
                <a:t>() { *1* }</a:t>
              </a:r>
              <a:endParaRPr kumimoji="1" lang="ja-JP" altLang="en-US" sz="1400" dirty="0"/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7020272" y="4365104"/>
              <a:ext cx="978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Animal</a:t>
              </a:r>
              <a:endParaRPr kumimoji="1" lang="ja-JP" altLang="en-US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State object merge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504" y="2564904"/>
            <a:ext cx="15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accent2"/>
                </a:solidFill>
              </a:rPr>
              <a:t>executable</a:t>
            </a:r>
          </a:p>
          <a:p>
            <a:r>
              <a:rPr kumimoji="1" lang="en-US" altLang="ja-JP" sz="2000" dirty="0" smtClean="0">
                <a:solidFill>
                  <a:schemeClr val="accent2"/>
                </a:solidFill>
              </a:rPr>
              <a:t>code</a:t>
            </a:r>
            <a:endParaRPr kumimoji="1" lang="ja-JP" altLang="en-US" sz="1600" dirty="0">
              <a:solidFill>
                <a:schemeClr val="accent2"/>
              </a:solidFill>
            </a:endParaRPr>
          </a:p>
        </p:txBody>
      </p:sp>
      <p:cxnSp>
        <p:nvCxnSpPr>
          <p:cNvPr id="26" name="カギ線コネクタ 25"/>
          <p:cNvCxnSpPr/>
          <p:nvPr/>
        </p:nvCxnSpPr>
        <p:spPr>
          <a:xfrm rot="5400000" flipH="1" flipV="1">
            <a:off x="5076056" y="4185084"/>
            <a:ext cx="360040" cy="1588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41"/>
          <p:cNvGrpSpPr/>
          <p:nvPr/>
        </p:nvGrpSpPr>
        <p:grpSpPr>
          <a:xfrm>
            <a:off x="323528" y="3140968"/>
            <a:ext cx="1872208" cy="2376264"/>
            <a:chOff x="323528" y="3140968"/>
            <a:chExt cx="1872208" cy="2376264"/>
          </a:xfrm>
        </p:grpSpPr>
        <p:cxnSp>
          <p:nvCxnSpPr>
            <p:cNvPr id="43" name="直線コネクタ 42"/>
            <p:cNvCxnSpPr/>
            <p:nvPr/>
          </p:nvCxnSpPr>
          <p:spPr>
            <a:xfrm rot="5400000">
              <a:off x="-864604" y="4329100"/>
              <a:ext cx="237626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 rot="5400000">
              <a:off x="1007604" y="4329100"/>
              <a:ext cx="237626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グループ化 13"/>
            <p:cNvGrpSpPr/>
            <p:nvPr/>
          </p:nvGrpSpPr>
          <p:grpSpPr>
            <a:xfrm>
              <a:off x="539552" y="4293096"/>
              <a:ext cx="1502334" cy="576064"/>
              <a:chOff x="635562" y="3861048"/>
              <a:chExt cx="1001555" cy="576064"/>
            </a:xfrm>
          </p:grpSpPr>
          <p:sp>
            <p:nvSpPr>
              <p:cNvPr id="47" name="テキスト ボックス 46"/>
              <p:cNvSpPr txBox="1"/>
              <p:nvPr/>
            </p:nvSpPr>
            <p:spPr>
              <a:xfrm>
                <a:off x="635562" y="3861048"/>
                <a:ext cx="10015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dirty="0" err="1" smtClean="0"/>
                  <a:t>cat</a:t>
                </a:r>
                <a:r>
                  <a:rPr kumimoji="1" lang="en-US" altLang="ja-JP" dirty="0" err="1" smtClean="0"/>
                  <a:t>.speak</a:t>
                </a:r>
                <a:r>
                  <a:rPr kumimoji="1" lang="en-US" altLang="ja-JP" dirty="0" smtClean="0"/>
                  <a:t>()</a:t>
                </a:r>
                <a:endParaRPr kumimoji="1" lang="ja-JP" altLang="en-US" dirty="0"/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731573" y="4221088"/>
                <a:ext cx="720080" cy="21602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57" name="カギ線コネクタ 25"/>
          <p:cNvCxnSpPr>
            <a:stCxn id="19" idx="3"/>
          </p:cNvCxnSpPr>
          <p:nvPr/>
        </p:nvCxnSpPr>
        <p:spPr>
          <a:xfrm flipV="1">
            <a:off x="6156176" y="4437112"/>
            <a:ext cx="576064" cy="396044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カギ線コネクタ 25"/>
          <p:cNvCxnSpPr>
            <a:endCxn id="15" idx="3"/>
          </p:cNvCxnSpPr>
          <p:nvPr/>
        </p:nvCxnSpPr>
        <p:spPr>
          <a:xfrm rot="10800000">
            <a:off x="6156176" y="3537012"/>
            <a:ext cx="576064" cy="396044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フリーフォーム 63"/>
          <p:cNvSpPr/>
          <p:nvPr/>
        </p:nvSpPr>
        <p:spPr>
          <a:xfrm>
            <a:off x="4015047" y="4572000"/>
            <a:ext cx="3009208" cy="1370112"/>
          </a:xfrm>
          <a:custGeom>
            <a:avLst/>
            <a:gdLst>
              <a:gd name="connsiteX0" fmla="*/ 3009208 w 3009208"/>
              <a:gd name="connsiteY0" fmla="*/ 0 h 1414549"/>
              <a:gd name="connsiteX1" fmla="*/ 0 w 3009208"/>
              <a:gd name="connsiteY1" fmla="*/ 1197033 h 1414549"/>
              <a:gd name="connsiteX0" fmla="*/ 3009208 w 3009208"/>
              <a:gd name="connsiteY0" fmla="*/ 0 h 1370112"/>
              <a:gd name="connsiteX1" fmla="*/ 0 w 3009208"/>
              <a:gd name="connsiteY1" fmla="*/ 1197033 h 1370112"/>
              <a:gd name="connsiteX0" fmla="*/ 3009208 w 3009208"/>
              <a:gd name="connsiteY0" fmla="*/ 0 h 1370112"/>
              <a:gd name="connsiteX1" fmla="*/ 0 w 3009208"/>
              <a:gd name="connsiteY1" fmla="*/ 1197033 h 137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09208" h="1370112">
                <a:moveTo>
                  <a:pt x="3009208" y="0"/>
                </a:moveTo>
                <a:cubicBezTo>
                  <a:pt x="2436306" y="875841"/>
                  <a:pt x="1571284" y="1370112"/>
                  <a:pt x="0" y="1197033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円/楕円 66"/>
          <p:cNvSpPr/>
          <p:nvPr/>
        </p:nvSpPr>
        <p:spPr>
          <a:xfrm>
            <a:off x="2411760" y="4005064"/>
            <a:ext cx="504056" cy="50405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8" name="フリーフォーム 67"/>
          <p:cNvSpPr/>
          <p:nvPr/>
        </p:nvSpPr>
        <p:spPr>
          <a:xfrm>
            <a:off x="2901142" y="3873731"/>
            <a:ext cx="1670858" cy="584086"/>
          </a:xfrm>
          <a:custGeom>
            <a:avLst/>
            <a:gdLst>
              <a:gd name="connsiteX0" fmla="*/ 1697182 w 1697182"/>
              <a:gd name="connsiteY0" fmla="*/ 0 h 613756"/>
              <a:gd name="connsiteX1" fmla="*/ 1273233 w 1697182"/>
              <a:gd name="connsiteY1" fmla="*/ 282633 h 613756"/>
              <a:gd name="connsiteX2" fmla="*/ 267393 w 1697182"/>
              <a:gd name="connsiteY2" fmla="*/ 565265 h 613756"/>
              <a:gd name="connsiteX3" fmla="*/ 26324 w 1697182"/>
              <a:gd name="connsiteY3" fmla="*/ 507076 h 613756"/>
              <a:gd name="connsiteX0" fmla="*/ 1670858 w 1670858"/>
              <a:gd name="connsiteY0" fmla="*/ 0 h 507076"/>
              <a:gd name="connsiteX1" fmla="*/ 1246909 w 1670858"/>
              <a:gd name="connsiteY1" fmla="*/ 282633 h 507076"/>
              <a:gd name="connsiteX2" fmla="*/ 0 w 1670858"/>
              <a:gd name="connsiteY2" fmla="*/ 507076 h 507076"/>
              <a:gd name="connsiteX0" fmla="*/ 1670858 w 1670858"/>
              <a:gd name="connsiteY0" fmla="*/ 0 h 507076"/>
              <a:gd name="connsiteX1" fmla="*/ 950778 w 1670858"/>
              <a:gd name="connsiteY1" fmla="*/ 419365 h 507076"/>
              <a:gd name="connsiteX2" fmla="*/ 0 w 1670858"/>
              <a:gd name="connsiteY2" fmla="*/ 507076 h 507076"/>
              <a:gd name="connsiteX0" fmla="*/ 1670858 w 1670858"/>
              <a:gd name="connsiteY0" fmla="*/ 0 h 584086"/>
              <a:gd name="connsiteX1" fmla="*/ 950778 w 1670858"/>
              <a:gd name="connsiteY1" fmla="*/ 419365 h 584086"/>
              <a:gd name="connsiteX2" fmla="*/ 0 w 1670858"/>
              <a:gd name="connsiteY2" fmla="*/ 507076 h 58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0858" h="584086">
                <a:moveTo>
                  <a:pt x="1670858" y="0"/>
                </a:moveTo>
                <a:cubicBezTo>
                  <a:pt x="1578032" y="94211"/>
                  <a:pt x="1229254" y="334852"/>
                  <a:pt x="950778" y="419365"/>
                </a:cubicBezTo>
                <a:cubicBezTo>
                  <a:pt x="672302" y="503878"/>
                  <a:pt x="369897" y="584086"/>
                  <a:pt x="0" y="507076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3" name="グループ化 72"/>
          <p:cNvGrpSpPr/>
          <p:nvPr/>
        </p:nvGrpSpPr>
        <p:grpSpPr>
          <a:xfrm>
            <a:off x="1619672" y="4797152"/>
            <a:ext cx="2968953" cy="864096"/>
            <a:chOff x="1619672" y="4797152"/>
            <a:chExt cx="2968953" cy="864096"/>
          </a:xfrm>
        </p:grpSpPr>
        <p:sp>
          <p:nvSpPr>
            <p:cNvPr id="49" name="フリーフォーム 48"/>
            <p:cNvSpPr/>
            <p:nvPr/>
          </p:nvSpPr>
          <p:spPr>
            <a:xfrm>
              <a:off x="1619672" y="4797152"/>
              <a:ext cx="1872208" cy="864096"/>
            </a:xfrm>
            <a:custGeom>
              <a:avLst/>
              <a:gdLst>
                <a:gd name="connsiteX0" fmla="*/ 0 w 955963"/>
                <a:gd name="connsiteY0" fmla="*/ 0 h 234142"/>
                <a:gd name="connsiteX1" fmla="*/ 124690 w 955963"/>
                <a:gd name="connsiteY1" fmla="*/ 99753 h 234142"/>
                <a:gd name="connsiteX2" fmla="*/ 581890 w 955963"/>
                <a:gd name="connsiteY2" fmla="*/ 224444 h 234142"/>
                <a:gd name="connsiteX3" fmla="*/ 955963 w 955963"/>
                <a:gd name="connsiteY3" fmla="*/ 157942 h 234142"/>
                <a:gd name="connsiteX0" fmla="*/ 0 w 955963"/>
                <a:gd name="connsiteY0" fmla="*/ 0 h 225983"/>
                <a:gd name="connsiteX1" fmla="*/ 222840 w 955963"/>
                <a:gd name="connsiteY1" fmla="*/ 167177 h 225983"/>
                <a:gd name="connsiteX2" fmla="*/ 581890 w 955963"/>
                <a:gd name="connsiteY2" fmla="*/ 224444 h 225983"/>
                <a:gd name="connsiteX3" fmla="*/ 955963 w 955963"/>
                <a:gd name="connsiteY3" fmla="*/ 157942 h 225983"/>
                <a:gd name="connsiteX0" fmla="*/ 0 w 955963"/>
                <a:gd name="connsiteY0" fmla="*/ 0 h 278476"/>
                <a:gd name="connsiteX1" fmla="*/ 222840 w 955963"/>
                <a:gd name="connsiteY1" fmla="*/ 167177 h 278476"/>
                <a:gd name="connsiteX2" fmla="*/ 581890 w 955963"/>
                <a:gd name="connsiteY2" fmla="*/ 224444 h 278476"/>
                <a:gd name="connsiteX3" fmla="*/ 955963 w 955963"/>
                <a:gd name="connsiteY3" fmla="*/ 157942 h 278476"/>
                <a:gd name="connsiteX0" fmla="*/ 0 w 955963"/>
                <a:gd name="connsiteY0" fmla="*/ 0 h 312732"/>
                <a:gd name="connsiteX1" fmla="*/ 222840 w 955963"/>
                <a:gd name="connsiteY1" fmla="*/ 167177 h 312732"/>
                <a:gd name="connsiteX2" fmla="*/ 594241 w 955963"/>
                <a:gd name="connsiteY2" fmla="*/ 311193 h 312732"/>
                <a:gd name="connsiteX3" fmla="*/ 955963 w 955963"/>
                <a:gd name="connsiteY3" fmla="*/ 157942 h 312732"/>
                <a:gd name="connsiteX0" fmla="*/ 0 w 955963"/>
                <a:gd name="connsiteY0" fmla="*/ 0 h 311193"/>
                <a:gd name="connsiteX1" fmla="*/ 594241 w 955963"/>
                <a:gd name="connsiteY1" fmla="*/ 311193 h 311193"/>
                <a:gd name="connsiteX2" fmla="*/ 955963 w 955963"/>
                <a:gd name="connsiteY2" fmla="*/ 157942 h 311193"/>
                <a:gd name="connsiteX0" fmla="*/ 0 w 955963"/>
                <a:gd name="connsiteY0" fmla="*/ 0 h 239186"/>
                <a:gd name="connsiteX1" fmla="*/ 519961 w 955963"/>
                <a:gd name="connsiteY1" fmla="*/ 239186 h 239186"/>
                <a:gd name="connsiteX2" fmla="*/ 955963 w 955963"/>
                <a:gd name="connsiteY2" fmla="*/ 157942 h 239186"/>
                <a:gd name="connsiteX0" fmla="*/ 0 w 955963"/>
                <a:gd name="connsiteY0" fmla="*/ 0 h 247844"/>
                <a:gd name="connsiteX1" fmla="*/ 519961 w 955963"/>
                <a:gd name="connsiteY1" fmla="*/ 239186 h 247844"/>
                <a:gd name="connsiteX2" fmla="*/ 955963 w 955963"/>
                <a:gd name="connsiteY2" fmla="*/ 157942 h 247844"/>
                <a:gd name="connsiteX0" fmla="*/ 0 w 955963"/>
                <a:gd name="connsiteY0" fmla="*/ 0 h 247844"/>
                <a:gd name="connsiteX1" fmla="*/ 519961 w 955963"/>
                <a:gd name="connsiteY1" fmla="*/ 239186 h 247844"/>
                <a:gd name="connsiteX2" fmla="*/ 955963 w 955963"/>
                <a:gd name="connsiteY2" fmla="*/ 157942 h 247844"/>
                <a:gd name="connsiteX0" fmla="*/ 0 w 955963"/>
                <a:gd name="connsiteY0" fmla="*/ 0 h 247844"/>
                <a:gd name="connsiteX1" fmla="*/ 519961 w 955963"/>
                <a:gd name="connsiteY1" fmla="*/ 239186 h 247844"/>
                <a:gd name="connsiteX2" fmla="*/ 955963 w 955963"/>
                <a:gd name="connsiteY2" fmla="*/ 157942 h 247844"/>
                <a:gd name="connsiteX0" fmla="*/ 0 w 848185"/>
                <a:gd name="connsiteY0" fmla="*/ 297268 h 438692"/>
                <a:gd name="connsiteX1" fmla="*/ 412183 w 848185"/>
                <a:gd name="connsiteY1" fmla="*/ 81244 h 438692"/>
                <a:gd name="connsiteX2" fmla="*/ 848185 w 848185"/>
                <a:gd name="connsiteY2" fmla="*/ 0 h 438692"/>
                <a:gd name="connsiteX0" fmla="*/ 0 w 848185"/>
                <a:gd name="connsiteY0" fmla="*/ 297268 h 346544"/>
                <a:gd name="connsiteX1" fmla="*/ 412183 w 848185"/>
                <a:gd name="connsiteY1" fmla="*/ 81244 h 346544"/>
                <a:gd name="connsiteX2" fmla="*/ 848185 w 848185"/>
                <a:gd name="connsiteY2" fmla="*/ 0 h 346544"/>
                <a:gd name="connsiteX0" fmla="*/ 0 w 859876"/>
                <a:gd name="connsiteY0" fmla="*/ 297268 h 346544"/>
                <a:gd name="connsiteX1" fmla="*/ 538892 w 859876"/>
                <a:gd name="connsiteY1" fmla="*/ 225260 h 346544"/>
                <a:gd name="connsiteX2" fmla="*/ 848185 w 859876"/>
                <a:gd name="connsiteY2" fmla="*/ 0 h 346544"/>
                <a:gd name="connsiteX0" fmla="*/ 0 w 848185"/>
                <a:gd name="connsiteY0" fmla="*/ 297268 h 297268"/>
                <a:gd name="connsiteX1" fmla="*/ 848185 w 848185"/>
                <a:gd name="connsiteY1" fmla="*/ 0 h 297268"/>
                <a:gd name="connsiteX0" fmla="*/ 0 w 848185"/>
                <a:gd name="connsiteY0" fmla="*/ 297268 h 297268"/>
                <a:gd name="connsiteX1" fmla="*/ 848185 w 848185"/>
                <a:gd name="connsiteY1" fmla="*/ 0 h 297268"/>
                <a:gd name="connsiteX0" fmla="*/ 0 w 848185"/>
                <a:gd name="connsiteY0" fmla="*/ 297268 h 297268"/>
                <a:gd name="connsiteX1" fmla="*/ 848185 w 848185"/>
                <a:gd name="connsiteY1" fmla="*/ 0 h 297268"/>
                <a:gd name="connsiteX0" fmla="*/ 0 w 970006"/>
                <a:gd name="connsiteY0" fmla="*/ 216024 h 216024"/>
                <a:gd name="connsiteX1" fmla="*/ 970006 w 970006"/>
                <a:gd name="connsiteY1" fmla="*/ 0 h 216024"/>
                <a:gd name="connsiteX0" fmla="*/ 0 w 2478904"/>
                <a:gd name="connsiteY0" fmla="*/ 2958 h 1355812"/>
                <a:gd name="connsiteX1" fmla="*/ 2478904 w 2478904"/>
                <a:gd name="connsiteY1" fmla="*/ 1155086 h 1355812"/>
                <a:gd name="connsiteX0" fmla="*/ 0 w 2478904"/>
                <a:gd name="connsiteY0" fmla="*/ 2958 h 1155086"/>
                <a:gd name="connsiteX1" fmla="*/ 2478904 w 2478904"/>
                <a:gd name="connsiteY1" fmla="*/ 1155086 h 1155086"/>
                <a:gd name="connsiteX0" fmla="*/ 0 w 2478904"/>
                <a:gd name="connsiteY0" fmla="*/ 0 h 1152128"/>
                <a:gd name="connsiteX1" fmla="*/ 2478904 w 2478904"/>
                <a:gd name="connsiteY1" fmla="*/ 1152128 h 1152128"/>
                <a:gd name="connsiteX0" fmla="*/ 0 w 2478904"/>
                <a:gd name="connsiteY0" fmla="*/ 0 h 1008112"/>
                <a:gd name="connsiteX1" fmla="*/ 2478904 w 2478904"/>
                <a:gd name="connsiteY1" fmla="*/ 1008112 h 1008112"/>
                <a:gd name="connsiteX0" fmla="*/ 0 w 2371126"/>
                <a:gd name="connsiteY0" fmla="*/ 0 h 792088"/>
                <a:gd name="connsiteX1" fmla="*/ 2371126 w 2371126"/>
                <a:gd name="connsiteY1" fmla="*/ 792088 h 792088"/>
                <a:gd name="connsiteX0" fmla="*/ 0 w 2371126"/>
                <a:gd name="connsiteY0" fmla="*/ 0 h 792088"/>
                <a:gd name="connsiteX1" fmla="*/ 2371126 w 2371126"/>
                <a:gd name="connsiteY1" fmla="*/ 792088 h 792088"/>
                <a:gd name="connsiteX0" fmla="*/ 0 w 2478904"/>
                <a:gd name="connsiteY0" fmla="*/ 0 h 864096"/>
                <a:gd name="connsiteX1" fmla="*/ 2478904 w 2478904"/>
                <a:gd name="connsiteY1" fmla="*/ 864096 h 864096"/>
                <a:gd name="connsiteX0" fmla="*/ 0 w 2694461"/>
                <a:gd name="connsiteY0" fmla="*/ 0 h 648072"/>
                <a:gd name="connsiteX1" fmla="*/ 2694461 w 2694461"/>
                <a:gd name="connsiteY1" fmla="*/ 648072 h 648072"/>
                <a:gd name="connsiteX0" fmla="*/ 0 w 2802239"/>
                <a:gd name="connsiteY0" fmla="*/ 0 h 864096"/>
                <a:gd name="connsiteX1" fmla="*/ 2802239 w 2802239"/>
                <a:gd name="connsiteY1" fmla="*/ 864096 h 86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02239" h="864096">
                  <a:moveTo>
                    <a:pt x="0" y="0"/>
                  </a:moveTo>
                  <a:cubicBezTo>
                    <a:pt x="548575" y="57222"/>
                    <a:pt x="1640362" y="806566"/>
                    <a:pt x="2802239" y="864096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 68"/>
            <p:cNvSpPr/>
            <p:nvPr/>
          </p:nvSpPr>
          <p:spPr>
            <a:xfrm>
              <a:off x="3898669" y="5054138"/>
              <a:ext cx="689956" cy="423949"/>
            </a:xfrm>
            <a:custGeom>
              <a:avLst/>
              <a:gdLst>
                <a:gd name="connsiteX0" fmla="*/ 689956 w 689956"/>
                <a:gd name="connsiteY0" fmla="*/ 0 h 423949"/>
                <a:gd name="connsiteX1" fmla="*/ 0 w 689956"/>
                <a:gd name="connsiteY1" fmla="*/ 423949 h 423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89956" h="423949">
                  <a:moveTo>
                    <a:pt x="689956" y="0"/>
                  </a:moveTo>
                  <a:cubicBezTo>
                    <a:pt x="419100" y="109451"/>
                    <a:pt x="148244" y="218902"/>
                    <a:pt x="0" y="423949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1619672" y="4437112"/>
            <a:ext cx="2952328" cy="578731"/>
            <a:chOff x="1619672" y="4437112"/>
            <a:chExt cx="2952328" cy="578731"/>
          </a:xfrm>
        </p:grpSpPr>
        <p:sp>
          <p:nvSpPr>
            <p:cNvPr id="71" name="フリーフォーム 70"/>
            <p:cNvSpPr/>
            <p:nvPr/>
          </p:nvSpPr>
          <p:spPr>
            <a:xfrm>
              <a:off x="1619672" y="4437112"/>
              <a:ext cx="864096" cy="288032"/>
            </a:xfrm>
            <a:custGeom>
              <a:avLst/>
              <a:gdLst>
                <a:gd name="connsiteX0" fmla="*/ 0 w 955963"/>
                <a:gd name="connsiteY0" fmla="*/ 0 h 234142"/>
                <a:gd name="connsiteX1" fmla="*/ 124690 w 955963"/>
                <a:gd name="connsiteY1" fmla="*/ 99753 h 234142"/>
                <a:gd name="connsiteX2" fmla="*/ 581890 w 955963"/>
                <a:gd name="connsiteY2" fmla="*/ 224444 h 234142"/>
                <a:gd name="connsiteX3" fmla="*/ 955963 w 955963"/>
                <a:gd name="connsiteY3" fmla="*/ 157942 h 234142"/>
                <a:gd name="connsiteX0" fmla="*/ 0 w 955963"/>
                <a:gd name="connsiteY0" fmla="*/ 0 h 225983"/>
                <a:gd name="connsiteX1" fmla="*/ 222840 w 955963"/>
                <a:gd name="connsiteY1" fmla="*/ 167177 h 225983"/>
                <a:gd name="connsiteX2" fmla="*/ 581890 w 955963"/>
                <a:gd name="connsiteY2" fmla="*/ 224444 h 225983"/>
                <a:gd name="connsiteX3" fmla="*/ 955963 w 955963"/>
                <a:gd name="connsiteY3" fmla="*/ 157942 h 225983"/>
                <a:gd name="connsiteX0" fmla="*/ 0 w 955963"/>
                <a:gd name="connsiteY0" fmla="*/ 0 h 278476"/>
                <a:gd name="connsiteX1" fmla="*/ 222840 w 955963"/>
                <a:gd name="connsiteY1" fmla="*/ 167177 h 278476"/>
                <a:gd name="connsiteX2" fmla="*/ 581890 w 955963"/>
                <a:gd name="connsiteY2" fmla="*/ 224444 h 278476"/>
                <a:gd name="connsiteX3" fmla="*/ 955963 w 955963"/>
                <a:gd name="connsiteY3" fmla="*/ 157942 h 278476"/>
                <a:gd name="connsiteX0" fmla="*/ 0 w 955963"/>
                <a:gd name="connsiteY0" fmla="*/ 0 h 312732"/>
                <a:gd name="connsiteX1" fmla="*/ 222840 w 955963"/>
                <a:gd name="connsiteY1" fmla="*/ 167177 h 312732"/>
                <a:gd name="connsiteX2" fmla="*/ 594241 w 955963"/>
                <a:gd name="connsiteY2" fmla="*/ 311193 h 312732"/>
                <a:gd name="connsiteX3" fmla="*/ 955963 w 955963"/>
                <a:gd name="connsiteY3" fmla="*/ 157942 h 312732"/>
                <a:gd name="connsiteX0" fmla="*/ 0 w 955963"/>
                <a:gd name="connsiteY0" fmla="*/ 0 h 311193"/>
                <a:gd name="connsiteX1" fmla="*/ 594241 w 955963"/>
                <a:gd name="connsiteY1" fmla="*/ 311193 h 311193"/>
                <a:gd name="connsiteX2" fmla="*/ 955963 w 955963"/>
                <a:gd name="connsiteY2" fmla="*/ 157942 h 311193"/>
                <a:gd name="connsiteX0" fmla="*/ 0 w 955963"/>
                <a:gd name="connsiteY0" fmla="*/ 0 h 239186"/>
                <a:gd name="connsiteX1" fmla="*/ 519961 w 955963"/>
                <a:gd name="connsiteY1" fmla="*/ 239186 h 239186"/>
                <a:gd name="connsiteX2" fmla="*/ 955963 w 955963"/>
                <a:gd name="connsiteY2" fmla="*/ 157942 h 239186"/>
                <a:gd name="connsiteX0" fmla="*/ 0 w 955963"/>
                <a:gd name="connsiteY0" fmla="*/ 0 h 247844"/>
                <a:gd name="connsiteX1" fmla="*/ 519961 w 955963"/>
                <a:gd name="connsiteY1" fmla="*/ 239186 h 247844"/>
                <a:gd name="connsiteX2" fmla="*/ 955963 w 955963"/>
                <a:gd name="connsiteY2" fmla="*/ 157942 h 247844"/>
                <a:gd name="connsiteX0" fmla="*/ 0 w 955963"/>
                <a:gd name="connsiteY0" fmla="*/ 0 h 247844"/>
                <a:gd name="connsiteX1" fmla="*/ 519961 w 955963"/>
                <a:gd name="connsiteY1" fmla="*/ 239186 h 247844"/>
                <a:gd name="connsiteX2" fmla="*/ 955963 w 955963"/>
                <a:gd name="connsiteY2" fmla="*/ 157942 h 247844"/>
                <a:gd name="connsiteX0" fmla="*/ 0 w 955963"/>
                <a:gd name="connsiteY0" fmla="*/ 0 h 247844"/>
                <a:gd name="connsiteX1" fmla="*/ 519961 w 955963"/>
                <a:gd name="connsiteY1" fmla="*/ 239186 h 247844"/>
                <a:gd name="connsiteX2" fmla="*/ 955963 w 955963"/>
                <a:gd name="connsiteY2" fmla="*/ 157942 h 247844"/>
                <a:gd name="connsiteX0" fmla="*/ 0 w 848185"/>
                <a:gd name="connsiteY0" fmla="*/ 297268 h 438692"/>
                <a:gd name="connsiteX1" fmla="*/ 412183 w 848185"/>
                <a:gd name="connsiteY1" fmla="*/ 81244 h 438692"/>
                <a:gd name="connsiteX2" fmla="*/ 848185 w 848185"/>
                <a:gd name="connsiteY2" fmla="*/ 0 h 438692"/>
                <a:gd name="connsiteX0" fmla="*/ 0 w 848185"/>
                <a:gd name="connsiteY0" fmla="*/ 297268 h 346544"/>
                <a:gd name="connsiteX1" fmla="*/ 412183 w 848185"/>
                <a:gd name="connsiteY1" fmla="*/ 81244 h 346544"/>
                <a:gd name="connsiteX2" fmla="*/ 848185 w 848185"/>
                <a:gd name="connsiteY2" fmla="*/ 0 h 346544"/>
                <a:gd name="connsiteX0" fmla="*/ 0 w 859876"/>
                <a:gd name="connsiteY0" fmla="*/ 297268 h 346544"/>
                <a:gd name="connsiteX1" fmla="*/ 538892 w 859876"/>
                <a:gd name="connsiteY1" fmla="*/ 225260 h 346544"/>
                <a:gd name="connsiteX2" fmla="*/ 848185 w 859876"/>
                <a:gd name="connsiteY2" fmla="*/ 0 h 346544"/>
                <a:gd name="connsiteX0" fmla="*/ 0 w 848185"/>
                <a:gd name="connsiteY0" fmla="*/ 297268 h 297268"/>
                <a:gd name="connsiteX1" fmla="*/ 848185 w 848185"/>
                <a:gd name="connsiteY1" fmla="*/ 0 h 297268"/>
                <a:gd name="connsiteX0" fmla="*/ 0 w 848185"/>
                <a:gd name="connsiteY0" fmla="*/ 297268 h 297268"/>
                <a:gd name="connsiteX1" fmla="*/ 848185 w 848185"/>
                <a:gd name="connsiteY1" fmla="*/ 0 h 297268"/>
                <a:gd name="connsiteX0" fmla="*/ 0 w 848185"/>
                <a:gd name="connsiteY0" fmla="*/ 297268 h 297268"/>
                <a:gd name="connsiteX1" fmla="*/ 848185 w 848185"/>
                <a:gd name="connsiteY1" fmla="*/ 0 h 297268"/>
                <a:gd name="connsiteX0" fmla="*/ 0 w 970006"/>
                <a:gd name="connsiteY0" fmla="*/ 216024 h 216024"/>
                <a:gd name="connsiteX1" fmla="*/ 970006 w 970006"/>
                <a:gd name="connsiteY1" fmla="*/ 0 h 216024"/>
                <a:gd name="connsiteX0" fmla="*/ 0 w 1293341"/>
                <a:gd name="connsiteY0" fmla="*/ 360040 h 360040"/>
                <a:gd name="connsiteX1" fmla="*/ 1293341 w 1293341"/>
                <a:gd name="connsiteY1" fmla="*/ 0 h 360040"/>
                <a:gd name="connsiteX0" fmla="*/ 0 w 1293341"/>
                <a:gd name="connsiteY0" fmla="*/ 288032 h 288032"/>
                <a:gd name="connsiteX1" fmla="*/ 1293341 w 1293341"/>
                <a:gd name="connsiteY1" fmla="*/ 0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3341" h="288032">
                  <a:moveTo>
                    <a:pt x="0" y="288032"/>
                  </a:moveTo>
                  <a:cubicBezTo>
                    <a:pt x="359662" y="285074"/>
                    <a:pt x="1108390" y="200726"/>
                    <a:pt x="1293341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 71"/>
            <p:cNvSpPr/>
            <p:nvPr/>
          </p:nvSpPr>
          <p:spPr>
            <a:xfrm>
              <a:off x="2843808" y="4437112"/>
              <a:ext cx="1728192" cy="578731"/>
            </a:xfrm>
            <a:custGeom>
              <a:avLst/>
              <a:gdLst>
                <a:gd name="connsiteX0" fmla="*/ 689956 w 689956"/>
                <a:gd name="connsiteY0" fmla="*/ 0 h 423949"/>
                <a:gd name="connsiteX1" fmla="*/ 0 w 689956"/>
                <a:gd name="connsiteY1" fmla="*/ 423949 h 423949"/>
                <a:gd name="connsiteX0" fmla="*/ 1698068 w 1698068"/>
                <a:gd name="connsiteY0" fmla="*/ 709103 h 818554"/>
                <a:gd name="connsiteX1" fmla="*/ 0 w 1698068"/>
                <a:gd name="connsiteY1" fmla="*/ 205047 h 818554"/>
                <a:gd name="connsiteX0" fmla="*/ 1698068 w 1698068"/>
                <a:gd name="connsiteY0" fmla="*/ 504056 h 613507"/>
                <a:gd name="connsiteX1" fmla="*/ 0 w 1698068"/>
                <a:gd name="connsiteY1" fmla="*/ 0 h 613507"/>
                <a:gd name="connsiteX0" fmla="*/ 1728192 w 1728192"/>
                <a:gd name="connsiteY0" fmla="*/ 576064 h 685515"/>
                <a:gd name="connsiteX1" fmla="*/ 0 w 1728192"/>
                <a:gd name="connsiteY1" fmla="*/ 0 h 685515"/>
                <a:gd name="connsiteX0" fmla="*/ 1728192 w 1728192"/>
                <a:gd name="connsiteY0" fmla="*/ 576064 h 578731"/>
                <a:gd name="connsiteX1" fmla="*/ 0 w 1728192"/>
                <a:gd name="connsiteY1" fmla="*/ 0 h 578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28192" h="578731">
                  <a:moveTo>
                    <a:pt x="1728192" y="576064"/>
                  </a:moveTo>
                  <a:cubicBezTo>
                    <a:pt x="1361193" y="578731"/>
                    <a:pt x="313195" y="276040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1" name="グループ化 80"/>
          <p:cNvGrpSpPr/>
          <p:nvPr/>
        </p:nvGrpSpPr>
        <p:grpSpPr>
          <a:xfrm>
            <a:off x="611560" y="4437112"/>
            <a:ext cx="3024336" cy="1440160"/>
            <a:chOff x="611560" y="4437112"/>
            <a:chExt cx="3024336" cy="1440160"/>
          </a:xfrm>
        </p:grpSpPr>
        <p:sp>
          <p:nvSpPr>
            <p:cNvPr id="75" name="フリーフォーム 74"/>
            <p:cNvSpPr/>
            <p:nvPr/>
          </p:nvSpPr>
          <p:spPr>
            <a:xfrm>
              <a:off x="2699792" y="4437112"/>
              <a:ext cx="936104" cy="1152127"/>
            </a:xfrm>
            <a:custGeom>
              <a:avLst/>
              <a:gdLst>
                <a:gd name="connsiteX0" fmla="*/ 897775 w 897775"/>
                <a:gd name="connsiteY0" fmla="*/ 947651 h 947651"/>
                <a:gd name="connsiteX1" fmla="*/ 0 w 897775"/>
                <a:gd name="connsiteY1" fmla="*/ 0 h 947651"/>
                <a:gd name="connsiteX0" fmla="*/ 907932 w 907932"/>
                <a:gd name="connsiteY0" fmla="*/ 1016037 h 1016037"/>
                <a:gd name="connsiteX1" fmla="*/ 0 w 907932"/>
                <a:gd name="connsiteY1" fmla="*/ 0 h 1016037"/>
                <a:gd name="connsiteX0" fmla="*/ 907932 w 907932"/>
                <a:gd name="connsiteY0" fmla="*/ 1016037 h 1016037"/>
                <a:gd name="connsiteX1" fmla="*/ 864096 w 907932"/>
                <a:gd name="connsiteY1" fmla="*/ 864096 h 1016037"/>
                <a:gd name="connsiteX2" fmla="*/ 0 w 907932"/>
                <a:gd name="connsiteY2" fmla="*/ 0 h 1016037"/>
                <a:gd name="connsiteX0" fmla="*/ 907932 w 907932"/>
                <a:gd name="connsiteY0" fmla="*/ 1016037 h 1016037"/>
                <a:gd name="connsiteX1" fmla="*/ 0 w 907932"/>
                <a:gd name="connsiteY1" fmla="*/ 0 h 1016037"/>
                <a:gd name="connsiteX0" fmla="*/ 907932 w 907932"/>
                <a:gd name="connsiteY0" fmla="*/ 1016037 h 1152128"/>
                <a:gd name="connsiteX1" fmla="*/ 864096 w 907932"/>
                <a:gd name="connsiteY1" fmla="*/ 1152128 h 1152128"/>
                <a:gd name="connsiteX2" fmla="*/ 0 w 907932"/>
                <a:gd name="connsiteY2" fmla="*/ 0 h 1152128"/>
                <a:gd name="connsiteX0" fmla="*/ 936104 w 936104"/>
                <a:gd name="connsiteY0" fmla="*/ 1152127 h 1152128"/>
                <a:gd name="connsiteX1" fmla="*/ 864096 w 936104"/>
                <a:gd name="connsiteY1" fmla="*/ 1152128 h 1152128"/>
                <a:gd name="connsiteX2" fmla="*/ 0 w 936104"/>
                <a:gd name="connsiteY2" fmla="*/ 0 h 1152128"/>
                <a:gd name="connsiteX0" fmla="*/ 936104 w 936104"/>
                <a:gd name="connsiteY0" fmla="*/ 1152127 h 1152127"/>
                <a:gd name="connsiteX1" fmla="*/ 0 w 936104"/>
                <a:gd name="connsiteY1" fmla="*/ 0 h 1152127"/>
                <a:gd name="connsiteX0" fmla="*/ 936104 w 936104"/>
                <a:gd name="connsiteY0" fmla="*/ 1152127 h 1152127"/>
                <a:gd name="connsiteX1" fmla="*/ 0 w 936104"/>
                <a:gd name="connsiteY1" fmla="*/ 0 h 1152127"/>
                <a:gd name="connsiteX0" fmla="*/ 936104 w 936104"/>
                <a:gd name="connsiteY0" fmla="*/ 1152127 h 1152127"/>
                <a:gd name="connsiteX1" fmla="*/ 0 w 936104"/>
                <a:gd name="connsiteY1" fmla="*/ 0 h 1152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36104" h="1152127">
                  <a:moveTo>
                    <a:pt x="936104" y="1152127"/>
                  </a:moveTo>
                  <a:cubicBezTo>
                    <a:pt x="409930" y="782398"/>
                    <a:pt x="238861" y="516078"/>
                    <a:pt x="0" y="0"/>
                  </a:cubicBezTo>
                </a:path>
              </a:pathLst>
            </a:custGeom>
            <a:ln w="38100">
              <a:solidFill>
                <a:schemeClr val="accent6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角丸四角形吹き出し 76"/>
            <p:cNvSpPr/>
            <p:nvPr/>
          </p:nvSpPr>
          <p:spPr>
            <a:xfrm>
              <a:off x="611560" y="5445224"/>
              <a:ext cx="1872208" cy="432048"/>
            </a:xfrm>
            <a:prstGeom prst="wedgeRoundRectCallout">
              <a:avLst>
                <a:gd name="adj1" fmla="val 73436"/>
                <a:gd name="adj2" fmla="val -188848"/>
                <a:gd name="adj3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Overridden by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611560" y="4437112"/>
            <a:ext cx="2952328" cy="2232248"/>
            <a:chOff x="611560" y="4437112"/>
            <a:chExt cx="2952328" cy="2232248"/>
          </a:xfrm>
        </p:grpSpPr>
        <p:sp>
          <p:nvSpPr>
            <p:cNvPr id="76" name="フリーフォーム 75"/>
            <p:cNvSpPr/>
            <p:nvPr/>
          </p:nvSpPr>
          <p:spPr>
            <a:xfrm>
              <a:off x="2555776" y="4437112"/>
              <a:ext cx="1008112" cy="1224136"/>
            </a:xfrm>
            <a:custGeom>
              <a:avLst/>
              <a:gdLst>
                <a:gd name="connsiteX0" fmla="*/ 897775 w 897775"/>
                <a:gd name="connsiteY0" fmla="*/ 947651 h 947651"/>
                <a:gd name="connsiteX1" fmla="*/ 0 w 897775"/>
                <a:gd name="connsiteY1" fmla="*/ 0 h 947651"/>
                <a:gd name="connsiteX0" fmla="*/ 907932 w 907932"/>
                <a:gd name="connsiteY0" fmla="*/ 1016037 h 1016037"/>
                <a:gd name="connsiteX1" fmla="*/ 0 w 907932"/>
                <a:gd name="connsiteY1" fmla="*/ 0 h 1016037"/>
                <a:gd name="connsiteX0" fmla="*/ 907932 w 907932"/>
                <a:gd name="connsiteY0" fmla="*/ 1016037 h 1016037"/>
                <a:gd name="connsiteX1" fmla="*/ 864096 w 907932"/>
                <a:gd name="connsiteY1" fmla="*/ 864096 h 1016037"/>
                <a:gd name="connsiteX2" fmla="*/ 0 w 907932"/>
                <a:gd name="connsiteY2" fmla="*/ 0 h 1016037"/>
                <a:gd name="connsiteX0" fmla="*/ 907932 w 907932"/>
                <a:gd name="connsiteY0" fmla="*/ 1016037 h 1016037"/>
                <a:gd name="connsiteX1" fmla="*/ 0 w 907932"/>
                <a:gd name="connsiteY1" fmla="*/ 0 h 1016037"/>
                <a:gd name="connsiteX0" fmla="*/ 907932 w 907932"/>
                <a:gd name="connsiteY0" fmla="*/ 1016037 h 1152128"/>
                <a:gd name="connsiteX1" fmla="*/ 864096 w 907932"/>
                <a:gd name="connsiteY1" fmla="*/ 1152128 h 1152128"/>
                <a:gd name="connsiteX2" fmla="*/ 0 w 907932"/>
                <a:gd name="connsiteY2" fmla="*/ 0 h 1152128"/>
                <a:gd name="connsiteX0" fmla="*/ 936104 w 936104"/>
                <a:gd name="connsiteY0" fmla="*/ 1152127 h 1152128"/>
                <a:gd name="connsiteX1" fmla="*/ 864096 w 936104"/>
                <a:gd name="connsiteY1" fmla="*/ 1152128 h 1152128"/>
                <a:gd name="connsiteX2" fmla="*/ 0 w 936104"/>
                <a:gd name="connsiteY2" fmla="*/ 0 h 1152128"/>
                <a:gd name="connsiteX0" fmla="*/ 936104 w 936104"/>
                <a:gd name="connsiteY0" fmla="*/ 1152127 h 1152127"/>
                <a:gd name="connsiteX1" fmla="*/ 0 w 936104"/>
                <a:gd name="connsiteY1" fmla="*/ 0 h 1152127"/>
                <a:gd name="connsiteX0" fmla="*/ 936104 w 936104"/>
                <a:gd name="connsiteY0" fmla="*/ 1152127 h 1152127"/>
                <a:gd name="connsiteX1" fmla="*/ 0 w 936104"/>
                <a:gd name="connsiteY1" fmla="*/ 0 h 1152127"/>
                <a:gd name="connsiteX0" fmla="*/ 936104 w 936104"/>
                <a:gd name="connsiteY0" fmla="*/ 1152127 h 1152127"/>
                <a:gd name="connsiteX1" fmla="*/ 0 w 936104"/>
                <a:gd name="connsiteY1" fmla="*/ 0 h 1152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36104" h="1152127">
                  <a:moveTo>
                    <a:pt x="936104" y="1152127"/>
                  </a:moveTo>
                  <a:cubicBezTo>
                    <a:pt x="409930" y="782398"/>
                    <a:pt x="238861" y="516078"/>
                    <a:pt x="0" y="0"/>
                  </a:cubicBezTo>
                </a:path>
              </a:pathLst>
            </a:custGeom>
            <a:ln w="38100">
              <a:headEnd type="stealth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角丸四角形吹き出し 77"/>
            <p:cNvSpPr/>
            <p:nvPr/>
          </p:nvSpPr>
          <p:spPr>
            <a:xfrm>
              <a:off x="611560" y="6237312"/>
              <a:ext cx="2520280" cy="432048"/>
            </a:xfrm>
            <a:prstGeom prst="wedgeRoundRectCallout">
              <a:avLst>
                <a:gd name="adj1" fmla="val 56589"/>
                <a:gd name="adj2" fmla="val -219633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>
                  <a:solidFill>
                    <a:schemeClr val="tx1"/>
                  </a:solidFill>
                </a:rPr>
                <a:t>One-time invalidation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58" name="テキスト ボックス 57"/>
          <p:cNvSpPr txBox="1"/>
          <p:nvPr/>
        </p:nvSpPr>
        <p:spPr>
          <a:xfrm>
            <a:off x="323528" y="314096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/>
              <a:t>animal.speak</a:t>
            </a:r>
            <a:r>
              <a:rPr kumimoji="1" lang="en-US" altLang="ja-JP" dirty="0" smtClean="0"/>
              <a:t>()</a:t>
            </a:r>
            <a:endParaRPr kumimoji="1" lang="ja-JP" altLang="en-US" dirty="0"/>
          </a:p>
        </p:txBody>
      </p:sp>
      <p:sp>
        <p:nvSpPr>
          <p:cNvPr id="59" name="正方形/長方形 58"/>
          <p:cNvSpPr/>
          <p:nvPr/>
        </p:nvSpPr>
        <p:spPr>
          <a:xfrm>
            <a:off x="683568" y="3501008"/>
            <a:ext cx="1080121" cy="207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0" name="フリーフォーム 59"/>
          <p:cNvSpPr/>
          <p:nvPr/>
        </p:nvSpPr>
        <p:spPr>
          <a:xfrm>
            <a:off x="1691680" y="3573336"/>
            <a:ext cx="992226" cy="408459"/>
          </a:xfrm>
          <a:custGeom>
            <a:avLst/>
            <a:gdLst>
              <a:gd name="connsiteX0" fmla="*/ 0 w 814647"/>
              <a:gd name="connsiteY0" fmla="*/ 0 h 195349"/>
              <a:gd name="connsiteX1" fmla="*/ 631767 w 814647"/>
              <a:gd name="connsiteY1" fmla="*/ 182880 h 195349"/>
              <a:gd name="connsiteX2" fmla="*/ 814647 w 814647"/>
              <a:gd name="connsiteY2" fmla="*/ 74814 h 195349"/>
              <a:gd name="connsiteX0" fmla="*/ 0 w 814647"/>
              <a:gd name="connsiteY0" fmla="*/ 0 h 74814"/>
              <a:gd name="connsiteX1" fmla="*/ 814647 w 814647"/>
              <a:gd name="connsiteY1" fmla="*/ 74814 h 74814"/>
              <a:gd name="connsiteX0" fmla="*/ 0 w 846793"/>
              <a:gd name="connsiteY0" fmla="*/ 333645 h 408459"/>
              <a:gd name="connsiteX1" fmla="*/ 814647 w 846793"/>
              <a:gd name="connsiteY1" fmla="*/ 408459 h 408459"/>
              <a:gd name="connsiteX0" fmla="*/ 0 w 992226"/>
              <a:gd name="connsiteY0" fmla="*/ 431728 h 456666"/>
              <a:gd name="connsiteX1" fmla="*/ 960080 w 992226"/>
              <a:gd name="connsiteY1" fmla="*/ 408459 h 456666"/>
              <a:gd name="connsiteX0" fmla="*/ 0 w 992226"/>
              <a:gd name="connsiteY0" fmla="*/ 71687 h 408459"/>
              <a:gd name="connsiteX1" fmla="*/ 960080 w 992226"/>
              <a:gd name="connsiteY1" fmla="*/ 408459 h 408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92226" h="408459">
                <a:moveTo>
                  <a:pt x="0" y="71687"/>
                </a:moveTo>
                <a:cubicBezTo>
                  <a:pt x="271549" y="96625"/>
                  <a:pt x="992226" y="0"/>
                  <a:pt x="960080" y="408459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ローチャート: 処理 93"/>
          <p:cNvSpPr/>
          <p:nvPr/>
        </p:nvSpPr>
        <p:spPr>
          <a:xfrm>
            <a:off x="6156176" y="5877272"/>
            <a:ext cx="864096" cy="360040"/>
          </a:xfrm>
          <a:prstGeom prst="flowChart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95" name="直線矢印コネクタ 94"/>
          <p:cNvCxnSpPr>
            <a:stCxn id="94" idx="0"/>
          </p:cNvCxnSpPr>
          <p:nvPr/>
        </p:nvCxnSpPr>
        <p:spPr>
          <a:xfrm rot="16200000" flipV="1">
            <a:off x="6012160" y="5301208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6516216" y="5517232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instance</a:t>
            </a:r>
            <a:endParaRPr kumimoji="1" lang="ja-JP" alt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フローチャート: 処理 97"/>
          <p:cNvSpPr/>
          <p:nvPr/>
        </p:nvSpPr>
        <p:spPr>
          <a:xfrm>
            <a:off x="6372200" y="2060848"/>
            <a:ext cx="1080120" cy="360040"/>
          </a:xfrm>
          <a:prstGeom prst="flowChart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animal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99" name="直線矢印コネクタ 98"/>
          <p:cNvCxnSpPr>
            <a:stCxn id="98" idx="2"/>
          </p:cNvCxnSpPr>
          <p:nvPr/>
        </p:nvCxnSpPr>
        <p:spPr>
          <a:xfrm rot="5400000">
            <a:off x="6138174" y="2294874"/>
            <a:ext cx="648072" cy="9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/>
          <p:cNvSpPr txBox="1"/>
          <p:nvPr/>
        </p:nvSpPr>
        <p:spPr>
          <a:xfrm>
            <a:off x="6516216" y="2564904"/>
            <a:ext cx="827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instance</a:t>
            </a:r>
            <a:endParaRPr kumimoji="1" lang="ja-JP" alt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23528" y="3933056"/>
            <a:ext cx="169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while(true) {</a:t>
            </a:r>
            <a:endParaRPr kumimoji="1" lang="ja-JP" altLang="en-US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23528" y="4869160"/>
            <a:ext cx="188865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    </a:t>
            </a:r>
            <a:r>
              <a:rPr lang="en-US" altLang="ja-JP" sz="1600" i="1" dirty="0" smtClean="0"/>
              <a:t>remove mixin</a:t>
            </a:r>
            <a:endParaRPr lang="en-US" altLang="ja-JP" sz="1600" dirty="0" smtClean="0"/>
          </a:p>
          <a:p>
            <a:r>
              <a:rPr lang="en-US" altLang="ja-JP" dirty="0" smtClean="0"/>
              <a:t>}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コンテンツ プレースホルダ 3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code composition technique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en-US" altLang="ja-JP" dirty="0" smtClean="0"/>
              <a:t>Mixin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2411760" y="3284984"/>
            <a:ext cx="1800200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9" name="グループ化 23"/>
          <p:cNvGrpSpPr/>
          <p:nvPr/>
        </p:nvGrpSpPr>
        <p:grpSpPr>
          <a:xfrm>
            <a:off x="2411760" y="4581128"/>
            <a:ext cx="1800200" cy="936104"/>
            <a:chOff x="2483768" y="3717032"/>
            <a:chExt cx="1800200" cy="936104"/>
          </a:xfrm>
        </p:grpSpPr>
        <p:sp>
          <p:nvSpPr>
            <p:cNvPr id="10" name="角丸四角形 9"/>
            <p:cNvSpPr/>
            <p:nvPr/>
          </p:nvSpPr>
          <p:spPr>
            <a:xfrm>
              <a:off x="2483768" y="3717032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555776" y="3789040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Server</a:t>
              </a:r>
              <a:endParaRPr kumimoji="1" lang="ja-JP" altLang="en-US" dirty="0"/>
            </a:p>
          </p:txBody>
        </p:sp>
      </p:grpSp>
      <p:cxnSp>
        <p:nvCxnSpPr>
          <p:cNvPr id="13" name="カギ線コネクタ 25"/>
          <p:cNvCxnSpPr/>
          <p:nvPr/>
        </p:nvCxnSpPr>
        <p:spPr>
          <a:xfrm rot="5400000" flipH="1" flipV="1">
            <a:off x="3131840" y="4401108"/>
            <a:ext cx="360040" cy="1588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483768" y="3429000"/>
            <a:ext cx="1501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BaseServer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7020272" y="3212976"/>
            <a:ext cx="1800200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6" name="グループ化 23"/>
          <p:cNvGrpSpPr/>
          <p:nvPr/>
        </p:nvGrpSpPr>
        <p:grpSpPr>
          <a:xfrm>
            <a:off x="7020272" y="4509120"/>
            <a:ext cx="1800200" cy="936104"/>
            <a:chOff x="2483768" y="3717032"/>
            <a:chExt cx="1800200" cy="936104"/>
          </a:xfrm>
        </p:grpSpPr>
        <p:sp>
          <p:nvSpPr>
            <p:cNvPr id="17" name="角丸四角形 16"/>
            <p:cNvSpPr/>
            <p:nvPr/>
          </p:nvSpPr>
          <p:spPr>
            <a:xfrm>
              <a:off x="2483768" y="3717032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555776" y="3789040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Server</a:t>
              </a:r>
              <a:endParaRPr kumimoji="1" lang="ja-JP" altLang="en-US" dirty="0"/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7092280" y="3356992"/>
            <a:ext cx="1501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BaseServer</a:t>
            </a:r>
            <a:endParaRPr kumimoji="1" lang="ja-JP" altLang="en-US" dirty="0"/>
          </a:p>
        </p:txBody>
      </p:sp>
      <p:grpSp>
        <p:nvGrpSpPr>
          <p:cNvPr id="21" name="グループ化 23"/>
          <p:cNvGrpSpPr/>
          <p:nvPr/>
        </p:nvGrpSpPr>
        <p:grpSpPr>
          <a:xfrm>
            <a:off x="5004048" y="3933056"/>
            <a:ext cx="1440160" cy="936104"/>
            <a:chOff x="2483768" y="3717032"/>
            <a:chExt cx="1800200" cy="936104"/>
          </a:xfrm>
        </p:grpSpPr>
        <p:sp>
          <p:nvSpPr>
            <p:cNvPr id="22" name="角丸四角形 21"/>
            <p:cNvSpPr/>
            <p:nvPr/>
          </p:nvSpPr>
          <p:spPr>
            <a:xfrm>
              <a:off x="2483768" y="3717032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555776" y="3789040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Additional</a:t>
              </a:r>
            </a:p>
            <a:p>
              <a:pPr algn="ctr"/>
              <a:r>
                <a:rPr kumimoji="1" lang="en-US" altLang="ja-JP" dirty="0" smtClean="0"/>
                <a:t>Security</a:t>
              </a:r>
              <a:endParaRPr kumimoji="1" lang="ja-JP" altLang="en-US" dirty="0"/>
            </a:p>
          </p:txBody>
        </p:sp>
      </p:grpSp>
      <p:cxnSp>
        <p:nvCxnSpPr>
          <p:cNvPr id="24" name="カギ線コネクタ 25"/>
          <p:cNvCxnSpPr/>
          <p:nvPr/>
        </p:nvCxnSpPr>
        <p:spPr>
          <a:xfrm flipV="1">
            <a:off x="6444208" y="3861048"/>
            <a:ext cx="576064" cy="288032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カギ線コネクタ 25"/>
          <p:cNvCxnSpPr/>
          <p:nvPr/>
        </p:nvCxnSpPr>
        <p:spPr>
          <a:xfrm rot="10800000">
            <a:off x="6444208" y="4509120"/>
            <a:ext cx="547650" cy="297210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グループ化 23"/>
          <p:cNvGrpSpPr/>
          <p:nvPr/>
        </p:nvGrpSpPr>
        <p:grpSpPr>
          <a:xfrm>
            <a:off x="395536" y="3861048"/>
            <a:ext cx="1440160" cy="936104"/>
            <a:chOff x="2483768" y="3717032"/>
            <a:chExt cx="1800200" cy="936104"/>
          </a:xfrm>
        </p:grpSpPr>
        <p:sp>
          <p:nvSpPr>
            <p:cNvPr id="30" name="角丸四角形 29"/>
            <p:cNvSpPr/>
            <p:nvPr/>
          </p:nvSpPr>
          <p:spPr>
            <a:xfrm>
              <a:off x="2483768" y="3717032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555776" y="3789040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Additional</a:t>
              </a:r>
            </a:p>
            <a:p>
              <a:pPr algn="ctr"/>
              <a:r>
                <a:rPr kumimoji="1" lang="en-US" altLang="ja-JP" dirty="0" smtClean="0"/>
                <a:t>Security</a:t>
              </a:r>
              <a:endParaRPr kumimoji="1" lang="ja-JP" altLang="en-US" dirty="0"/>
            </a:p>
          </p:txBody>
        </p:sp>
      </p:grpSp>
      <p:cxnSp>
        <p:nvCxnSpPr>
          <p:cNvPr id="33" name="カギ線コネクタ 25"/>
          <p:cNvCxnSpPr/>
          <p:nvPr/>
        </p:nvCxnSpPr>
        <p:spPr>
          <a:xfrm rot="10800000">
            <a:off x="1835696" y="4653136"/>
            <a:ext cx="547650" cy="297210"/>
          </a:xfrm>
          <a:prstGeom prst="straightConnector1">
            <a:avLst/>
          </a:prstGeom>
          <a:ln w="22225" cap="flat" cmpd="sng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1043608" y="5877272"/>
            <a:ext cx="263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Mixin use declaration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796136" y="5877272"/>
            <a:ext cx="20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Mixin semantics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Overheads of proposed scheme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Increased memory use</a:t>
            </a:r>
          </a:p>
          <a:p>
            <a:pPr lvl="1"/>
            <a:r>
              <a:rPr kumimoji="1" lang="en-US" altLang="ja-JP" dirty="0" smtClean="0"/>
              <a:t>1 state</a:t>
            </a:r>
            <a:r>
              <a:rPr kumimoji="1" lang="en-US" altLang="ja-JP" baseline="0" dirty="0" smtClean="0"/>
              <a:t> object per polymorphic method family</a:t>
            </a:r>
          </a:p>
          <a:p>
            <a:pPr lvl="1"/>
            <a:r>
              <a:rPr kumimoji="1" lang="en-US" altLang="ja-JP" baseline="0" dirty="0" smtClean="0"/>
              <a:t>additional method</a:t>
            </a:r>
            <a:r>
              <a:rPr kumimoji="1" lang="en-US" altLang="ja-JP" baseline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kumimoji="1" lang="en-US" altLang="ja-JP" baseline="0" dirty="0" smtClean="0"/>
              <a:t>entries</a:t>
            </a:r>
          </a:p>
          <a:p>
            <a:pPr lvl="1"/>
            <a:r>
              <a:rPr kumimoji="1" lang="en-US" altLang="ja-JP" baseline="0" dirty="0" smtClean="0"/>
              <a:t>alternate cache</a:t>
            </a:r>
          </a:p>
          <a:p>
            <a:pPr lvl="1"/>
            <a:r>
              <a:rPr kumimoji="1" lang="en-US" altLang="ja-JP" baseline="0" dirty="0" smtClean="0"/>
              <a:t>polymorphic inline cache entries</a:t>
            </a:r>
          </a:p>
          <a:p>
            <a:pPr lvl="0"/>
            <a:r>
              <a:rPr kumimoji="1" lang="en-US" altLang="ja-JP" dirty="0" smtClean="0"/>
              <a:t>Some operations become slower</a:t>
            </a:r>
          </a:p>
          <a:p>
            <a:pPr lvl="1"/>
            <a:r>
              <a:rPr kumimoji="1" lang="en-US" altLang="ja-JP" dirty="0" smtClean="0"/>
              <a:t>Lookup</a:t>
            </a:r>
            <a:r>
              <a:rPr kumimoji="1" lang="en-US" altLang="ja-JP" baseline="0" dirty="0" smtClean="0"/>
              <a:t> needs to track and update state objects</a:t>
            </a:r>
          </a:p>
          <a:p>
            <a:pPr lvl="1"/>
            <a:r>
              <a:rPr lang="en-US" altLang="ja-JP" dirty="0" smtClean="0"/>
              <a:t>Explicit state object checks on method dispatch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Generalizations (beyond Ruby)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Delegation object model</a:t>
            </a:r>
          </a:p>
          <a:p>
            <a:pPr lvl="1"/>
            <a:r>
              <a:rPr lang="en-US" altLang="ja-JP" dirty="0" smtClean="0"/>
              <a:t>track arbitrary delegation pointer change</a:t>
            </a:r>
            <a:endParaRPr kumimoji="1" lang="en-US" altLang="ja-JP" dirty="0" smtClean="0"/>
          </a:p>
          <a:p>
            <a:r>
              <a:rPr lang="en-US" altLang="ja-JP" dirty="0" smtClean="0"/>
              <a:t>Thread-local delegation</a:t>
            </a:r>
          </a:p>
          <a:p>
            <a:pPr lvl="1"/>
            <a:r>
              <a:rPr lang="en-US" altLang="ja-JP" dirty="0" smtClean="0"/>
              <a:t>allow for thread-local modification of delegation pointer</a:t>
            </a:r>
          </a:p>
          <a:p>
            <a:pPr lvl="1"/>
            <a:r>
              <a:rPr kumimoji="1" lang="en-US" altLang="ja-JP" dirty="0" smtClean="0"/>
              <a:t>by having thread-local state object values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Details in the article…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Implementation</a:t>
            </a:r>
            <a:r>
              <a:rPr kumimoji="1" lang="en-US" altLang="ja-JP" baseline="0" dirty="0" smtClean="0"/>
              <a:t> based on Ruby 1.9.2</a:t>
            </a:r>
          </a:p>
          <a:p>
            <a:r>
              <a:rPr kumimoji="1" lang="en-US" altLang="ja-JP" baseline="0" dirty="0" smtClean="0"/>
              <a:t>Hardware</a:t>
            </a:r>
          </a:p>
          <a:p>
            <a:pPr lvl="1"/>
            <a:r>
              <a:rPr kumimoji="1" lang="en-US" altLang="ja-JP" baseline="0" dirty="0" smtClean="0"/>
              <a:t>Intel Core i7 860 2.8 GHz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Evaluation: microbenchmarks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Single method call overhead</a:t>
            </a:r>
          </a:p>
          <a:p>
            <a:pPr lvl="1"/>
            <a:r>
              <a:rPr lang="en-US" altLang="ja-JP" dirty="0" smtClean="0"/>
              <a:t>Inline cache hit</a:t>
            </a:r>
          </a:p>
          <a:p>
            <a:pPr lvl="2"/>
            <a:r>
              <a:rPr kumimoji="1" lang="en-US" altLang="ja-JP" dirty="0" smtClean="0"/>
              <a:t>state checks 1%</a:t>
            </a:r>
          </a:p>
          <a:p>
            <a:pPr lvl="2"/>
            <a:r>
              <a:rPr lang="en-US" altLang="ja-JP" dirty="0" smtClean="0"/>
              <a:t>polymorphic inline caching 49% overhead</a:t>
            </a:r>
          </a:p>
          <a:p>
            <a:pPr lvl="1"/>
            <a:r>
              <a:rPr lang="en-US" altLang="ja-JP" dirty="0" smtClean="0"/>
              <a:t>Full lookup</a:t>
            </a:r>
          </a:p>
          <a:p>
            <a:pPr lvl="2"/>
            <a:r>
              <a:rPr kumimoji="1" lang="en-US" altLang="ja-JP" dirty="0" smtClean="0"/>
              <a:t>2x slowdown</a:t>
            </a:r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smtClean="0"/>
              <a:t>Dynamic mixin-heavy microbenchmark</a:t>
            </a:r>
            <a:endParaRPr kumimoji="1" lang="ja-JP" altLang="en-US" sz="3200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003232" cy="42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732240" y="2420888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(smaller is better)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Evaluation: application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Application server with dynamic mixin on each request</a:t>
            </a:r>
          </a:p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25</a:t>
            </a:fld>
            <a:endParaRPr kumimoji="1" lang="ja-JP" altLang="en-US" dirty="0"/>
          </a:p>
        </p:txBody>
      </p:sp>
      <p:graphicFrame>
        <p:nvGraphicFramePr>
          <p:cNvPr id="8" name="グラフ 7"/>
          <p:cNvGraphicFramePr/>
          <p:nvPr/>
        </p:nvGraphicFramePr>
        <p:xfrm>
          <a:off x="1547664" y="3140968"/>
          <a:ext cx="554461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6516216" y="3356992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(smaller is better)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Fine-grained state tracking considerably reduces overhead</a:t>
            </a:r>
          </a:p>
          <a:p>
            <a:r>
              <a:rPr lang="en-US" altLang="ja-JP" dirty="0" smtClean="0"/>
              <a:t>Alternate caching brings only small improvement</a:t>
            </a:r>
          </a:p>
          <a:p>
            <a:pPr lvl="1"/>
            <a:r>
              <a:rPr kumimoji="1" lang="en-US" altLang="ja-JP" dirty="0" smtClean="0"/>
              <a:t>Number of call sites affecte</a:t>
            </a:r>
            <a:r>
              <a:rPr lang="en-US" altLang="ja-JP" dirty="0" smtClean="0"/>
              <a:t>d by mixin is low</a:t>
            </a:r>
          </a:p>
          <a:p>
            <a:pPr lvl="1"/>
            <a:r>
              <a:rPr lang="en-US" altLang="ja-JP" dirty="0" smtClean="0"/>
              <a:t>Lookup cost / inline cache hit cost is low</a:t>
            </a:r>
          </a:p>
          <a:p>
            <a:pPr lvl="2"/>
            <a:r>
              <a:rPr kumimoji="1" lang="en-US" altLang="ja-JP" dirty="0" smtClean="0"/>
              <a:t>about 1.6x on Ruby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26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latin typeface="Verdana" pitchFamily="34" charset="0"/>
              </a:rPr>
              <a:t>D</a:t>
            </a:r>
            <a:r>
              <a:rPr kumimoji="1" lang="en-US" altLang="ja-JP" dirty="0" smtClean="0">
                <a:latin typeface="Verdana" pitchFamily="34" charset="0"/>
              </a:rPr>
              <a:t>ependency tracking in Self</a:t>
            </a:r>
          </a:p>
          <a:p>
            <a:pPr lvl="1"/>
            <a:r>
              <a:rPr lang="en-US" altLang="ja-JP" dirty="0" smtClean="0">
                <a:latin typeface="Verdana" pitchFamily="34" charset="0"/>
              </a:rPr>
              <a:t>focused on reducing recompilation, rather than reducing method lookups</a:t>
            </a:r>
          </a:p>
          <a:p>
            <a:r>
              <a:rPr lang="en-US" altLang="ja-JP" dirty="0" smtClean="0">
                <a:latin typeface="Verdana" pitchFamily="34" charset="0"/>
              </a:rPr>
              <a:t>Inline caching for Objective-C</a:t>
            </a:r>
          </a:p>
          <a:p>
            <a:pPr lvl="1"/>
            <a:r>
              <a:rPr lang="en-US" altLang="ja-JP" dirty="0" smtClean="0">
                <a:latin typeface="Verdana" pitchFamily="34" charset="0"/>
              </a:rPr>
              <a:t>state object associated with method, no dynamic mixin support</a:t>
            </a:r>
          </a:p>
          <a:p>
            <a:endParaRPr kumimoji="1" lang="ja-JP" altLang="en-US" dirty="0">
              <a:latin typeface="Verdana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27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proposed combination of techniques</a:t>
            </a:r>
          </a:p>
          <a:p>
            <a:pPr lvl="1"/>
            <a:r>
              <a:rPr lang="en-US" altLang="ja-JP" dirty="0" smtClean="0"/>
              <a:t>Fine-grained state tracking</a:t>
            </a:r>
          </a:p>
          <a:p>
            <a:pPr lvl="1"/>
            <a:r>
              <a:rPr kumimoji="1" lang="en-US" altLang="ja-JP" dirty="0" smtClean="0"/>
              <a:t>Alternate caching</a:t>
            </a:r>
          </a:p>
          <a:p>
            <a:pPr lvl="1"/>
            <a:r>
              <a:rPr lang="en-US" altLang="ja-JP" dirty="0" smtClean="0"/>
              <a:t>Polymorphic inline caching</a:t>
            </a:r>
          </a:p>
          <a:p>
            <a:r>
              <a:rPr lang="en-US" altLang="ja-JP" dirty="0" smtClean="0"/>
              <a:t>T</a:t>
            </a:r>
            <a:r>
              <a:rPr kumimoji="1" lang="en-US" altLang="ja-JP" dirty="0" smtClean="0"/>
              <a:t>o increase efficiency of inline caching</a:t>
            </a:r>
          </a:p>
          <a:p>
            <a:pPr lvl="1"/>
            <a:r>
              <a:rPr lang="en-US" altLang="ja-JP" dirty="0" smtClean="0"/>
              <a:t>with frequent dynamic mixin installation and removal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28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22304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Thank you for your attention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29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324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Temporary change in class hierarchy</a:t>
            </a:r>
          </a:p>
          <a:p>
            <a:r>
              <a:rPr kumimoji="1" lang="en-US" altLang="ja-JP" dirty="0" smtClean="0"/>
              <a:t>Available in Ruby, Python,</a:t>
            </a:r>
            <a:r>
              <a:rPr kumimoji="1" lang="en-US" altLang="ja-JP" baseline="0" dirty="0" smtClean="0"/>
              <a:t> JavaScript</a:t>
            </a:r>
            <a:endParaRPr kumimoji="1"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 mixin</a:t>
            </a:r>
            <a:endParaRPr kumimoji="1" lang="ja-JP" alt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5" name="環状矢印 4"/>
          <p:cNvSpPr/>
          <p:nvPr/>
        </p:nvSpPr>
        <p:spPr>
          <a:xfrm>
            <a:off x="3059832" y="4365104"/>
            <a:ext cx="936104" cy="864096"/>
          </a:xfrm>
          <a:prstGeom prst="circularArrow">
            <a:avLst>
              <a:gd name="adj1" fmla="val 10103"/>
              <a:gd name="adj2" fmla="val 1168525"/>
              <a:gd name="adj3" fmla="val 18775702"/>
              <a:gd name="adj4" fmla="val 10800000"/>
              <a:gd name="adj5" fmla="val 15493"/>
            </a:avLst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環状矢印 6"/>
          <p:cNvSpPr/>
          <p:nvPr/>
        </p:nvSpPr>
        <p:spPr>
          <a:xfrm flipH="1" flipV="1">
            <a:off x="3131840" y="4509120"/>
            <a:ext cx="936104" cy="864096"/>
          </a:xfrm>
          <a:prstGeom prst="circularArrow">
            <a:avLst>
              <a:gd name="adj1" fmla="val 10103"/>
              <a:gd name="adj2" fmla="val 1168525"/>
              <a:gd name="adj3" fmla="val 18775702"/>
              <a:gd name="adj4" fmla="val 10800000"/>
              <a:gd name="adj5" fmla="val 15493"/>
            </a:avLst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827584" y="3789040"/>
            <a:ext cx="1800200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26" name="グループ化 23"/>
          <p:cNvGrpSpPr/>
          <p:nvPr/>
        </p:nvGrpSpPr>
        <p:grpSpPr>
          <a:xfrm>
            <a:off x="827584" y="5085184"/>
            <a:ext cx="1800200" cy="936104"/>
            <a:chOff x="2483768" y="3717032"/>
            <a:chExt cx="1800200" cy="936104"/>
          </a:xfrm>
        </p:grpSpPr>
        <p:sp>
          <p:nvSpPr>
            <p:cNvPr id="27" name="角丸四角形 26"/>
            <p:cNvSpPr/>
            <p:nvPr/>
          </p:nvSpPr>
          <p:spPr>
            <a:xfrm>
              <a:off x="2483768" y="3717032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555776" y="3789040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Server</a:t>
              </a:r>
              <a:endParaRPr kumimoji="1" lang="ja-JP" altLang="en-US" dirty="0"/>
            </a:p>
          </p:txBody>
        </p:sp>
      </p:grpSp>
      <p:cxnSp>
        <p:nvCxnSpPr>
          <p:cNvPr id="29" name="カギ線コネクタ 25"/>
          <p:cNvCxnSpPr/>
          <p:nvPr/>
        </p:nvCxnSpPr>
        <p:spPr>
          <a:xfrm rot="5400000" flipH="1" flipV="1">
            <a:off x="1547664" y="4905164"/>
            <a:ext cx="360040" cy="1588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899592" y="3933056"/>
            <a:ext cx="1501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BaseServer</a:t>
            </a:r>
            <a:endParaRPr kumimoji="1" lang="ja-JP" altLang="en-US" dirty="0"/>
          </a:p>
        </p:txBody>
      </p:sp>
      <p:sp>
        <p:nvSpPr>
          <p:cNvPr id="31" name="角丸四角形 30"/>
          <p:cNvSpPr/>
          <p:nvPr/>
        </p:nvSpPr>
        <p:spPr>
          <a:xfrm>
            <a:off x="6588224" y="3717032"/>
            <a:ext cx="1800200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32" name="グループ化 23"/>
          <p:cNvGrpSpPr/>
          <p:nvPr/>
        </p:nvGrpSpPr>
        <p:grpSpPr>
          <a:xfrm>
            <a:off x="6588224" y="5013176"/>
            <a:ext cx="1800200" cy="936104"/>
            <a:chOff x="2483768" y="3717032"/>
            <a:chExt cx="1800200" cy="936104"/>
          </a:xfrm>
        </p:grpSpPr>
        <p:sp>
          <p:nvSpPr>
            <p:cNvPr id="33" name="角丸四角形 32"/>
            <p:cNvSpPr/>
            <p:nvPr/>
          </p:nvSpPr>
          <p:spPr>
            <a:xfrm>
              <a:off x="2483768" y="3717032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555776" y="3789040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Server</a:t>
              </a:r>
              <a:endParaRPr kumimoji="1" lang="ja-JP" altLang="en-US" dirty="0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6660232" y="3861048"/>
            <a:ext cx="1501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BaseServer</a:t>
            </a:r>
            <a:endParaRPr kumimoji="1" lang="ja-JP" altLang="en-US" dirty="0"/>
          </a:p>
        </p:txBody>
      </p:sp>
      <p:grpSp>
        <p:nvGrpSpPr>
          <p:cNvPr id="36" name="グループ化 23"/>
          <p:cNvGrpSpPr/>
          <p:nvPr/>
        </p:nvGrpSpPr>
        <p:grpSpPr>
          <a:xfrm>
            <a:off x="4572000" y="4437112"/>
            <a:ext cx="1440160" cy="936104"/>
            <a:chOff x="2483768" y="3717032"/>
            <a:chExt cx="1800200" cy="936104"/>
          </a:xfrm>
        </p:grpSpPr>
        <p:sp>
          <p:nvSpPr>
            <p:cNvPr id="37" name="角丸四角形 36"/>
            <p:cNvSpPr/>
            <p:nvPr/>
          </p:nvSpPr>
          <p:spPr>
            <a:xfrm>
              <a:off x="2483768" y="3717032"/>
              <a:ext cx="1800200" cy="9361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555776" y="3789040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Additional</a:t>
              </a:r>
            </a:p>
            <a:p>
              <a:pPr algn="ctr"/>
              <a:r>
                <a:rPr kumimoji="1" lang="en-US" altLang="ja-JP" dirty="0" smtClean="0"/>
                <a:t>Security</a:t>
              </a:r>
              <a:endParaRPr kumimoji="1" lang="ja-JP" altLang="en-US" dirty="0"/>
            </a:p>
          </p:txBody>
        </p:sp>
      </p:grpSp>
      <p:cxnSp>
        <p:nvCxnSpPr>
          <p:cNvPr id="39" name="カギ線コネクタ 25"/>
          <p:cNvCxnSpPr/>
          <p:nvPr/>
        </p:nvCxnSpPr>
        <p:spPr>
          <a:xfrm flipV="1">
            <a:off x="6012160" y="4365104"/>
            <a:ext cx="576064" cy="288032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カギ線コネクタ 25"/>
          <p:cNvCxnSpPr/>
          <p:nvPr/>
        </p:nvCxnSpPr>
        <p:spPr>
          <a:xfrm rot="10800000">
            <a:off x="6012160" y="5013176"/>
            <a:ext cx="547650" cy="297210"/>
          </a:xfrm>
          <a:prstGeom prst="straightConnector1">
            <a:avLst/>
          </a:prstGeom>
          <a:ln w="22225" cap="flat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Method</a:t>
            </a:r>
            <a:r>
              <a:rPr kumimoji="1" lang="en-US" altLang="ja-JP" baseline="0" dirty="0" smtClean="0"/>
              <a:t> caching in Ruby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Global hashtable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indexed by method name and class</a:t>
            </a:r>
          </a:p>
          <a:p>
            <a:r>
              <a:rPr kumimoji="1" lang="en-US" altLang="ja-JP" dirty="0" smtClean="0"/>
              <a:t>On method lookup</a:t>
            </a:r>
          </a:p>
          <a:p>
            <a:pPr lvl="1"/>
            <a:r>
              <a:rPr lang="en-US" altLang="ja-JP" dirty="0" smtClean="0"/>
              <a:t>gives answer in 1 hash lookup</a:t>
            </a:r>
          </a:p>
          <a:p>
            <a:r>
              <a:rPr kumimoji="1" lang="en-US" altLang="ja-JP" dirty="0" smtClean="0"/>
              <a:t>On miss</a:t>
            </a:r>
          </a:p>
          <a:p>
            <a:pPr lvl="1"/>
            <a:r>
              <a:rPr lang="en-US" altLang="ja-JP" dirty="0" smtClean="0"/>
              <a:t>answer obtained by recursive lookup</a:t>
            </a:r>
          </a:p>
          <a:p>
            <a:pPr lvl="1"/>
            <a:r>
              <a:rPr kumimoji="1" lang="en-US" altLang="ja-JP" dirty="0" smtClean="0"/>
              <a:t>result stored in method cache</a:t>
            </a:r>
          </a:p>
          <a:p>
            <a:r>
              <a:rPr lang="en-US" altLang="ja-JP" dirty="0" smtClean="0"/>
              <a:t>On method redefinition or mixin operation</a:t>
            </a:r>
          </a:p>
          <a:p>
            <a:pPr lvl="1"/>
            <a:r>
              <a:rPr lang="en-US" altLang="ja-JP" dirty="0" smtClean="0"/>
              <a:t>method cache </a:t>
            </a:r>
            <a:r>
              <a:rPr kumimoji="1" lang="en-US" altLang="ja-JP" dirty="0" smtClean="0"/>
              <a:t>cleared completely</a:t>
            </a:r>
          </a:p>
          <a:p>
            <a:pPr lvl="1"/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30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 mixin 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Powerful</a:t>
            </a:r>
            <a:r>
              <a:rPr kumimoji="1" lang="en-US" altLang="ja-JP" baseline="0" dirty="0" smtClean="0"/>
              <a:t> technique of dynamic languages</a:t>
            </a:r>
          </a:p>
          <a:p>
            <a:r>
              <a:rPr kumimoji="1" lang="en-US" altLang="ja-JP" baseline="0" dirty="0" smtClean="0"/>
              <a:t>Enables</a:t>
            </a:r>
          </a:p>
          <a:p>
            <a:pPr lvl="1"/>
            <a:r>
              <a:rPr lang="en-US" altLang="ja-JP" dirty="0" smtClean="0"/>
              <a:t>dynamic patching</a:t>
            </a:r>
            <a:endParaRPr kumimoji="1" lang="en-US" altLang="ja-JP" baseline="0" dirty="0" smtClean="0"/>
          </a:p>
          <a:p>
            <a:pPr lvl="1"/>
            <a:r>
              <a:rPr kumimoji="1" lang="en-US" altLang="ja-JP" baseline="0" dirty="0" smtClean="0"/>
              <a:t>dynamic monitoring</a:t>
            </a:r>
          </a:p>
          <a:p>
            <a:r>
              <a:rPr lang="en-US" altLang="ja-JP" dirty="0" smtClean="0"/>
              <a:t>Can be used to implement</a:t>
            </a:r>
          </a:p>
          <a:p>
            <a:pPr lvl="1"/>
            <a:r>
              <a:rPr kumimoji="1" lang="en-US" altLang="ja-JP" baseline="0" dirty="0" smtClean="0"/>
              <a:t>Aspect-oriented programming</a:t>
            </a:r>
          </a:p>
          <a:p>
            <a:pPr lvl="1"/>
            <a:r>
              <a:rPr kumimoji="1" lang="en-US" altLang="ja-JP" baseline="0" dirty="0" smtClean="0"/>
              <a:t>Context-oriented programming</a:t>
            </a:r>
          </a:p>
          <a:p>
            <a:r>
              <a:rPr lang="en-US" altLang="ja-JP" dirty="0" smtClean="0"/>
              <a:t>Widely used in Ruby, Python</a:t>
            </a:r>
          </a:p>
          <a:p>
            <a:pPr lvl="1"/>
            <a:r>
              <a:rPr lang="en-US" altLang="ja-JP" dirty="0" smtClean="0"/>
              <a:t>e.g. Object-Relational Mapping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 mixin in Ruby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Ruby has dynamic mixin</a:t>
            </a:r>
          </a:p>
          <a:p>
            <a:pPr lvl="1"/>
            <a:r>
              <a:rPr kumimoji="1" lang="en-US" altLang="ja-JP" dirty="0" smtClean="0"/>
              <a:t>but only “install”, no “remove” operation</a:t>
            </a:r>
          </a:p>
          <a:p>
            <a:pPr lvl="0"/>
            <a:r>
              <a:rPr kumimoji="1" lang="en-US" altLang="ja-JP" dirty="0" smtClean="0"/>
              <a:t>“remove” can</a:t>
            </a:r>
            <a:r>
              <a:rPr kumimoji="1" lang="en-US" altLang="ja-JP" baseline="0" dirty="0" smtClean="0"/>
              <a:t> be implemented easily</a:t>
            </a:r>
          </a:p>
          <a:p>
            <a:pPr lvl="1"/>
            <a:r>
              <a:rPr lang="en-US" altLang="ja-JP" dirty="0" smtClean="0"/>
              <a:t>23 lines</a:t>
            </a:r>
            <a:endParaRPr kumimoji="1" lang="en-US" altLang="ja-JP" baseline="0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Target</a:t>
            </a:r>
            <a:r>
              <a:rPr kumimoji="1" lang="en-US" altLang="ja-JP" baseline="0" dirty="0" smtClean="0"/>
              <a:t> application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Mixin is installed and removed frequently</a:t>
            </a:r>
          </a:p>
          <a:p>
            <a:r>
              <a:rPr kumimoji="1" lang="en-US" altLang="ja-JP" dirty="0" smtClean="0"/>
              <a:t>Application server with dynamic features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395536" y="3465004"/>
            <a:ext cx="2736304" cy="1008112"/>
          </a:xfrm>
          <a:prstGeom prst="roundRect">
            <a:avLst>
              <a:gd name="adj" fmla="val 564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class</a:t>
            </a:r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BaseServer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   </a:t>
            </a:r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process() … </a:t>
            </a:r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end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end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4355976" y="3537012"/>
            <a:ext cx="4320480" cy="2736304"/>
          </a:xfrm>
          <a:prstGeom prst="roundRect">
            <a:avLst>
              <a:gd name="adj" fmla="val 564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class</a:t>
            </a:r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Server &lt; BaseServer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  </a:t>
            </a:r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def </a:t>
            </a:r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process()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       </a:t>
            </a:r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if</a:t>
            </a:r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altLang="ja-JP" sz="1600" dirty="0" err="1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request.isSensitive</a:t>
            </a:r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()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            Server.class_eval </a:t>
            </a:r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{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          </a:t>
            </a:r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    </a:t>
            </a:r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include</a:t>
            </a:r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AdditionalSecurity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            } end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       </a:t>
            </a:r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super</a:t>
            </a:r>
            <a:r>
              <a:rPr lang="en-US" altLang="ja-JP" sz="1600" i="1" dirty="0" smtClean="0">
                <a:solidFill>
                  <a:schemeClr val="tx1"/>
                </a:solidFill>
                <a:latin typeface="Times" pitchFamily="18" charset="0"/>
                <a:cs typeface="Lucida Sans Unicode" pitchFamily="34" charset="0"/>
              </a:rPr>
              <a:t>     # delegate to superclass</a:t>
            </a:r>
            <a:endParaRPr lang="en-US" altLang="ja-JP" sz="1600" b="1" dirty="0" smtClean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       …         </a:t>
            </a:r>
            <a:r>
              <a:rPr lang="en-US" altLang="ja-JP" sz="1600" i="1" dirty="0" smtClean="0">
                <a:solidFill>
                  <a:schemeClr val="tx1"/>
                </a:solidFill>
                <a:latin typeface="Times" pitchFamily="18" charset="0"/>
                <a:cs typeface="Lucida Sans Unicode" pitchFamily="34" charset="0"/>
              </a:rPr>
              <a:t># remove mixin</a:t>
            </a:r>
            <a:endParaRPr lang="en-US" altLang="ja-JP" sz="1600" b="1" dirty="0" smtClean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   </a:t>
            </a:r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end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end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95536" y="4617132"/>
            <a:ext cx="3672408" cy="1656184"/>
          </a:xfrm>
          <a:prstGeom prst="roundRect">
            <a:avLst>
              <a:gd name="adj" fmla="val 564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module</a:t>
            </a:r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AdditionalSecurity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   </a:t>
            </a:r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process()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       …	       </a:t>
            </a:r>
            <a:r>
              <a:rPr lang="en-US" altLang="ja-JP" sz="1600" i="1" dirty="0" smtClean="0">
                <a:solidFill>
                  <a:schemeClr val="tx1"/>
                </a:solidFill>
                <a:latin typeface="Times" pitchFamily="18" charset="0"/>
                <a:cs typeface="Lucida Sans Unicode" pitchFamily="34" charset="0"/>
              </a:rPr>
              <a:t># security check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       </a:t>
            </a:r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super    </a:t>
            </a:r>
            <a:r>
              <a:rPr lang="en-US" altLang="ja-JP" sz="1600" i="1" dirty="0" smtClean="0">
                <a:solidFill>
                  <a:schemeClr val="tx1"/>
                </a:solidFill>
                <a:latin typeface="Times" pitchFamily="18" charset="0"/>
                <a:cs typeface="Lucida Sans Unicode" pitchFamily="34" charset="0"/>
              </a:rPr>
              <a:t># delegate to superclass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   </a:t>
            </a:r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end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Overhead is high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kumimoji="1" lang="en-US" altLang="ja-JP" baseline="0" dirty="0" smtClean="0"/>
              <a:t>Reasons</a:t>
            </a:r>
          </a:p>
          <a:p>
            <a:r>
              <a:rPr kumimoji="1" lang="en-US" altLang="ja-JP" dirty="0" smtClean="0"/>
              <a:t>Invalidation granularity</a:t>
            </a:r>
          </a:p>
          <a:p>
            <a:pPr lvl="1"/>
            <a:r>
              <a:rPr kumimoji="1" lang="en-US" altLang="ja-JP" dirty="0" smtClean="0"/>
              <a:t>clearing whole method cache</a:t>
            </a:r>
          </a:p>
          <a:p>
            <a:pPr lvl="1"/>
            <a:r>
              <a:rPr kumimoji="1" lang="en-US" altLang="ja-JP" dirty="0" smtClean="0"/>
              <a:t>invalidating </a:t>
            </a:r>
            <a:r>
              <a:rPr kumimoji="1" lang="en-US" altLang="ja-JP" b="0" i="1" dirty="0" smtClean="0"/>
              <a:t>all</a:t>
            </a:r>
            <a:r>
              <a:rPr kumimoji="1" lang="en-US" altLang="ja-JP" b="0" i="0" baseline="0" dirty="0" smtClean="0"/>
              <a:t> inline caches</a:t>
            </a:r>
          </a:p>
          <a:p>
            <a:pPr lvl="2"/>
            <a:r>
              <a:rPr lang="en-US" altLang="ja-JP" dirty="0" smtClean="0"/>
              <a:t>next calls require full method lookup</a:t>
            </a:r>
          </a:p>
          <a:p>
            <a:r>
              <a:rPr kumimoji="1" lang="en-US" altLang="ja-JP" dirty="0" smtClean="0"/>
              <a:t>Inline caching saves just 1 target</a:t>
            </a:r>
          </a:p>
          <a:p>
            <a:pPr lvl="1"/>
            <a:r>
              <a:rPr lang="en-US" altLang="ja-JP" dirty="0" smtClean="0"/>
              <a:t>which changes with mixin operations</a:t>
            </a:r>
          </a:p>
          <a:p>
            <a:pPr lvl="1"/>
            <a:r>
              <a:rPr lang="en-US" altLang="ja-JP" dirty="0" smtClean="0"/>
              <a:t>even though mixin operations are mostly repeated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1" lang="en-US" altLang="ja-JP" dirty="0" smtClean="0"/>
              <a:t>Our</a:t>
            </a:r>
            <a:r>
              <a:rPr kumimoji="1" lang="en-US" altLang="ja-JP" baseline="0" dirty="0" smtClean="0"/>
              <a:t> research problem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Improve performance of application which frequently uses dynamic mixin</a:t>
            </a:r>
          </a:p>
          <a:p>
            <a:pPr lvl="1"/>
            <a:r>
              <a:rPr kumimoji="1" lang="en-US" altLang="ja-JP" dirty="0" smtClean="0"/>
              <a:t>Make invalidation</a:t>
            </a:r>
            <a:r>
              <a:rPr kumimoji="1" lang="en-US" altLang="ja-JP" baseline="0" dirty="0" smtClean="0"/>
              <a:t> granularity smaller</a:t>
            </a:r>
          </a:p>
          <a:p>
            <a:pPr lvl="1"/>
            <a:r>
              <a:rPr kumimoji="1" lang="en-US" altLang="ja-JP" baseline="0" dirty="0" smtClean="0"/>
              <a:t>Make dynamic dispatch target cacheable in presence of dynamic mixin operations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Proposal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Reduce</a:t>
            </a:r>
            <a:r>
              <a:rPr kumimoji="1" lang="en-US" altLang="ja-JP" dirty="0" smtClean="0"/>
              <a:t> granularity of inline cache invalidation</a:t>
            </a:r>
          </a:p>
          <a:p>
            <a:pPr lvl="1"/>
            <a:r>
              <a:rPr lang="en-US" altLang="ja-JP" dirty="0" smtClean="0"/>
              <a:t>Fine-grained state tracking</a:t>
            </a:r>
          </a:p>
          <a:p>
            <a:r>
              <a:rPr lang="en-US" altLang="ja-JP" dirty="0" smtClean="0"/>
              <a:t>Cache multiple dispatch targets</a:t>
            </a:r>
          </a:p>
          <a:p>
            <a:pPr lvl="1"/>
            <a:r>
              <a:rPr kumimoji="1" lang="en-US" altLang="ja-JP" baseline="0" dirty="0" smtClean="0"/>
              <a:t>Polymorphic inline caching</a:t>
            </a:r>
          </a:p>
          <a:p>
            <a:r>
              <a:rPr kumimoji="1" lang="en-US" altLang="ja-JP" baseline="0" dirty="0" smtClean="0"/>
              <a:t>Enable cache reuse</a:t>
            </a:r>
            <a:r>
              <a:rPr kumimoji="1" lang="en-US" altLang="ja-JP" dirty="0" smtClean="0"/>
              <a:t> on repeated mixin installation and removal</a:t>
            </a:r>
            <a:endParaRPr kumimoji="1" lang="en-US" altLang="ja-JP" baseline="0" dirty="0" smtClean="0"/>
          </a:p>
          <a:p>
            <a:pPr lvl="1"/>
            <a:r>
              <a:rPr lang="en-US" altLang="ja-JP" dirty="0" smtClean="0"/>
              <a:t>Alternate caching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シック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4151</TotalTime>
  <Words>1290</Words>
  <Application>Microsoft Office PowerPoint</Application>
  <PresentationFormat>On-screen Show (4:3)</PresentationFormat>
  <Paragraphs>449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アーバン</vt:lpstr>
      <vt:lpstr>Optimizing dynamic dispatch with fine-grained state tracking</vt:lpstr>
      <vt:lpstr>Mixin</vt:lpstr>
      <vt:lpstr>Dynamic mixin</vt:lpstr>
      <vt:lpstr>Dynamic mixin (2)</vt:lpstr>
      <vt:lpstr>Dynamic mixin in Ruby</vt:lpstr>
      <vt:lpstr>Target application</vt:lpstr>
      <vt:lpstr>Overhead is high</vt:lpstr>
      <vt:lpstr>Our research problem</vt:lpstr>
      <vt:lpstr>Proposal</vt:lpstr>
      <vt:lpstr>Basics: Inline caching</vt:lpstr>
      <vt:lpstr>Inline caching: problem</vt:lpstr>
      <vt:lpstr>Inline caching: invalidation</vt:lpstr>
      <vt:lpstr>Fine-grained state tracking</vt:lpstr>
      <vt:lpstr>State object allocation</vt:lpstr>
      <vt:lpstr>Mixin installation</vt:lpstr>
      <vt:lpstr>Mixin removal</vt:lpstr>
      <vt:lpstr>Alternate caching</vt:lpstr>
      <vt:lpstr>Polymorphic caching</vt:lpstr>
      <vt:lpstr>State object merge</vt:lpstr>
      <vt:lpstr>Overheads of proposed scheme</vt:lpstr>
      <vt:lpstr>Generalizations (beyond Ruby)</vt:lpstr>
      <vt:lpstr>Evaluation</vt:lpstr>
      <vt:lpstr>Evaluation: microbenchmarks</vt:lpstr>
      <vt:lpstr>Dynamic mixin-heavy microbenchmark</vt:lpstr>
      <vt:lpstr>Evaluation: application</vt:lpstr>
      <vt:lpstr>Evaluation</vt:lpstr>
      <vt:lpstr>Related work</vt:lpstr>
      <vt:lpstr>Conclusion</vt:lpstr>
      <vt:lpstr>Thank you for your attention</vt:lpstr>
      <vt:lpstr>Method caching in Ruby</vt:lpstr>
    </vt:vector>
  </TitlesOfParts>
  <Company>TITech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JIT compiler for IO language</dc:title>
  <dc:creator>Zakirov Salikh</dc:creator>
  <cp:lastModifiedBy>salikh</cp:lastModifiedBy>
  <cp:revision>284</cp:revision>
  <dcterms:created xsi:type="dcterms:W3CDTF">2010-09-08T10:08:37Z</dcterms:created>
  <dcterms:modified xsi:type="dcterms:W3CDTF">2010-10-16T18:11:25Z</dcterms:modified>
</cp:coreProperties>
</file>