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80" r:id="rId4"/>
    <p:sldId id="281" r:id="rId5"/>
    <p:sldId id="285" r:id="rId6"/>
    <p:sldId id="283" r:id="rId7"/>
    <p:sldId id="262" r:id="rId8"/>
    <p:sldId id="260" r:id="rId9"/>
    <p:sldId id="261" r:id="rId10"/>
    <p:sldId id="263" r:id="rId11"/>
    <p:sldId id="265" r:id="rId12"/>
    <p:sldId id="284" r:id="rId13"/>
    <p:sldId id="268" r:id="rId14"/>
    <p:sldId id="287" r:id="rId15"/>
    <p:sldId id="269" r:id="rId16"/>
    <p:sldId id="270" r:id="rId17"/>
    <p:sldId id="279" r:id="rId18"/>
    <p:sldId id="271" r:id="rId19"/>
    <p:sldId id="276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4F00FF"/>
    <a:srgbClr val="0066FF"/>
    <a:srgbClr val="33CC33"/>
    <a:srgbClr val="66FF66"/>
    <a:srgbClr val="CCFFFF"/>
    <a:srgbClr val="66CCFF"/>
    <a:srgbClr val="CCFFCC"/>
    <a:srgbClr val="FFCC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8" autoAdjust="0"/>
    <p:restoredTop sz="72518" autoAdjust="0"/>
  </p:normalViewPr>
  <p:slideViewPr>
    <p:cSldViewPr>
      <p:cViewPr varScale="1">
        <p:scale>
          <a:sx n="71" d="100"/>
          <a:sy n="71" d="100"/>
        </p:scale>
        <p:origin x="-14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7D3F0-6FD1-7649-97E8-49ACBBB5C3FA}" type="datetimeFigureOut">
              <a:rPr lang="ja-JP" altLang="en-US" smtClean="0"/>
              <a:pPr/>
              <a:t>10.2.5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4A132-9EEB-DA42-80E8-69776539E9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91BB23-86A2-FE44-9DA2-195FB875CB7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D971F6-8979-F847-84E7-F3576CFA98D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dirty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52E87-4286-2641-A7C3-F94CFF4D25C6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charset="-128"/>
              </a:rPr>
              <a:t>Sometimes, a selected</a:t>
            </a:r>
            <a:r>
              <a:rPr lang="en-US" altLang="ja-JP" baseline="0" dirty="0" smtClean="0">
                <a:ea typeface="ＭＳ Ｐ明朝" charset="-128"/>
              </a:rPr>
              <a:t> region and control structures in Java may conflict.</a:t>
            </a:r>
          </a:p>
          <a:p>
            <a:pPr eaLnBrk="1" hangingPunct="1"/>
            <a:r>
              <a:rPr lang="en-US" altLang="ja-JP" dirty="0" smtClean="0">
                <a:ea typeface="ＭＳ Ｐ明朝" charset="-128"/>
              </a:rPr>
              <a:t>In</a:t>
            </a:r>
            <a:r>
              <a:rPr lang="en-US" altLang="ja-JP" baseline="0" dirty="0" smtClean="0">
                <a:ea typeface="ＭＳ Ｐ明朝" charset="-128"/>
              </a:rPr>
              <a:t> such a case, naive AspectJ weaver  cannot weave around advice for the region.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It is not useful.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To solve this issue,</a:t>
            </a:r>
          </a:p>
          <a:p>
            <a:pPr eaLnBrk="1" hangingPunct="1"/>
            <a:r>
              <a:rPr lang="en-US" altLang="ja-JP" b="1" baseline="0" dirty="0" smtClean="0">
                <a:ea typeface="ＭＳ Ｐ明朝" charset="-128"/>
              </a:rPr>
              <a:t>we expand selected region to include the control structure in whole.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The expanded region should include that control structure, and the </a:t>
            </a:r>
            <a:r>
              <a:rPr lang="en-US" altLang="ja-JP" b="1" baseline="0" dirty="0" smtClean="0">
                <a:ea typeface="ＭＳ Ｐ明朝" charset="-128"/>
              </a:rPr>
              <a:t>unexpanded </a:t>
            </a:r>
            <a:r>
              <a:rPr lang="en-US" altLang="ja-JP" baseline="0" dirty="0" smtClean="0">
                <a:ea typeface="ＭＳ Ｐ明朝" charset="-128"/>
              </a:rPr>
              <a:t>regions,</a:t>
            </a:r>
          </a:p>
          <a:p>
            <a:pPr eaLnBrk="1" hangingPunct="1"/>
            <a:r>
              <a:rPr lang="en-US" altLang="ja-JP" b="1" baseline="0" dirty="0" smtClean="0">
                <a:ea typeface="ＭＳ Ｐ明朝" charset="-128"/>
              </a:rPr>
              <a:t>Our system will select the smallest possible region to include the unexpanded region and control structures in whole.</a:t>
            </a:r>
            <a:endParaRPr lang="en-US" altLang="ja-JP" baseline="0" dirty="0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5D11F-596B-8847-AEE4-869A291C72C6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charset="-128"/>
              </a:rPr>
              <a:t>Next, Assertion</a:t>
            </a:r>
            <a:r>
              <a:rPr lang="en-US" altLang="ja-JP" baseline="0" dirty="0" smtClean="0">
                <a:ea typeface="ＭＳ Ｐ明朝" charset="-128"/>
              </a:rPr>
              <a:t> for Advice.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Assertion for Advice is a mechanism to alert if an advice is not woven.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To use this assertion, a method and an advice will be annotated.</a:t>
            </a:r>
          </a:p>
          <a:p>
            <a:pPr eaLnBrk="1" hangingPunct="1"/>
            <a:r>
              <a:rPr lang="en-US" altLang="ja-JP" b="1" baseline="0" dirty="0" smtClean="0">
                <a:ea typeface="ＭＳ Ｐ明朝" charset="-128"/>
              </a:rPr>
              <a:t>A user will need to specify name of concern in method definition </a:t>
            </a:r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and specify the class and the name of concern in advice definition.</a:t>
            </a:r>
          </a:p>
          <a:p>
            <a:pPr eaLnBrk="1" hangingPunct="1"/>
            <a:r>
              <a:rPr lang="en-US" altLang="ja-JP" b="1" baseline="0" dirty="0" smtClean="0">
                <a:ea typeface="ＭＳ Ｐ明朝" charset="-128"/>
              </a:rPr>
              <a:t>At the method execution time, </a:t>
            </a:r>
            <a:r>
              <a:rPr lang="en-US" altLang="ja-JP" baseline="0" dirty="0" smtClean="0">
                <a:ea typeface="ＭＳ Ｐ明朝" charset="-128"/>
              </a:rPr>
              <a:t>if the advice is not woven, the alert will be given.</a:t>
            </a:r>
          </a:p>
          <a:p>
            <a:pPr eaLnBrk="1" hangingPunct="1"/>
            <a:endParaRPr lang="en-US" altLang="ja-JP" dirty="0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8E0BC7-B8C5-2347-ACEE-B58611685B86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charset="-128"/>
              </a:rPr>
              <a:t>We decided to check this</a:t>
            </a:r>
            <a:r>
              <a:rPr lang="en-US" altLang="ja-JP" baseline="0" dirty="0" smtClean="0">
                <a:ea typeface="ＭＳ Ｐ明朝" charset="-128"/>
              </a:rPr>
              <a:t> assertion dynamically, 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because new Java’s classes may appear while running </a:t>
            </a:r>
            <a:r>
              <a:rPr lang="en-US" altLang="ja-JP" b="1" baseline="0" dirty="0" smtClean="0">
                <a:ea typeface="ＭＳ Ｐ明朝" charset="-128"/>
              </a:rPr>
              <a:t>due to dynamic class loading .</a:t>
            </a:r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dirty="0" smtClean="0">
                <a:ea typeface="ＭＳ Ｐ明朝" charset="-128"/>
              </a:rPr>
              <a:t>No</a:t>
            </a:r>
            <a:r>
              <a:rPr lang="en-US" altLang="ja-JP" baseline="0" dirty="0" smtClean="0">
                <a:ea typeface="ＭＳ Ｐ明朝" charset="-128"/>
              </a:rPr>
              <a:t> alert is given </a:t>
            </a:r>
            <a:r>
              <a:rPr lang="en-US" altLang="ja-JP" dirty="0" smtClean="0">
                <a:ea typeface="ＭＳ Ｐ明朝" charset="-128"/>
              </a:rPr>
              <a:t>only</a:t>
            </a:r>
            <a:r>
              <a:rPr lang="en-US" altLang="ja-JP" baseline="0" dirty="0" smtClean="0">
                <a:ea typeface="ＭＳ Ｐ明朝" charset="-128"/>
              </a:rPr>
              <a:t> w</a:t>
            </a:r>
            <a:r>
              <a:rPr lang="en-US" altLang="ja-JP" dirty="0" smtClean="0">
                <a:ea typeface="ＭＳ Ｐ明朝" charset="-128"/>
              </a:rPr>
              <a:t>hen</a:t>
            </a:r>
            <a:r>
              <a:rPr lang="en-US" altLang="ja-JP" baseline="0" dirty="0" smtClean="0">
                <a:ea typeface="ＭＳ Ｐ明朝" charset="-128"/>
              </a:rPr>
              <a:t> the advice calls the annotated method with same concern name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or the method calls the advice.</a:t>
            </a:r>
          </a:p>
          <a:p>
            <a:pPr eaLnBrk="1" hangingPunct="1"/>
            <a:r>
              <a:rPr lang="en-US" altLang="ja-JP" dirty="0" smtClean="0">
                <a:ea typeface="ＭＳ Ｐ明朝" charset="-128"/>
              </a:rPr>
              <a:t>Otherwise, an</a:t>
            </a:r>
            <a:r>
              <a:rPr lang="en-US" altLang="ja-JP" baseline="0" dirty="0" smtClean="0">
                <a:ea typeface="ＭＳ Ｐ明朝" charset="-128"/>
              </a:rPr>
              <a:t> assertion error is thrown.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You can detect that the advice is not correctly woven.</a:t>
            </a:r>
            <a:endParaRPr lang="ja-JP" dirty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35C99-85BC-3C4F-AA02-061562D6873A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charset="-128"/>
              </a:rPr>
              <a:t>We implemented regioncut and assertion for advice as an extension</a:t>
            </a:r>
            <a:r>
              <a:rPr lang="en-US" altLang="ja-JP" baseline="0" dirty="0" smtClean="0">
                <a:ea typeface="ＭＳ Ｐ明朝" charset="-128"/>
              </a:rPr>
              <a:t> of the AspectBench Compiler.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We analyze and transform Jimple intermediate language for regioncut.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We transform AST and add code for dynamic checking for Assertion for advice.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E031DA-FA8C-4F4E-92DC-60E53400E7E9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charset="-128"/>
              </a:rPr>
              <a:t>In</a:t>
            </a:r>
            <a:r>
              <a:rPr lang="en-US" altLang="ja-JP" baseline="0" dirty="0" smtClean="0">
                <a:ea typeface="ＭＳ Ｐ明朝" charset="-128"/>
              </a:rPr>
              <a:t> </a:t>
            </a:r>
            <a:r>
              <a:rPr lang="en-US" altLang="ja-JP" baseline="0" dirty="0" err="1" smtClean="0">
                <a:ea typeface="ＭＳ Ｐ明朝" charset="-128"/>
              </a:rPr>
              <a:t>abc</a:t>
            </a:r>
            <a:r>
              <a:rPr lang="en-US" altLang="ja-JP" baseline="0" dirty="0" smtClean="0">
                <a:ea typeface="ＭＳ Ｐ明朝" charset="-128"/>
              </a:rPr>
              <a:t>, when around advice is woven,  join points are extracted and moved to a method</a:t>
            </a:r>
            <a:r>
              <a:rPr lang="ja-JP" altLang="en-US" baseline="0" dirty="0" smtClean="0">
                <a:ea typeface="ＭＳ Ｐ明朝" charset="-128"/>
              </a:rPr>
              <a:t>．</a:t>
            </a:r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Proceed call in an advice invokes the extracted method.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We also use this mechanism for </a:t>
            </a:r>
            <a:r>
              <a:rPr lang="en-US" altLang="ja-JP" baseline="0" dirty="0" err="1" smtClean="0">
                <a:ea typeface="ＭＳ Ｐ明朝" charset="-128"/>
              </a:rPr>
              <a:t>regioncuts</a:t>
            </a:r>
            <a:r>
              <a:rPr lang="en-US" altLang="ja-JP" baseline="0" dirty="0" smtClean="0">
                <a:ea typeface="ＭＳ Ｐ明朝" charset="-128"/>
              </a:rPr>
              <a:t>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But this mechanism cause a problem for regions.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Original method and a selected region are separated, so the local variables in the original method and in the region become different.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Although the variable in the region is updated, the local variable in the original method is not updated.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="0" dirty="0" smtClean="0"/>
              <a:t>To solve this</a:t>
            </a:r>
            <a:r>
              <a:rPr lang="en-US" altLang="ja-JP" b="0" baseline="0" dirty="0" smtClean="0"/>
              <a:t> issue, </a:t>
            </a:r>
          </a:p>
          <a:p>
            <a:r>
              <a:rPr lang="en-US" altLang="ja-JP" b="0" baseline="0" dirty="0" smtClean="0"/>
              <a:t>we create a special object and pass it to region implementation through argument </a:t>
            </a:r>
          </a:p>
          <a:p>
            <a:r>
              <a:rPr lang="en-US" altLang="ja-JP" b="0" baseline="0" dirty="0" smtClean="0"/>
              <a:t>And we pass the values of the local variables by storing them into this object’s fields</a:t>
            </a:r>
            <a:r>
              <a:rPr lang="ja-JP" altLang="en-US" b="0" baseline="0" dirty="0" smtClean="0"/>
              <a:t>．</a:t>
            </a:r>
            <a:endParaRPr lang="en-US" altLang="ja-JP" b="0" baseline="0" dirty="0" smtClean="0"/>
          </a:p>
          <a:p>
            <a:r>
              <a:rPr lang="en-US" altLang="ja-JP" b="0" baseline="0" dirty="0" smtClean="0"/>
              <a:t>The class of this object is generated at compile-time for performance reason.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1BB23-86A2-FE44-9DA2-195FB875CB73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932743-C211-5A4E-89A8-38D210C2A9A6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charset="-128"/>
              </a:rPr>
              <a:t>T</a:t>
            </a:r>
            <a:r>
              <a:rPr lang="en-US" altLang="ja-JP" baseline="0" dirty="0" smtClean="0">
                <a:ea typeface="ＭＳ Ｐ明朝" charset="-128"/>
              </a:rPr>
              <a:t>o evaluate the expressive power of </a:t>
            </a:r>
            <a:r>
              <a:rPr lang="en-US" altLang="ja-JP" baseline="0" dirty="0" err="1" smtClean="0">
                <a:ea typeface="ＭＳ Ｐ明朝" charset="-128"/>
              </a:rPr>
              <a:t>regioncuts</a:t>
            </a:r>
            <a:r>
              <a:rPr lang="en-US" altLang="ja-JP" baseline="0" dirty="0" smtClean="0">
                <a:ea typeface="ＭＳ Ｐ明朝" charset="-128"/>
              </a:rPr>
              <a:t>, we applied </a:t>
            </a:r>
            <a:r>
              <a:rPr lang="en-US" altLang="ja-JP" baseline="0" dirty="0" err="1" smtClean="0">
                <a:ea typeface="ＭＳ Ｐ明朝" charset="-128"/>
              </a:rPr>
              <a:t>regioncuts</a:t>
            </a:r>
            <a:r>
              <a:rPr lang="en-US" altLang="ja-JP" baseline="0" dirty="0" smtClean="0">
                <a:ea typeface="ＭＳ Ｐ明朝" charset="-128"/>
              </a:rPr>
              <a:t> to Hadoop.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We separated synchronized statements into an aspect by </a:t>
            </a:r>
            <a:r>
              <a:rPr lang="en-US" altLang="ja-JP" baseline="0" dirty="0" err="1" smtClean="0">
                <a:ea typeface="ＭＳ Ｐ明朝" charset="-128"/>
              </a:rPr>
              <a:t>regioncuts</a:t>
            </a:r>
            <a:r>
              <a:rPr lang="en-US" altLang="ja-JP" baseline="0" dirty="0" smtClean="0">
                <a:ea typeface="ＭＳ Ｐ明朝" charset="-128"/>
              </a:rPr>
              <a:t>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One class in Hadoop has 21 synchronized statements.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9 of them can be separated by ordinary pointcuts.</a:t>
            </a:r>
          </a:p>
          <a:p>
            <a:pPr eaLnBrk="1" hangingPunct="1"/>
            <a:r>
              <a:rPr lang="en-US" altLang="ja-JP" baseline="0" dirty="0" err="1" smtClean="0">
                <a:ea typeface="ＭＳ Ｐ明朝" charset="-128"/>
              </a:rPr>
              <a:t>Reginocuts</a:t>
            </a:r>
            <a:r>
              <a:rPr lang="en-US" altLang="ja-JP" baseline="0" dirty="0" smtClean="0">
                <a:ea typeface="ＭＳ Ｐ明朝" charset="-128"/>
              </a:rPr>
              <a:t> can separate the rest 12 statements.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8 of 12 </a:t>
            </a:r>
            <a:r>
              <a:rPr lang="en-US" altLang="ja-JP" baseline="0" dirty="0" err="1" smtClean="0">
                <a:ea typeface="ＭＳ Ｐ明朝" charset="-128"/>
              </a:rPr>
              <a:t>reigons</a:t>
            </a:r>
            <a:r>
              <a:rPr lang="en-US" altLang="ja-JP" baseline="0" dirty="0" smtClean="0">
                <a:ea typeface="ＭＳ Ｐ明朝" charset="-128"/>
              </a:rPr>
              <a:t> should be expanded.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1177DD-9A6C-0E47-B429-54FE63FFCC1A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charset="-128"/>
              </a:rPr>
              <a:t>To evaluate</a:t>
            </a:r>
            <a:r>
              <a:rPr lang="en-US" altLang="ja-JP" baseline="0" dirty="0" smtClean="0">
                <a:ea typeface="ＭＳ Ｐ明朝" charset="-128"/>
              </a:rPr>
              <a:t> Assertion for Advice, we update the version of Hadoop.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And then, we ran </a:t>
            </a:r>
            <a:r>
              <a:rPr lang="en-US" altLang="ja-JP" baseline="0" dirty="0" err="1" smtClean="0">
                <a:ea typeface="ＭＳ Ｐ明朝" charset="-128"/>
              </a:rPr>
              <a:t>Hadoop’s</a:t>
            </a:r>
            <a:r>
              <a:rPr lang="en-US" altLang="ja-JP" baseline="0" dirty="0" smtClean="0">
                <a:ea typeface="ＭＳ Ｐ明朝" charset="-128"/>
              </a:rPr>
              <a:t> unit tests with assertion.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6 </a:t>
            </a:r>
            <a:r>
              <a:rPr lang="en-US" altLang="ja-JP" baseline="0" dirty="0" err="1" smtClean="0">
                <a:ea typeface="ＭＳ Ｐ明朝" charset="-128"/>
              </a:rPr>
              <a:t>regioncuts</a:t>
            </a:r>
            <a:r>
              <a:rPr lang="en-US" altLang="ja-JP" baseline="0" dirty="0" smtClean="0">
                <a:ea typeface="ＭＳ Ｐ明朝" charset="-128"/>
              </a:rPr>
              <a:t> fail </a:t>
            </a:r>
            <a:r>
              <a:rPr lang="en-US" altLang="ja-JP" baseline="0" smtClean="0">
                <a:ea typeface="ＭＳ Ｐ明朝" charset="-128"/>
              </a:rPr>
              <a:t>to select </a:t>
            </a:r>
            <a:r>
              <a:rPr lang="en-US" altLang="ja-JP" baseline="0" dirty="0" smtClean="0">
                <a:ea typeface="ＭＳ Ｐ明朝" charset="-128"/>
              </a:rPr>
              <a:t>synchronized statements.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2 of them can be detected by assertion.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We cannot detect the rest 4 regions,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because they are not invoked by the test programs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055F8F-7B0C-D54D-90DD-9DF68DB22E6D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charset="-128"/>
              </a:rPr>
              <a:t>Regionc</a:t>
            </a:r>
            <a:r>
              <a:rPr lang="en-US" altLang="ja-JP" baseline="0" dirty="0" smtClean="0">
                <a:ea typeface="ＭＳ Ｐ明朝" charset="-128"/>
              </a:rPr>
              <a:t>ut and assertion for advice, have some limitations.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If the two selected regions  intersect or conflict, we cannot weave around advice.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In order to weave them, we should define precedence rule between regions.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Assertion for Advice may result false positive assertion error.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If an advice is correctly woven but it does not run, assertion for advice emit assertion error accidentally.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F38DB-8455-A14C-B1C4-FA0CD53F023E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DFD1AF-39A3-FD45-8217-D22380DF4F68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/>
              <a:t>We</a:t>
            </a:r>
            <a:r>
              <a:rPr lang="en-US" altLang="ja-JP" baseline="0" dirty="0" smtClean="0"/>
              <a:t> came up with an idea.  Why not express synchronization as an aspect.</a:t>
            </a:r>
          </a:p>
          <a:p>
            <a:pPr eaLnBrk="1" hangingPunct="1"/>
            <a:r>
              <a:rPr lang="en-US" altLang="ja-JP" baseline="0" dirty="0" smtClean="0"/>
              <a:t>We can distribute our library with two aspects.  One aspect implements fine-grained synchronization and the other one implements coarse-grained synchronization.</a:t>
            </a:r>
          </a:p>
          <a:p>
            <a:pPr eaLnBrk="1" hangingPunct="1"/>
            <a:r>
              <a:rPr lang="en-US" altLang="ja-JP" baseline="0" dirty="0" smtClean="0"/>
              <a:t>Then the library users can choose their best aspect to fit their machine. (execution environment)</a:t>
            </a:r>
          </a:p>
          <a:p>
            <a:pPr eaLnBrk="1" hangingPunct="1"/>
            <a:r>
              <a:rPr lang="en-US" altLang="ja-JP" smtClean="0"/>
              <a:t>#The </a:t>
            </a:r>
            <a:r>
              <a:rPr lang="en-US" altLang="ja-JP" dirty="0" smtClean="0"/>
              <a:t>chosen aspect is woven</a:t>
            </a:r>
            <a:r>
              <a:rPr lang="en-US" altLang="ja-JP" baseline="0" dirty="0" smtClean="0"/>
              <a:t> with the library and the library runs with the appropriate synchronization to get the best performance.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If we use</a:t>
            </a:r>
            <a:r>
              <a:rPr lang="en-US" altLang="ja-JP" baseline="0" dirty="0" smtClean="0"/>
              <a:t> aspects, we can make the synchronization code pluggable.</a:t>
            </a:r>
          </a:p>
          <a:p>
            <a:pPr eaLnBrk="1" hangingPunct="1"/>
            <a:r>
              <a:rPr lang="en-US" altLang="ja-JP" baseline="0" dirty="0" smtClean="0"/>
              <a:t>This idea looks very good.</a:t>
            </a:r>
            <a:r>
              <a:rPr lang="en-US" altLang="ja-JP" baseline="0" dirty="0" smtClean="0">
                <a:ea typeface="ＭＳ Ｐ明朝" charset="-128"/>
              </a:rPr>
              <a:t>  </a:t>
            </a:r>
            <a:endParaRPr lang="en-US" altLang="ja-JP" dirty="0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5BE38-DF92-BD40-BAB2-C4882E6E22EE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>
              <a:ea typeface="ＭＳ Ｐ明朝" charset="-128"/>
            </a:endParaRPr>
          </a:p>
          <a:p>
            <a:pPr eaLnBrk="1" hangingPunct="1"/>
            <a:endParaRPr lang="en-US" altLang="ja-JP" dirty="0" smtClean="0">
              <a:ea typeface="ＭＳ Ｐ明朝" charset="-128"/>
            </a:endParaRPr>
          </a:p>
          <a:p>
            <a:pPr eaLnBrk="1" hangingPunct="1"/>
            <a:r>
              <a:rPr lang="en-US" altLang="ja-JP" dirty="0" smtClean="0">
                <a:ea typeface="ＭＳ Ｐ明朝" charset="-128"/>
              </a:rPr>
              <a:t>We proposed</a:t>
            </a:r>
            <a:r>
              <a:rPr lang="en-US" altLang="ja-JP" baseline="0" dirty="0" smtClean="0">
                <a:ea typeface="ＭＳ Ｐ明朝" charset="-128"/>
              </a:rPr>
              <a:t> 2 features </a:t>
            </a:r>
            <a:r>
              <a:rPr lang="en-US" altLang="ja-JP" baseline="0" dirty="0" err="1" smtClean="0">
                <a:ea typeface="ＭＳ Ｐ明朝" charset="-128"/>
              </a:rPr>
              <a:t>reginocut</a:t>
            </a:r>
            <a:r>
              <a:rPr lang="en-US" altLang="ja-JP" baseline="0" dirty="0" smtClean="0">
                <a:ea typeface="ＭＳ Ｐ明朝" charset="-128"/>
              </a:rPr>
              <a:t> and assertion for advice for separating </a:t>
            </a:r>
            <a:r>
              <a:rPr lang="en-US" altLang="ja-JP" baseline="0" dirty="0" err="1" smtClean="0">
                <a:ea typeface="ＭＳ Ｐ明朝" charset="-128"/>
              </a:rPr>
              <a:t>reginos</a:t>
            </a:r>
            <a:r>
              <a:rPr lang="en-US" altLang="ja-JP" baseline="0" dirty="0" smtClean="0">
                <a:ea typeface="ＭＳ Ｐ明朝" charset="-128"/>
              </a:rPr>
              <a:t>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And we applied </a:t>
            </a:r>
            <a:r>
              <a:rPr lang="en-US" altLang="ja-JP" baseline="0" dirty="0" err="1" smtClean="0">
                <a:ea typeface="ＭＳ Ｐ明朝" charset="-128"/>
              </a:rPr>
              <a:t>reginocuts</a:t>
            </a:r>
            <a:r>
              <a:rPr lang="en-US" altLang="ja-JP" baseline="0" dirty="0" smtClean="0">
                <a:ea typeface="ＭＳ Ｐ明朝" charset="-128"/>
              </a:rPr>
              <a:t> and assertion for advice to Hadoop to evaluate them.</a:t>
            </a:r>
          </a:p>
          <a:p>
            <a:pPr eaLnBrk="1" hangingPunct="1"/>
            <a:r>
              <a:rPr lang="en-US" altLang="ja-JP" dirty="0" smtClean="0">
                <a:ea typeface="ＭＳ Ｐ明朝" charset="-128"/>
              </a:rPr>
              <a:t>This</a:t>
            </a:r>
            <a:r>
              <a:rPr lang="en-US" altLang="ja-JP" baseline="0" dirty="0" smtClean="0">
                <a:ea typeface="ＭＳ Ｐ明朝" charset="-128"/>
              </a:rPr>
              <a:t> evaluation showed that</a:t>
            </a:r>
            <a:endParaRPr lang="en-US" altLang="ja-JP" dirty="0" smtClean="0">
              <a:ea typeface="ＭＳ Ｐ明朝" charset="-128"/>
            </a:endParaRPr>
          </a:p>
          <a:p>
            <a:pPr eaLnBrk="1" hangingPunct="1"/>
            <a:r>
              <a:rPr lang="en-US" altLang="ja-JP" dirty="0" smtClean="0">
                <a:ea typeface="ＭＳ Ｐ明朝" charset="-128"/>
              </a:rPr>
              <a:t>Regioncut</a:t>
            </a:r>
            <a:r>
              <a:rPr lang="en-US" altLang="ja-JP" baseline="0" dirty="0" smtClean="0">
                <a:ea typeface="ＭＳ Ｐ明朝" charset="-128"/>
              </a:rPr>
              <a:t> can separate regions or synchronizations.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Assertion for advice can detect lack of advice.</a:t>
            </a:r>
            <a:endParaRPr lang="ja-JP" dirty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E72E1-E5F1-C144-B434-1815EF589277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charset="-128"/>
              </a:rPr>
              <a:t>In 2006, we received a bug</a:t>
            </a:r>
            <a:r>
              <a:rPr lang="en-US" altLang="ja-JP" baseline="0" dirty="0" smtClean="0">
                <a:ea typeface="ＭＳ Ｐ明朝" charset="-128"/>
              </a:rPr>
              <a:t> report is for </a:t>
            </a:r>
            <a:r>
              <a:rPr lang="en-US" altLang="ja-JP" baseline="0" dirty="0" err="1" smtClean="0">
                <a:ea typeface="ＭＳ Ｐ明朝" charset="-128"/>
              </a:rPr>
              <a:t>Javassit</a:t>
            </a:r>
            <a:r>
              <a:rPr lang="en-US" altLang="ja-JP" baseline="0" dirty="0" smtClean="0">
                <a:ea typeface="ＭＳ Ｐ明朝" charset="-128"/>
              </a:rPr>
              <a:t>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Javassist is a library for modifying Java bytecode.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This bug report showed that Javassist was not thread-safe.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Fixing this bug was easy.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We could fix the bug by adding synchronization.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sz="1200" dirty="0" smtClean="0"/>
              <a:t>But the fix ha</a:t>
            </a:r>
            <a:r>
              <a:rPr lang="en-US" altLang="ja-JP" sz="1200" baseline="0" dirty="0" smtClean="0"/>
              <a:t>s performance implication.</a:t>
            </a:r>
          </a:p>
          <a:p>
            <a:r>
              <a:rPr lang="en-US" altLang="ja-JP" sz="1200" baseline="0" dirty="0" smtClean="0"/>
              <a:t>So where should we put a synchronized statement?</a:t>
            </a:r>
          </a:p>
          <a:p>
            <a:r>
              <a:rPr lang="en-US" altLang="ja-JP" sz="1200" baseline="0" dirty="0" smtClean="0"/>
              <a:t>We have two options.</a:t>
            </a:r>
          </a:p>
          <a:p>
            <a:r>
              <a:rPr lang="en-US" altLang="ja-JP" sz="1200" baseline="0" dirty="0" smtClean="0"/>
              <a:t>One is fine-grained synchronization like this.  It allows more concurrency but it has high synchronization overhead.</a:t>
            </a:r>
          </a:p>
          <a:p>
            <a:r>
              <a:rPr lang="en-US" altLang="ja-JP" sz="1200" baseline="0" dirty="0" smtClean="0"/>
              <a:t>On the other hand, we can choose coarse-grained synchronization.  It introduces a big lock like this.</a:t>
            </a:r>
          </a:p>
          <a:p>
            <a:r>
              <a:rPr lang="en-US" altLang="ja-JP" sz="1200" baseline="0" dirty="0" smtClean="0"/>
              <a:t>It is not a good option on a modern multi-core machine. But in 2006, a typical server had one or two cores.</a:t>
            </a:r>
          </a:p>
          <a:p>
            <a:r>
              <a:rPr lang="en-US" altLang="ja-JP" sz="1200" baseline="0" dirty="0" smtClean="0"/>
              <a:t>On that machine, a coarse-grained synchronization was sometimes faster because the synchronization overhead is low.</a:t>
            </a:r>
          </a:p>
          <a:p>
            <a:r>
              <a:rPr lang="en-US" altLang="ja-JP" sz="1200" baseline="0" dirty="0" smtClean="0"/>
              <a:t>So which one should we choose?  Because this is a library, we cannot anticipate user’s machine.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1BB23-86A2-FE44-9DA2-195FB875CB73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To provide</a:t>
            </a:r>
            <a:r>
              <a:rPr lang="en-US" altLang="ja-JP" baseline="0" dirty="0" smtClean="0"/>
              <a:t> aspects for synchronization,  we would like to weave an around advice into a code region.</a:t>
            </a:r>
          </a:p>
          <a:p>
            <a:r>
              <a:rPr lang="en-US" altLang="ja-JP" baseline="0" dirty="0" smtClean="0"/>
              <a:t>We need a pointcut that selects a code region like this.</a:t>
            </a:r>
          </a:p>
          <a:p>
            <a:endParaRPr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1BB23-86A2-FE44-9DA2-195FB875CB73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01BC4-B207-A345-A17F-49D90D7282E2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charset="-128"/>
              </a:rPr>
              <a:t>We propose two features to</a:t>
            </a:r>
            <a:r>
              <a:rPr lang="en-US" altLang="ja-JP" baseline="0" dirty="0" smtClean="0">
                <a:ea typeface="ＭＳ Ｐ明朝" charset="-128"/>
              </a:rPr>
              <a:t> select regions.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One feature is the regioncut.</a:t>
            </a:r>
          </a:p>
          <a:p>
            <a:pPr eaLnBrk="1" hangingPunct="1"/>
            <a:r>
              <a:rPr lang="en-US" altLang="ja-JP" dirty="0" smtClean="0">
                <a:ea typeface="ＭＳ Ｐ明朝" charset="-128"/>
              </a:rPr>
              <a:t>We can use regioncut as </a:t>
            </a:r>
            <a:r>
              <a:rPr lang="en-US" altLang="ja-JP" baseline="0" dirty="0" smtClean="0">
                <a:ea typeface="ＭＳ Ｐ明朝" charset="-128"/>
              </a:rPr>
              <a:t>pointcuts, but regioncut selects a code region in a method.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Another feature is the Assertion for Advice.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Assertion for Advice alerts if a specific advice is not woven correctly.</a:t>
            </a:r>
          </a:p>
          <a:p>
            <a:pPr eaLnBrk="1" hangingPunct="1"/>
            <a:r>
              <a:rPr lang="en-US" altLang="ja-JP" dirty="0" smtClean="0">
                <a:ea typeface="ＭＳ Ｐ明朝" charset="-128"/>
              </a:rPr>
              <a:t>Assertion for Advice is required</a:t>
            </a:r>
            <a:r>
              <a:rPr lang="en-US" altLang="ja-JP" baseline="0" dirty="0" smtClean="0">
                <a:ea typeface="ＭＳ Ｐ明朝" charset="-128"/>
              </a:rPr>
              <a:t> for reducing fragility and for mandatory concerns.</a:t>
            </a:r>
            <a:endParaRPr lang="ja-JP" dirty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0F0DE4-0857-0C4A-8D86-CF56BF415C02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charset="-128"/>
              </a:rPr>
              <a:t>However, pointcuts in AspectJ cannot</a:t>
            </a:r>
            <a:r>
              <a:rPr lang="en-US" altLang="ja-JP" baseline="0" dirty="0" smtClean="0">
                <a:ea typeface="ＭＳ Ｐ明朝" charset="-128"/>
              </a:rPr>
              <a:t> select an arbitrary code region.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Pointcuts select an execution “point”, not a region.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Call pointcut selects a method call.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Get and set pointcuts select a field access.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Execution pointcut selects the execution time of a method body.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We can write an around advice to synchronize a method body.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But method body is not always the best granularity for synchronization.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To weave synchronization, we should </a:t>
            </a:r>
            <a:r>
              <a:rPr lang="en-US" altLang="ja-JP" baseline="0" dirty="0" err="1" smtClean="0">
                <a:ea typeface="ＭＳ Ｐ明朝" charset="-128"/>
              </a:rPr>
              <a:t>refactor</a:t>
            </a:r>
            <a:r>
              <a:rPr lang="en-US" altLang="ja-JP" baseline="0" dirty="0" smtClean="0">
                <a:ea typeface="ＭＳ Ｐ明朝" charset="-128"/>
              </a:rPr>
              <a:t> the method.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6A2546-D869-2E4B-B529-449C8DC061DC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z="1200" dirty="0" smtClean="0"/>
              <a:t>Why AspectJ cannot  treat synchronization</a:t>
            </a:r>
            <a:r>
              <a:rPr lang="en-US" altLang="ja-JP" sz="1200" baseline="0" dirty="0" smtClean="0"/>
              <a:t> </a:t>
            </a:r>
            <a:r>
              <a:rPr lang="en-US" altLang="ja-JP" sz="1200" dirty="0" smtClean="0"/>
              <a:t>and region.</a:t>
            </a:r>
          </a:p>
          <a:p>
            <a:pPr eaLnBrk="1" hangingPunct="1"/>
            <a:r>
              <a:rPr lang="en-US" altLang="ja-JP" sz="1200" dirty="0" smtClean="0">
                <a:ea typeface="ＭＳ Ｐ明朝" charset="-128"/>
              </a:rPr>
              <a:t>One reason</a:t>
            </a:r>
            <a:r>
              <a:rPr lang="en-US" altLang="ja-JP" sz="1200" baseline="0" dirty="0" smtClean="0">
                <a:ea typeface="ＭＳ Ｐ明朝" charset="-128"/>
              </a:rPr>
              <a:t> is the fragility.</a:t>
            </a:r>
          </a:p>
          <a:p>
            <a:pPr eaLnBrk="1" hangingPunct="1"/>
            <a:r>
              <a:rPr lang="en-US" altLang="ja-JP" sz="1200" baseline="0" dirty="0" smtClean="0">
                <a:ea typeface="ＭＳ Ｐ明朝" charset="-128"/>
              </a:rPr>
              <a:t>To select regions, we should specify more information than ordinary pointcuts.</a:t>
            </a:r>
          </a:p>
          <a:p>
            <a:pPr eaLnBrk="1" hangingPunct="1"/>
            <a:r>
              <a:rPr lang="en-US" altLang="ja-JP" sz="1200" baseline="0" dirty="0" smtClean="0">
                <a:ea typeface="ＭＳ Ｐ明朝" charset="-128"/>
              </a:rPr>
              <a:t>So, pointcut for region may fail to select intended region, when source code is updated or </a:t>
            </a:r>
            <a:r>
              <a:rPr lang="en-US" altLang="ja-JP" sz="1200" baseline="0" dirty="0" err="1" smtClean="0">
                <a:ea typeface="ＭＳ Ｐ明朝" charset="-128"/>
              </a:rPr>
              <a:t>refactored</a:t>
            </a:r>
            <a:r>
              <a:rPr lang="en-US" altLang="ja-JP" sz="1200" baseline="0" dirty="0" smtClean="0">
                <a:ea typeface="ＭＳ Ｐ明朝" charset="-128"/>
              </a:rPr>
              <a:t>.</a:t>
            </a:r>
          </a:p>
          <a:p>
            <a:pPr eaLnBrk="1" hangingPunct="1"/>
            <a:endParaRPr lang="en-US" altLang="ja-JP" sz="1200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sz="1200" baseline="0" dirty="0" smtClean="0">
                <a:ea typeface="ＭＳ Ｐ明朝" charset="-128"/>
              </a:rPr>
              <a:t>Another reason is that synchronization is a mandatory concern.</a:t>
            </a:r>
          </a:p>
          <a:p>
            <a:pPr eaLnBrk="1" hangingPunct="1"/>
            <a:r>
              <a:rPr lang="en-US" altLang="ja-JP" dirty="0" smtClean="0">
                <a:ea typeface="ＭＳ Ｐ明朝" charset="-128"/>
              </a:rPr>
              <a:t>If</a:t>
            </a:r>
            <a:r>
              <a:rPr lang="en-US" altLang="ja-JP" baseline="0" dirty="0" smtClean="0">
                <a:ea typeface="ＭＳ Ｐ明朝" charset="-128"/>
              </a:rPr>
              <a:t> a programmer accidentally forgot or fail to weave a synchronization aspect, programs don’t work correctly.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But AspectJ does not  provide a way to detect this.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3BC79-917E-C246-9F99-590CEDE56D06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charset="-128"/>
              </a:rPr>
              <a:t>We</a:t>
            </a:r>
            <a:r>
              <a:rPr lang="en-US" altLang="ja-JP" baseline="0" dirty="0" smtClean="0">
                <a:ea typeface="ＭＳ Ｐ明朝" charset="-128"/>
              </a:rPr>
              <a:t> introduce r</a:t>
            </a:r>
            <a:r>
              <a:rPr lang="en-US" altLang="ja-JP" dirty="0" smtClean="0">
                <a:ea typeface="ＭＳ Ｐ明朝" charset="-128"/>
              </a:rPr>
              <a:t>egioncut as a new language</a:t>
            </a:r>
            <a:r>
              <a:rPr lang="en-US" altLang="ja-JP" baseline="0" dirty="0" smtClean="0">
                <a:ea typeface="ＭＳ Ｐ明朝" charset="-128"/>
              </a:rPr>
              <a:t> construct for AspectJ.</a:t>
            </a:r>
          </a:p>
          <a:p>
            <a:pPr eaLnBrk="1" hangingPunct="1"/>
            <a:r>
              <a:rPr lang="en-US" altLang="ja-JP" dirty="0" smtClean="0">
                <a:ea typeface="ＭＳ Ｐ明朝" charset="-128"/>
              </a:rPr>
              <a:t>Region</a:t>
            </a:r>
            <a:r>
              <a:rPr lang="en-US" altLang="ja-JP" baseline="0" dirty="0" smtClean="0">
                <a:ea typeface="ＭＳ Ｐ明朝" charset="-128"/>
              </a:rPr>
              <a:t>cut is a kind of pointcuts, but it selects a code region instead of an execution point.</a:t>
            </a:r>
          </a:p>
          <a:p>
            <a:pPr eaLnBrk="1" hangingPunct="1"/>
            <a:endParaRPr lang="en-US" altLang="ja-JP" baseline="0" dirty="0" smtClean="0">
              <a:ea typeface="ＭＳ Ｐ明朝" charset="-128"/>
            </a:endParaRP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To specify a code region, we enumerate representative execution points , method calls and field accesses,  that are included in the code region.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We believe this design is reasonable </a:t>
            </a:r>
          </a:p>
          <a:p>
            <a:pPr eaLnBrk="1" hangingPunct="1"/>
            <a:r>
              <a:rPr lang="en-US" altLang="ja-JP" baseline="0" dirty="0" smtClean="0">
                <a:ea typeface="ＭＳ Ｐ明朝" charset="-128"/>
              </a:rPr>
              <a:t>because a typical region that we want to write an around advice tends to start and end with such an execution point.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ja-JP" sz="2400"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ja-JP" sz="2400"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71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718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506E099-2A36-2949-8BF0-4B9ECAF4AF7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273B3-CB09-F643-808A-B6C8FC745A6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BD938-0EF8-BA4F-9D92-90C12FE67ED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1A5B4E-A8DD-E04B-BD90-E17364F0BD0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4A313-E814-104E-9085-0433EECB4FF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56642-8DA4-7F42-9F67-78450FE5A3B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73062-667D-C144-AEF2-8056B2C74E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E01FC-1C53-1446-8D0C-D001DACDF87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08551-8B47-2344-A195-3752505F1CA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70645-66AD-EA4E-928F-BDAC32C5F65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8A6FE-1960-1A45-859B-A969DAA2924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75CBA-D7A6-6446-A716-47AA2DFB8F2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14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614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15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615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kumimoji="0" sz="2600" b="1">
                <a:solidFill>
                  <a:schemeClr val="bg1"/>
                </a:solidFill>
              </a:defRPr>
            </a:lvl1pPr>
          </a:lstStyle>
          <a:p>
            <a:fld id="{3FA96A07-1F7F-C244-86EF-DF299AE62C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kumimoji="1" sz="28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Extension of AspectJ to Weave Aspect into an Arbitrary Code Region</a:t>
            </a:r>
            <a:r>
              <a:rPr lang="ja-JP" altLang="en-US" dirty="0" smtClean="0"/>
              <a:t> </a:t>
            </a:r>
            <a:endParaRPr lang="en-US" altLang="ja-JP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2200" dirty="0" smtClean="0"/>
              <a:t>赤井駿平</a:t>
            </a:r>
            <a:endParaRPr lang="en-US" altLang="ja-JP" sz="2200" dirty="0" smtClean="0"/>
          </a:p>
          <a:p>
            <a:pPr eaLnBrk="1" hangingPunct="1"/>
            <a:r>
              <a:rPr lang="en-US" altLang="ja-JP" sz="2200" dirty="0" smtClean="0"/>
              <a:t>08M37025</a:t>
            </a:r>
          </a:p>
          <a:p>
            <a:pPr eaLnBrk="1" hangingPunct="1"/>
            <a:r>
              <a:rPr lang="ja-JP" altLang="en-US" sz="2200" dirty="0" smtClean="0"/>
              <a:t>千葉研究室</a:t>
            </a:r>
            <a:endParaRPr lang="en-US" altLang="ja-JP" sz="22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E099-2A36-2949-8BF0-4B9ECAF4AF70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Our Proposal:</a:t>
            </a:r>
            <a:br>
              <a:rPr lang="en-US" altLang="ja-JP" dirty="0" smtClean="0"/>
            </a:br>
            <a:r>
              <a:rPr lang="en-US" altLang="ja-JP" dirty="0" smtClean="0"/>
              <a:t>Regioncut</a:t>
            </a:r>
            <a:endParaRPr lang="en-US" altLang="ja-JP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24800" cy="372427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新しいポイントカット指定子のようなもの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領域を選択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領域を指定するには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領域内の</a:t>
            </a:r>
            <a:r>
              <a:rPr lang="en-US" altLang="ja-JP" dirty="0" smtClean="0"/>
              <a:t>execution point</a:t>
            </a:r>
            <a:r>
              <a:rPr lang="ja-JP" altLang="en-US" dirty="0" smtClean="0"/>
              <a:t>の中で重要なものを列挙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call, get, set, </a:t>
            </a:r>
            <a:r>
              <a:rPr lang="ja-JP" altLang="en-US" dirty="0" smtClean="0"/>
              <a:t>が使える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選択したい典型的な領域はそれで指定できる</a:t>
            </a:r>
            <a:endParaRPr lang="en-US" altLang="ja-JP" dirty="0" smtClean="0"/>
          </a:p>
          <a:p>
            <a:pPr lvl="1" eaLnBrk="1" hangingPunct="1"/>
            <a:endParaRPr lang="en-US" altLang="ja-JP" dirty="0" smtClean="0"/>
          </a:p>
          <a:p>
            <a:pPr lvl="1" eaLnBrk="1" hangingPunct="1"/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2000" y="5105400"/>
            <a:ext cx="3097212" cy="1568450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/>
              <a:t>region</a:t>
            </a:r>
            <a:r>
              <a:rPr lang="en-US" altLang="ja-JP" sz="1600" dirty="0"/>
              <a:t>[</a:t>
            </a:r>
          </a:p>
          <a:p>
            <a:r>
              <a:rPr lang="en-US" altLang="ja-JP" sz="1600" dirty="0"/>
              <a:t>  call(* </a:t>
            </a:r>
            <a:r>
              <a:rPr lang="en-US" altLang="ja-JP" sz="1600" dirty="0" err="1"/>
              <a:t>Map.</a:t>
            </a:r>
            <a:r>
              <a:rPr lang="en-US" altLang="ja-JP" sz="1600" dirty="0" err="1">
                <a:solidFill>
                  <a:srgbClr val="0000FF"/>
                </a:solidFill>
              </a:rPr>
              <a:t>get</a:t>
            </a:r>
            <a:r>
              <a:rPr lang="en-US" altLang="ja-JP" sz="1600" dirty="0"/>
              <a:t>(..)),</a:t>
            </a:r>
          </a:p>
          <a:p>
            <a:r>
              <a:rPr lang="en-US" altLang="ja-JP" sz="1600" dirty="0"/>
              <a:t>  </a:t>
            </a:r>
            <a:r>
              <a:rPr lang="en-US" altLang="ja-JP" sz="1600" dirty="0" err="1"/>
              <a:t>call(Object</a:t>
            </a:r>
            <a:r>
              <a:rPr lang="en-US" altLang="ja-JP" sz="1600" dirty="0"/>
              <a:t> </a:t>
            </a:r>
            <a:r>
              <a:rPr lang="en-US" altLang="ja-JP" sz="1600" dirty="0" err="1">
                <a:solidFill>
                  <a:srgbClr val="0000FF"/>
                </a:solidFill>
              </a:rPr>
              <a:t>nextValue</a:t>
            </a:r>
            <a:r>
              <a:rPr lang="en-US" altLang="ja-JP" sz="1600" dirty="0" err="1"/>
              <a:t>(Object</a:t>
            </a:r>
            <a:r>
              <a:rPr lang="en-US" altLang="ja-JP" sz="1600" dirty="0"/>
              <a:t>)</a:t>
            </a:r>
            <a:r>
              <a:rPr lang="en-US" altLang="ja-JP" sz="1600" dirty="0" smtClean="0"/>
              <a:t>),</a:t>
            </a:r>
          </a:p>
          <a:p>
            <a:r>
              <a:rPr lang="en-US" altLang="ja-JP" sz="1600" dirty="0"/>
              <a:t>  call(* </a:t>
            </a:r>
            <a:r>
              <a:rPr lang="en-US" altLang="ja-JP" sz="1600" dirty="0" err="1"/>
              <a:t>Map.</a:t>
            </a:r>
            <a:r>
              <a:rPr lang="en-US" altLang="ja-JP" sz="1600" dirty="0" err="1">
                <a:solidFill>
                  <a:srgbClr val="0000FF"/>
                </a:solidFill>
              </a:rPr>
              <a:t>put</a:t>
            </a:r>
            <a:r>
              <a:rPr lang="en-US" altLang="ja-JP" sz="1600" dirty="0"/>
              <a:t>(..))</a:t>
            </a:r>
          </a:p>
          <a:p>
            <a:r>
              <a:rPr lang="en-US" altLang="ja-JP" sz="1600" dirty="0"/>
              <a:t>]</a:t>
            </a:r>
          </a:p>
          <a:p>
            <a:endParaRPr lang="en-US" altLang="ja-JP" sz="16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29200" y="5042118"/>
            <a:ext cx="3024187" cy="1815882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 dirty="0"/>
              <a:t>void</a:t>
            </a:r>
            <a:r>
              <a:rPr lang="en-US" altLang="ja-JP" sz="1600" dirty="0"/>
              <a:t> </a:t>
            </a:r>
            <a:r>
              <a:rPr lang="en-US" altLang="ja-JP" sz="1600" dirty="0" err="1"/>
              <a:t>foo(Map</a:t>
            </a:r>
            <a:r>
              <a:rPr lang="en-US" altLang="ja-JP" sz="1600" dirty="0"/>
              <a:t> map)</a:t>
            </a:r>
            <a:r>
              <a:rPr lang="en-US" altLang="ja-JP" sz="1600" dirty="0" smtClean="0"/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1600" dirty="0"/>
              <a:t>  Object </a:t>
            </a:r>
            <a:r>
              <a:rPr lang="en-US" altLang="ja-JP" sz="1600" dirty="0" err="1"/>
              <a:t>o</a:t>
            </a:r>
            <a:r>
              <a:rPr lang="en-US" altLang="ja-JP" sz="1600" dirty="0"/>
              <a:t>=</a:t>
            </a:r>
            <a:r>
              <a:rPr lang="en-US" altLang="ja-JP" sz="1600" dirty="0" err="1"/>
              <a:t>map.</a:t>
            </a:r>
            <a:r>
              <a:rPr lang="en-US" altLang="ja-JP" sz="1600" dirty="0" err="1">
                <a:solidFill>
                  <a:srgbClr val="0000FF"/>
                </a:solidFill>
              </a:rPr>
              <a:t>get</a:t>
            </a:r>
            <a:r>
              <a:rPr lang="en-US" altLang="ja-JP" sz="1600" dirty="0" err="1"/>
              <a:t>(key</a:t>
            </a:r>
            <a:r>
              <a:rPr lang="en-US" altLang="ja-JP" sz="1600" dirty="0"/>
              <a:t>);</a:t>
            </a:r>
          </a:p>
          <a:p>
            <a:pPr>
              <a:spcBef>
                <a:spcPct val="50000"/>
              </a:spcBef>
            </a:pPr>
            <a:r>
              <a:rPr lang="en-US" altLang="ja-JP" sz="1600" dirty="0"/>
              <a:t>  </a:t>
            </a:r>
            <a:r>
              <a:rPr lang="en-US" altLang="ja-JP" sz="1600" dirty="0" err="1"/>
              <a:t>println(o</a:t>
            </a:r>
            <a:r>
              <a:rPr lang="en-US" altLang="ja-JP" sz="1600" dirty="0"/>
              <a:t>);</a:t>
            </a:r>
          </a:p>
          <a:p>
            <a:pPr>
              <a:spcBef>
                <a:spcPct val="50000"/>
              </a:spcBef>
            </a:pPr>
            <a:r>
              <a:rPr lang="en-US" altLang="ja-JP" sz="1600" dirty="0"/>
              <a:t>  </a:t>
            </a:r>
            <a:r>
              <a:rPr lang="en-US" altLang="ja-JP" sz="1600" dirty="0" err="1"/>
              <a:t>o</a:t>
            </a:r>
            <a:r>
              <a:rPr lang="en-US" altLang="ja-JP" sz="1600" dirty="0"/>
              <a:t>=</a:t>
            </a:r>
            <a:r>
              <a:rPr lang="en-US" altLang="ja-JP" sz="1600" dirty="0" err="1">
                <a:solidFill>
                  <a:srgbClr val="0000FF"/>
                </a:solidFill>
              </a:rPr>
              <a:t>nextValue</a:t>
            </a:r>
            <a:r>
              <a:rPr lang="en-US" altLang="ja-JP" sz="1600" dirty="0" err="1"/>
              <a:t>(o</a:t>
            </a:r>
            <a:r>
              <a:rPr lang="en-US" altLang="ja-JP" sz="1600" dirty="0"/>
              <a:t>);</a:t>
            </a:r>
          </a:p>
          <a:p>
            <a:pPr>
              <a:spcBef>
                <a:spcPct val="50000"/>
              </a:spcBef>
            </a:pPr>
            <a:r>
              <a:rPr lang="en-US" altLang="ja-JP" sz="1600" dirty="0"/>
              <a:t>  </a:t>
            </a:r>
            <a:r>
              <a:rPr lang="en-US" altLang="ja-JP" sz="1600" dirty="0" err="1"/>
              <a:t>map.</a:t>
            </a:r>
            <a:r>
              <a:rPr lang="en-US" altLang="ja-JP" sz="1600" dirty="0" err="1">
                <a:solidFill>
                  <a:srgbClr val="0000FF"/>
                </a:solidFill>
              </a:rPr>
              <a:t>put</a:t>
            </a:r>
            <a:r>
              <a:rPr lang="en-US" altLang="ja-JP" sz="1600" dirty="0" err="1"/>
              <a:t>(key,o</a:t>
            </a:r>
            <a:r>
              <a:rPr lang="en-US" altLang="ja-JP" sz="1600" dirty="0"/>
              <a:t>)</a:t>
            </a:r>
            <a:r>
              <a:rPr lang="en-US" altLang="ja-JP" sz="1600" dirty="0" smtClean="0"/>
              <a:t>;}</a:t>
            </a:r>
            <a:endParaRPr lang="en-US" altLang="ja-JP" sz="160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105400" y="5418137"/>
            <a:ext cx="2376488" cy="14398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領域の拡大</a:t>
            </a:r>
            <a:endParaRPr lang="en-US" altLang="ja-JP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238625" cy="372427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領域と制御構造が衝突</a:t>
            </a:r>
            <a:r>
              <a:rPr lang="en-US" altLang="ja-JP" dirty="0" smtClean="0"/>
              <a:t> </a:t>
            </a:r>
          </a:p>
          <a:p>
            <a:pPr lvl="1" eaLnBrk="1" hangingPunct="1"/>
            <a:r>
              <a:rPr lang="en-US" altLang="ja-JP" dirty="0" smtClean="0">
                <a:latin typeface="Century"/>
                <a:cs typeface="Century"/>
              </a:rPr>
              <a:t>around advice </a:t>
            </a:r>
            <a:r>
              <a:rPr lang="ja-JP" altLang="en-US" dirty="0" smtClean="0">
                <a:latin typeface="Century"/>
                <a:cs typeface="Century"/>
              </a:rPr>
              <a:t>を織り込めない</a:t>
            </a:r>
            <a:endParaRPr lang="en-US" altLang="ja-JP" dirty="0" smtClean="0">
              <a:latin typeface="Century"/>
              <a:cs typeface="Century"/>
            </a:endParaRPr>
          </a:p>
          <a:p>
            <a:pPr eaLnBrk="1" hangingPunct="1"/>
            <a:r>
              <a:rPr lang="ja-JP" altLang="en-US" dirty="0" smtClean="0"/>
              <a:t>領域を拡大</a:t>
            </a:r>
            <a:r>
              <a:rPr lang="en-US" altLang="ja-JP" dirty="0" smtClean="0"/>
              <a:t>:</a:t>
            </a:r>
          </a:p>
          <a:p>
            <a:pPr lvl="1" eaLnBrk="1" hangingPunct="1"/>
            <a:r>
              <a:rPr lang="ja-JP" altLang="en-US" dirty="0" smtClean="0"/>
              <a:t>元の領域を含み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制御構造を含み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かつできるだけ小さく</a:t>
            </a:r>
            <a:endParaRPr lang="en-US" altLang="ja-JP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410200" y="2590800"/>
            <a:ext cx="3024187" cy="4031873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 dirty="0"/>
              <a:t>void</a:t>
            </a:r>
            <a:r>
              <a:rPr lang="en-US" altLang="ja-JP" sz="1600" dirty="0"/>
              <a:t> </a:t>
            </a:r>
            <a:r>
              <a:rPr lang="en-US" altLang="ja-JP" sz="1600" dirty="0" err="1"/>
              <a:t>foo(Map</a:t>
            </a:r>
            <a:r>
              <a:rPr lang="en-US" altLang="ja-JP" sz="1600" dirty="0"/>
              <a:t> map){</a:t>
            </a:r>
          </a:p>
          <a:p>
            <a:pPr>
              <a:spcBef>
                <a:spcPct val="50000"/>
              </a:spcBef>
            </a:pPr>
            <a:r>
              <a:rPr lang="en-US" altLang="ja-JP" sz="1600" dirty="0"/>
              <a:t>  …  </a:t>
            </a:r>
          </a:p>
          <a:p>
            <a:pPr>
              <a:spcBef>
                <a:spcPct val="50000"/>
              </a:spcBef>
            </a:pPr>
            <a:r>
              <a:rPr lang="en-US" altLang="ja-JP" sz="1600" dirty="0"/>
              <a:t>  Object </a:t>
            </a:r>
            <a:r>
              <a:rPr lang="en-US" altLang="ja-JP" sz="1600" dirty="0" err="1"/>
              <a:t>o</a:t>
            </a:r>
            <a:r>
              <a:rPr lang="en-US" altLang="ja-JP" sz="1600" dirty="0"/>
              <a:t>=</a:t>
            </a:r>
            <a:r>
              <a:rPr lang="en-US" altLang="ja-JP" sz="1600" dirty="0" err="1"/>
              <a:t>map.</a:t>
            </a:r>
            <a:r>
              <a:rPr lang="en-US" altLang="ja-JP" sz="1600" dirty="0" err="1">
                <a:solidFill>
                  <a:srgbClr val="0000FF"/>
                </a:solidFill>
              </a:rPr>
              <a:t>get</a:t>
            </a:r>
            <a:r>
              <a:rPr lang="en-US" altLang="ja-JP" sz="1600" dirty="0" err="1"/>
              <a:t>(key</a:t>
            </a:r>
            <a:r>
              <a:rPr lang="en-US" altLang="ja-JP" sz="1600" dirty="0"/>
              <a:t>);</a:t>
            </a:r>
          </a:p>
          <a:p>
            <a:pPr>
              <a:spcBef>
                <a:spcPct val="50000"/>
              </a:spcBef>
            </a:pPr>
            <a:r>
              <a:rPr lang="en-US" altLang="ja-JP" sz="1600" dirty="0"/>
              <a:t>  </a:t>
            </a:r>
            <a:r>
              <a:rPr lang="en-US" altLang="ja-JP" sz="1600" dirty="0" err="1"/>
              <a:t>println(o</a:t>
            </a:r>
            <a:r>
              <a:rPr lang="en-US" altLang="ja-JP" sz="1600" dirty="0"/>
              <a:t>);</a:t>
            </a:r>
          </a:p>
          <a:p>
            <a:pPr>
              <a:spcBef>
                <a:spcPct val="50000"/>
              </a:spcBef>
            </a:pPr>
            <a:r>
              <a:rPr lang="en-US" altLang="ja-JP" sz="1600" dirty="0"/>
              <a:t>  </a:t>
            </a:r>
            <a:r>
              <a:rPr lang="en-US" altLang="ja-JP" sz="1600" dirty="0" err="1"/>
              <a:t>o</a:t>
            </a:r>
            <a:r>
              <a:rPr lang="en-US" altLang="ja-JP" sz="1600" dirty="0"/>
              <a:t>=</a:t>
            </a:r>
            <a:r>
              <a:rPr lang="en-US" altLang="ja-JP" sz="1600" dirty="0" err="1">
                <a:solidFill>
                  <a:srgbClr val="0000FF"/>
                </a:solidFill>
              </a:rPr>
              <a:t>nextValue</a:t>
            </a:r>
            <a:r>
              <a:rPr lang="en-US" altLang="ja-JP" sz="1600" dirty="0" err="1"/>
              <a:t>(o</a:t>
            </a:r>
            <a:r>
              <a:rPr lang="en-US" altLang="ja-JP" sz="1600" dirty="0"/>
              <a:t>)</a:t>
            </a:r>
            <a:r>
              <a:rPr lang="en-US" altLang="ja-JP" sz="1600" dirty="0" smtClean="0"/>
              <a:t>;</a:t>
            </a:r>
          </a:p>
          <a:p>
            <a:pPr>
              <a:spcBef>
                <a:spcPct val="50000"/>
              </a:spcBef>
            </a:pPr>
            <a:r>
              <a:rPr lang="en-US" altLang="ja-JP" sz="1600" dirty="0" err="1" smtClean="0"/>
              <a:t>　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if</a:t>
            </a:r>
            <a:r>
              <a:rPr lang="en-US" altLang="ja-JP" sz="1600" dirty="0" smtClean="0">
                <a:solidFill>
                  <a:srgbClr val="FF0000"/>
                </a:solidFill>
              </a:rPr>
              <a:t>(…){</a:t>
            </a:r>
          </a:p>
          <a:p>
            <a:pPr>
              <a:spcBef>
                <a:spcPct val="50000"/>
              </a:spcBef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   </a:t>
            </a:r>
            <a:r>
              <a:rPr lang="en-US" altLang="ja-JP" sz="1600" dirty="0" err="1" smtClean="0"/>
              <a:t>map</a:t>
            </a:r>
            <a:r>
              <a:rPr lang="en-US" altLang="ja-JP" sz="1600" dirty="0" err="1"/>
              <a:t>.</a:t>
            </a:r>
            <a:r>
              <a:rPr lang="en-US" altLang="ja-JP" sz="1600" dirty="0" err="1">
                <a:solidFill>
                  <a:srgbClr val="0000FF"/>
                </a:solidFill>
              </a:rPr>
              <a:t>put</a:t>
            </a:r>
            <a:r>
              <a:rPr lang="en-US" altLang="ja-JP" sz="1600" dirty="0" err="1"/>
              <a:t>(key,o</a:t>
            </a:r>
            <a:r>
              <a:rPr lang="en-US" altLang="ja-JP" sz="1600" dirty="0"/>
              <a:t>)</a:t>
            </a:r>
            <a:r>
              <a:rPr lang="en-US" altLang="ja-JP" sz="1600" dirty="0" smtClean="0"/>
              <a:t>;</a:t>
            </a:r>
          </a:p>
          <a:p>
            <a:pPr>
              <a:spcBef>
                <a:spcPct val="50000"/>
              </a:spcBef>
            </a:pPr>
            <a:r>
              <a:rPr lang="en-US" altLang="ja-JP" sz="1600" dirty="0" smtClean="0"/>
              <a:t>    …</a:t>
            </a:r>
          </a:p>
          <a:p>
            <a:pPr>
              <a:spcBef>
                <a:spcPct val="50000"/>
              </a:spcBef>
            </a:pPr>
            <a:r>
              <a:rPr lang="en-US" altLang="ja-JP" sz="1600" dirty="0" smtClean="0"/>
              <a:t> </a:t>
            </a:r>
            <a:r>
              <a:rPr lang="en-US" altLang="ja-JP" sz="1600" dirty="0" smtClean="0">
                <a:solidFill>
                  <a:srgbClr val="FF0000"/>
                </a:solidFill>
              </a:rPr>
              <a:t> }</a:t>
            </a:r>
          </a:p>
          <a:p>
            <a:pPr>
              <a:spcBef>
                <a:spcPct val="50000"/>
              </a:spcBef>
            </a:pPr>
            <a:r>
              <a:rPr lang="en-US" altLang="ja-JP" sz="1600" dirty="0"/>
              <a:t>  …</a:t>
            </a:r>
          </a:p>
          <a:p>
            <a:pPr>
              <a:spcBef>
                <a:spcPct val="50000"/>
              </a:spcBef>
            </a:pPr>
            <a:r>
              <a:rPr lang="en-US" altLang="ja-JP" sz="1600" dirty="0"/>
              <a:t>}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5562600" y="3276600"/>
            <a:ext cx="2376488" cy="2743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4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562600" y="3276600"/>
            <a:ext cx="2376488" cy="1828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10" name="円/楕円 9"/>
          <p:cNvSpPr/>
          <p:nvPr/>
        </p:nvSpPr>
        <p:spPr>
          <a:xfrm>
            <a:off x="7772400" y="2971800"/>
            <a:ext cx="13716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Conflict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>
            <a:stCxn id="10" idx="3"/>
          </p:cNvCxnSpPr>
          <p:nvPr/>
        </p:nvCxnSpPr>
        <p:spPr>
          <a:xfrm rot="5400000">
            <a:off x="6635937" y="3234671"/>
            <a:ext cx="949792" cy="1724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0" idx="4"/>
          </p:cNvCxnSpPr>
          <p:nvPr/>
        </p:nvCxnSpPr>
        <p:spPr>
          <a:xfrm rot="5400000">
            <a:off x="7848600" y="38862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7315200" y="5715000"/>
            <a:ext cx="18288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</a:t>
            </a:r>
            <a:r>
              <a:rPr kumimoji="1" lang="en-US" altLang="ja-JP" dirty="0" smtClean="0"/>
              <a:t>xpanded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Our Proposal: </a:t>
            </a:r>
            <a:br>
              <a:rPr lang="en-US" altLang="ja-JP" dirty="0" smtClean="0"/>
            </a:br>
            <a:r>
              <a:rPr lang="en-US" altLang="ja-JP" dirty="0" smtClean="0"/>
              <a:t>Assertion </a:t>
            </a:r>
            <a:r>
              <a:rPr lang="en-US" altLang="ja-JP" dirty="0"/>
              <a:t>for Advice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447925"/>
            <a:ext cx="8915400" cy="372427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織り込まれなくなったアドバイスを見つけて警告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@</a:t>
            </a:r>
            <a:r>
              <a:rPr lang="en-US" altLang="ja-JP" dirty="0" err="1" smtClean="0"/>
              <a:t>AssertAdvised</a:t>
            </a:r>
            <a:r>
              <a:rPr lang="en-US" altLang="ja-JP" dirty="0" smtClean="0"/>
              <a:t>(“&lt;</a:t>
            </a:r>
            <a:r>
              <a:rPr lang="en-US" altLang="ja-JP" dirty="0" err="1" smtClean="0"/>
              <a:t>concern_name</a:t>
            </a:r>
            <a:r>
              <a:rPr lang="en-US" altLang="ja-JP" dirty="0" smtClean="0"/>
              <a:t>&gt;”)</a:t>
            </a:r>
          </a:p>
          <a:p>
            <a:pPr lvl="2" eaLnBrk="1" hangingPunct="1"/>
            <a:r>
              <a:rPr lang="en-US" altLang="ja-JP" dirty="0" smtClean="0"/>
              <a:t>advice</a:t>
            </a:r>
            <a:r>
              <a:rPr lang="ja-JP" altLang="en-US" dirty="0" smtClean="0"/>
              <a:t>が必要なメソッドに付加．関心事の名前を付ける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@</a:t>
            </a:r>
            <a:r>
              <a:rPr lang="en-US" altLang="ja-JP" dirty="0" err="1" smtClean="0"/>
              <a:t>SolveProblem</a:t>
            </a:r>
            <a:r>
              <a:rPr lang="en-US" altLang="ja-JP" dirty="0" smtClean="0"/>
              <a:t>(“&lt;</a:t>
            </a:r>
            <a:r>
              <a:rPr lang="en-US" altLang="ja-JP" dirty="0" err="1" smtClean="0"/>
              <a:t>ClassName</a:t>
            </a:r>
            <a:r>
              <a:rPr lang="en-US" altLang="ja-JP" dirty="0" smtClean="0"/>
              <a:t>&gt;.&lt;</a:t>
            </a:r>
            <a:r>
              <a:rPr lang="en-US" altLang="ja-JP" dirty="0" err="1" smtClean="0"/>
              <a:t>concern_name</a:t>
            </a:r>
            <a:r>
              <a:rPr lang="en-US" altLang="ja-JP" dirty="0" smtClean="0"/>
              <a:t>&gt;”)</a:t>
            </a:r>
          </a:p>
          <a:p>
            <a:pPr lvl="2" eaLnBrk="1" hangingPunct="1"/>
            <a:r>
              <a:rPr lang="ja-JP" altLang="en-US" dirty="0" smtClean="0"/>
              <a:t>対象の関心事を解決する</a:t>
            </a:r>
            <a:r>
              <a:rPr lang="en-US" altLang="ja-JP" dirty="0" smtClean="0"/>
              <a:t>advice</a:t>
            </a:r>
            <a:r>
              <a:rPr lang="ja-JP" altLang="en-US" dirty="0" smtClean="0"/>
              <a:t>に付加</a:t>
            </a:r>
            <a:endParaRPr lang="en-US" altLang="ja-JP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4672786"/>
            <a:ext cx="3505200" cy="2185214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 dirty="0" smtClean="0"/>
              <a:t>class </a:t>
            </a:r>
            <a:r>
              <a:rPr lang="en-US" altLang="ja-JP" sz="1600" b="1" dirty="0" err="1" smtClean="0"/>
              <a:t>Foo</a:t>
            </a:r>
            <a:r>
              <a:rPr lang="en-US" altLang="ja-JP" sz="1600" b="1" dirty="0"/>
              <a:t>{</a:t>
            </a:r>
            <a:endParaRPr lang="en-US" altLang="ja-JP" sz="1600" b="1" dirty="0" smtClean="0"/>
          </a:p>
          <a:p>
            <a:pPr>
              <a:spcBef>
                <a:spcPct val="50000"/>
              </a:spcBef>
            </a:pPr>
            <a:r>
              <a:rPr lang="en-US" altLang="ja-JP" sz="1600" b="1" dirty="0" smtClean="0"/>
              <a:t>  @</a:t>
            </a:r>
            <a:r>
              <a:rPr lang="en-US" altLang="ja-JP" sz="1600" b="1" dirty="0" err="1" smtClean="0"/>
              <a:t>AssertAdvised(“lock_map</a:t>
            </a:r>
            <a:r>
              <a:rPr lang="en-US" altLang="ja-JP" sz="1600" b="1" dirty="0" smtClean="0"/>
              <a:t>”)</a:t>
            </a:r>
          </a:p>
          <a:p>
            <a:pPr>
              <a:spcBef>
                <a:spcPct val="50000"/>
              </a:spcBef>
            </a:pPr>
            <a:r>
              <a:rPr lang="en-US" altLang="ja-JP" sz="1600" b="1" dirty="0" smtClean="0"/>
              <a:t>  void</a:t>
            </a:r>
            <a:r>
              <a:rPr lang="en-US" altLang="ja-JP" sz="1600" dirty="0" smtClean="0"/>
              <a:t> </a:t>
            </a:r>
            <a:r>
              <a:rPr lang="en-US" altLang="ja-JP" sz="1600" dirty="0" err="1"/>
              <a:t>foo(Map</a:t>
            </a:r>
            <a:r>
              <a:rPr lang="en-US" altLang="ja-JP" sz="1600" dirty="0"/>
              <a:t> map)</a:t>
            </a:r>
            <a:r>
              <a:rPr lang="en-US" altLang="ja-JP" sz="1600" dirty="0" smtClean="0"/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1600" dirty="0" smtClean="0"/>
              <a:t>    …</a:t>
            </a:r>
          </a:p>
          <a:p>
            <a:pPr>
              <a:spcBef>
                <a:spcPct val="50000"/>
              </a:spcBef>
            </a:pPr>
            <a:r>
              <a:rPr lang="en-US" altLang="ja-JP" sz="1600" dirty="0" smtClean="0"/>
              <a:t>  }</a:t>
            </a:r>
          </a:p>
          <a:p>
            <a:pPr>
              <a:spcBef>
                <a:spcPct val="50000"/>
              </a:spcBef>
            </a:pPr>
            <a:r>
              <a:rPr lang="en-US" altLang="ja-JP" sz="1600" dirty="0"/>
              <a:t>}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029200" y="4876800"/>
            <a:ext cx="3505200" cy="1569660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 smtClean="0"/>
              <a:t>@</a:t>
            </a:r>
            <a:r>
              <a:rPr lang="en-US" altLang="ja-JP" sz="1600" b="1" dirty="0" err="1" smtClean="0"/>
              <a:t>SolveProblem(“Foo.lock_map</a:t>
            </a:r>
            <a:r>
              <a:rPr lang="en-US" altLang="ja-JP" sz="1600" b="1" dirty="0" smtClean="0"/>
              <a:t>”)</a:t>
            </a:r>
          </a:p>
          <a:p>
            <a:r>
              <a:rPr lang="en-US" altLang="ja-JP" sz="1600" b="1" dirty="0" smtClean="0"/>
              <a:t>void around(): region[ … ]{</a:t>
            </a:r>
          </a:p>
          <a:p>
            <a:r>
              <a:rPr lang="en-US" altLang="ja-JP" sz="1600" b="1" dirty="0" smtClean="0"/>
              <a:t>  synchronize(…){</a:t>
            </a:r>
          </a:p>
          <a:p>
            <a:r>
              <a:rPr lang="en-US" altLang="ja-JP" sz="1600" b="1" dirty="0" smtClean="0"/>
              <a:t>    proceed();</a:t>
            </a:r>
          </a:p>
          <a:p>
            <a:r>
              <a:rPr lang="en-US" altLang="ja-JP" sz="1600" b="1" dirty="0" smtClean="0"/>
              <a:t>  }</a:t>
            </a:r>
          </a:p>
          <a:p>
            <a:r>
              <a:rPr lang="en-US" altLang="ja-JP" sz="1600" b="1" dirty="0" smtClean="0"/>
              <a:t>}</a:t>
            </a:r>
            <a:endParaRPr lang="en-US" altLang="ja-JP" sz="1600" dirty="0"/>
          </a:p>
        </p:txBody>
      </p:sp>
      <p:sp>
        <p:nvSpPr>
          <p:cNvPr id="10" name="円形吹き出し 9"/>
          <p:cNvSpPr/>
          <p:nvPr/>
        </p:nvSpPr>
        <p:spPr>
          <a:xfrm>
            <a:off x="6096000" y="381000"/>
            <a:ext cx="2590800" cy="1219200"/>
          </a:xfrm>
          <a:prstGeom prst="wedgeEllipseCallout">
            <a:avLst>
              <a:gd name="adj1" fmla="val -66396"/>
              <a:gd name="adj2" fmla="val 4782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Fragile</a:t>
            </a:r>
            <a:r>
              <a:rPr lang="ja-JP" altLang="en-US" sz="2400" dirty="0" smtClean="0">
                <a:solidFill>
                  <a:srgbClr val="FF0000"/>
                </a:solidFill>
              </a:rPr>
              <a:t>性を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rgbClr val="FF0000"/>
                </a:solidFill>
              </a:rPr>
              <a:t>減らすため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Assertion for Advice </a:t>
            </a:r>
            <a:r>
              <a:rPr lang="ja-JP" altLang="en-US" dirty="0" smtClean="0"/>
              <a:t>チェッカー</a:t>
            </a:r>
            <a:endParaRPr lang="en-US" altLang="ja-JP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1" y="2362200"/>
            <a:ext cx="4114799" cy="44958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@</a:t>
            </a:r>
            <a:r>
              <a:rPr lang="en-US" altLang="ja-JP" dirty="0" err="1" smtClean="0"/>
              <a:t>AssertAdviced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の付いたメソッドが対応する</a:t>
            </a:r>
            <a:r>
              <a:rPr lang="en-US" altLang="ja-JP" dirty="0" smtClean="0"/>
              <a:t>advice</a:t>
            </a:r>
            <a:r>
              <a:rPr lang="ja-JP" altLang="en-US" dirty="0" smtClean="0"/>
              <a:t>を持つかチェック</a:t>
            </a:r>
            <a:endParaRPr lang="en-US" altLang="ja-JP" dirty="0" smtClean="0"/>
          </a:p>
          <a:p>
            <a:pPr lvl="1"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以下の場合警告なし</a:t>
            </a:r>
            <a:r>
              <a:rPr lang="en-US" altLang="ja-JP" dirty="0" smtClean="0"/>
              <a:t>:</a:t>
            </a:r>
          </a:p>
          <a:p>
            <a:pPr lvl="1" eaLnBrk="1" hangingPunct="1"/>
            <a:r>
              <a:rPr lang="en-US" altLang="ja-JP" dirty="0" smtClean="0"/>
              <a:t> advice</a:t>
            </a:r>
            <a:r>
              <a:rPr lang="ja-JP" altLang="en-US" smtClean="0"/>
              <a:t>がメソッドを呼んでいる</a:t>
            </a:r>
          </a:p>
          <a:p>
            <a:pPr lvl="1" eaLnBrk="1" hangingPunct="1"/>
            <a:r>
              <a:rPr lang="ja-JP" altLang="en-US" dirty="0" smtClean="0"/>
              <a:t>メソッドが</a:t>
            </a:r>
            <a:r>
              <a:rPr lang="en-US" altLang="ja-JP" dirty="0" smtClean="0"/>
              <a:t>advice</a:t>
            </a:r>
            <a:r>
              <a:rPr lang="ja-JP" altLang="en-US" dirty="0" smtClean="0"/>
              <a:t>を呼んでいる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間接的にでも</a:t>
            </a:r>
            <a:r>
              <a:rPr lang="en-US" altLang="ja-JP" dirty="0" smtClean="0"/>
              <a:t>OK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5562600" y="3733800"/>
            <a:ext cx="31242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b="1" dirty="0" smtClean="0"/>
              <a:t>@</a:t>
            </a:r>
            <a:r>
              <a:rPr lang="en-US" altLang="ja-JP" sz="1400" b="1" dirty="0" err="1" smtClean="0"/>
              <a:t>AssertAdvised(“lock_map</a:t>
            </a:r>
            <a:r>
              <a:rPr lang="en-US" altLang="ja-JP" sz="1400" b="1" dirty="0" smtClean="0"/>
              <a:t>”)</a:t>
            </a:r>
          </a:p>
          <a:p>
            <a:r>
              <a:rPr kumimoji="1" lang="en-US" altLang="ja-JP" sz="1400" b="1" dirty="0" smtClean="0"/>
              <a:t>void </a:t>
            </a:r>
            <a:r>
              <a:rPr kumimoji="1" lang="en-US" altLang="ja-JP" sz="1400" b="1" dirty="0" err="1" smtClean="0"/>
              <a:t>foo</a:t>
            </a:r>
            <a:r>
              <a:rPr kumimoji="1" lang="en-US" altLang="ja-JP" sz="1400" b="1" dirty="0" smtClean="0"/>
              <a:t>(){ … }</a:t>
            </a:r>
            <a:endParaRPr kumimoji="1" lang="ja-JP" altLang="en-US" sz="1400" dirty="0"/>
          </a:p>
        </p:txBody>
      </p:sp>
      <p:sp>
        <p:nvSpPr>
          <p:cNvPr id="7" name="角丸四角形 6"/>
          <p:cNvSpPr/>
          <p:nvPr/>
        </p:nvSpPr>
        <p:spPr>
          <a:xfrm>
            <a:off x="5029200" y="5181600"/>
            <a:ext cx="3200400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b="1" dirty="0" smtClean="0"/>
              <a:t>@</a:t>
            </a:r>
            <a:r>
              <a:rPr lang="en-US" altLang="ja-JP" sz="1400" b="1" dirty="0" err="1" smtClean="0"/>
              <a:t>SolveProblem(“Foo.lock_map</a:t>
            </a:r>
            <a:r>
              <a:rPr lang="en-US" altLang="ja-JP" sz="1400" b="1" dirty="0" smtClean="0"/>
              <a:t>”)</a:t>
            </a:r>
          </a:p>
          <a:p>
            <a:r>
              <a:rPr lang="en-US" altLang="ja-JP" sz="1400" b="1" dirty="0" smtClean="0"/>
              <a:t>void around(): … { … }</a:t>
            </a:r>
            <a:endParaRPr kumimoji="1" lang="ja-JP" altLang="en-US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5943600" y="2362200"/>
            <a:ext cx="3200400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b="1" dirty="0" smtClean="0"/>
              <a:t>@</a:t>
            </a:r>
            <a:r>
              <a:rPr lang="en-US" altLang="ja-JP" sz="1400" b="1" dirty="0" err="1" smtClean="0"/>
              <a:t>SolveProblem(“Foo.lock_map</a:t>
            </a:r>
            <a:r>
              <a:rPr lang="en-US" altLang="ja-JP" sz="1400" b="1" dirty="0" smtClean="0"/>
              <a:t>”)</a:t>
            </a:r>
          </a:p>
          <a:p>
            <a:r>
              <a:rPr lang="en-US" altLang="ja-JP" sz="1400" b="1" dirty="0" smtClean="0"/>
              <a:t>void around(): … { … }</a:t>
            </a:r>
            <a:endParaRPr kumimoji="1" lang="ja-JP" altLang="en-US" sz="1400" dirty="0"/>
          </a:p>
        </p:txBody>
      </p:sp>
      <p:cxnSp>
        <p:nvCxnSpPr>
          <p:cNvPr id="10" name="直線矢印コネクタ 9"/>
          <p:cNvCxnSpPr>
            <a:stCxn id="8" idx="2"/>
            <a:endCxn id="6" idx="0"/>
          </p:cNvCxnSpPr>
          <p:nvPr/>
        </p:nvCxnSpPr>
        <p:spPr>
          <a:xfrm rot="5400000">
            <a:off x="7029450" y="3219450"/>
            <a:ext cx="6096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6" idx="2"/>
            <a:endCxn id="7" idx="0"/>
          </p:cNvCxnSpPr>
          <p:nvPr/>
        </p:nvCxnSpPr>
        <p:spPr>
          <a:xfrm rot="5400000">
            <a:off x="6572250" y="4629150"/>
            <a:ext cx="609600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円形吹き出し 15"/>
          <p:cNvSpPr/>
          <p:nvPr/>
        </p:nvSpPr>
        <p:spPr>
          <a:xfrm>
            <a:off x="5410200" y="3124200"/>
            <a:ext cx="1447800" cy="457200"/>
          </a:xfrm>
          <a:prstGeom prst="wedgeEllipseCallout">
            <a:avLst>
              <a:gd name="adj1" fmla="val 83587"/>
              <a:gd name="adj2" fmla="val -605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Call the method</a:t>
            </a:r>
            <a:endParaRPr kumimoji="1" lang="ja-JP" altLang="en-US" sz="1400" dirty="0"/>
          </a:p>
        </p:txBody>
      </p:sp>
      <p:sp>
        <p:nvSpPr>
          <p:cNvPr id="17" name="円形吹き出し 16"/>
          <p:cNvSpPr/>
          <p:nvPr/>
        </p:nvSpPr>
        <p:spPr>
          <a:xfrm>
            <a:off x="4876800" y="4648200"/>
            <a:ext cx="1447800" cy="457200"/>
          </a:xfrm>
          <a:prstGeom prst="wedgeEllipseCallout">
            <a:avLst>
              <a:gd name="adj1" fmla="val 83587"/>
              <a:gd name="adj2" fmla="val -605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Call the advice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</a:t>
            </a:r>
            <a:r>
              <a:rPr lang="ja-JP" altLang="en-US" dirty="0" smtClean="0"/>
              <a:t>つのチェッカーを開発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静的なチェッカー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クラスファイルを解析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コールグラフを調べる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制限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リフレクションに対応できない</a:t>
            </a:r>
            <a:endParaRPr lang="en-US" altLang="ja-JP" dirty="0" smtClean="0"/>
          </a:p>
          <a:p>
            <a:r>
              <a:rPr lang="ja-JP" altLang="en-US" dirty="0" smtClean="0"/>
              <a:t>動的なチェッカー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実行時に</a:t>
            </a:r>
            <a:r>
              <a:rPr lang="en-US" altLang="ja-JP" dirty="0" smtClean="0"/>
              <a:t>(</a:t>
            </a:r>
            <a:r>
              <a:rPr lang="ja-JP" altLang="en-US" dirty="0" smtClean="0"/>
              <a:t>呼び出した</a:t>
            </a:r>
            <a:r>
              <a:rPr lang="en-US" altLang="ja-JP" dirty="0" smtClean="0"/>
              <a:t>|</a:t>
            </a:r>
            <a:r>
              <a:rPr lang="ja-JP" altLang="en-US" dirty="0" smtClean="0"/>
              <a:t>呼ばれた</a:t>
            </a:r>
            <a:r>
              <a:rPr lang="en-US" altLang="ja-JP" dirty="0" smtClean="0"/>
              <a:t>)</a:t>
            </a:r>
            <a:r>
              <a:rPr lang="ja-JP" altLang="en-US" dirty="0" smtClean="0"/>
              <a:t>かを</a:t>
            </a:r>
            <a:r>
              <a:rPr lang="ja-JP" altLang="en-US" dirty="0" smtClean="0"/>
              <a:t>調べる</a:t>
            </a:r>
            <a:endParaRPr lang="en-US" altLang="ja-JP" dirty="0" smtClean="0"/>
          </a:p>
          <a:p>
            <a:pPr lvl="1"/>
            <a:r>
              <a:rPr lang="ja-JP" altLang="en-US" smtClean="0"/>
              <a:t>実際に実行された部分のみチェック可能</a:t>
            </a:r>
            <a:endParaRPr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Implementation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the </a:t>
            </a:r>
            <a:r>
              <a:rPr lang="en-US" altLang="ja-JP" dirty="0"/>
              <a:t>AspectBench Compiler (</a:t>
            </a:r>
            <a:r>
              <a:rPr lang="en-US" altLang="ja-JP" dirty="0" err="1"/>
              <a:t>abc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を拡張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Regioncut</a:t>
            </a:r>
          </a:p>
          <a:p>
            <a:pPr lvl="2" eaLnBrk="1" hangingPunct="1"/>
            <a:r>
              <a:rPr lang="ja-JP" altLang="en-US" dirty="0" smtClean="0"/>
              <a:t>中間言語</a:t>
            </a:r>
            <a:r>
              <a:rPr lang="en-US" altLang="ja-JP" dirty="0" smtClean="0"/>
              <a:t>Jimple</a:t>
            </a:r>
            <a:r>
              <a:rPr lang="ja-JP" altLang="en-US" dirty="0" smtClean="0"/>
              <a:t>を解析</a:t>
            </a:r>
            <a:r>
              <a:rPr lang="en-US" altLang="ja-JP" dirty="0" smtClean="0"/>
              <a:t>/</a:t>
            </a:r>
            <a:r>
              <a:rPr lang="ja-JP" altLang="en-US" dirty="0" smtClean="0"/>
              <a:t>変換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Assertion </a:t>
            </a:r>
            <a:r>
              <a:rPr lang="en-US" altLang="ja-JP" dirty="0"/>
              <a:t>for Advice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dynamic: AST</a:t>
            </a:r>
            <a:r>
              <a:rPr lang="ja-JP" altLang="en-US" dirty="0" smtClean="0"/>
              <a:t>を変換してダイナミックにチェック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static: Soot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10,000+ LOC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Implementation Issue(1/2): </a:t>
            </a:r>
            <a:br>
              <a:rPr lang="en-US" altLang="ja-JP" dirty="0" smtClean="0"/>
            </a:br>
            <a:r>
              <a:rPr lang="en-US" altLang="ja-JP" dirty="0" smtClean="0"/>
              <a:t>Around advice</a:t>
            </a:r>
            <a:endParaRPr lang="en-US" altLang="ja-JP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62200"/>
            <a:ext cx="7704137" cy="4090988"/>
          </a:xfrm>
        </p:spPr>
        <p:txBody>
          <a:bodyPr/>
          <a:lstStyle/>
          <a:p>
            <a:pPr eaLnBrk="1" hangingPunct="1"/>
            <a:r>
              <a:rPr lang="en-US" altLang="ja-JP" dirty="0" err="1" smtClean="0"/>
              <a:t>abc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</a:t>
            </a:r>
            <a:r>
              <a:rPr lang="en-US" altLang="ja-JP" dirty="0" smtClean="0"/>
              <a:t> around advice</a:t>
            </a:r>
            <a:r>
              <a:rPr lang="ja-JP" altLang="en-US" dirty="0" smtClean="0"/>
              <a:t>を織り込む場合</a:t>
            </a:r>
            <a:r>
              <a:rPr lang="en-US" altLang="ja-JP" dirty="0" smtClean="0"/>
              <a:t>	</a:t>
            </a:r>
          </a:p>
          <a:p>
            <a:pPr lvl="1" eaLnBrk="1" hangingPunct="1"/>
            <a:r>
              <a:rPr lang="en-US" altLang="ja-JP" dirty="0" smtClean="0"/>
              <a:t>join </a:t>
            </a:r>
            <a:r>
              <a:rPr lang="en-US" altLang="ja-JP" dirty="0"/>
              <a:t>points/</a:t>
            </a:r>
            <a:r>
              <a:rPr lang="en-US" altLang="ja-JP" dirty="0" smtClean="0"/>
              <a:t>regions </a:t>
            </a:r>
            <a:r>
              <a:rPr lang="ja-JP" altLang="en-US" dirty="0" smtClean="0"/>
              <a:t>を抽出しメソッドに分ける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問題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ローカル変数を共有できない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領域の外へジャンプできない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2735263" cy="1165225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1400" dirty="0"/>
              <a:t>public void </a:t>
            </a:r>
            <a:r>
              <a:rPr lang="en-US" altLang="ja-JP" sz="1400" dirty="0" err="1"/>
              <a:t>toBeAdvised(int</a:t>
            </a:r>
            <a:r>
              <a:rPr lang="en-US" altLang="ja-JP" sz="1400" dirty="0"/>
              <a:t> </a:t>
            </a:r>
            <a:r>
              <a:rPr lang="en-US" altLang="ja-JP" sz="1400" dirty="0" err="1"/>
              <a:t>x</a:t>
            </a:r>
            <a:r>
              <a:rPr lang="en-US" altLang="ja-JP" sz="1400" dirty="0"/>
              <a:t>){</a:t>
            </a:r>
          </a:p>
          <a:p>
            <a:r>
              <a:rPr lang="en-US" altLang="ja-JP" sz="1400" dirty="0"/>
              <a:t>   a();</a:t>
            </a:r>
          </a:p>
          <a:p>
            <a:r>
              <a:rPr lang="en-US" altLang="ja-JP" sz="1400" dirty="0"/>
              <a:t>   </a:t>
            </a:r>
            <a:r>
              <a:rPr lang="en-US" altLang="ja-JP" sz="1400" dirty="0" err="1"/>
              <a:t>b(x</a:t>
            </a:r>
            <a:r>
              <a:rPr lang="en-US" altLang="ja-JP" sz="1400" dirty="0"/>
              <a:t>);</a:t>
            </a:r>
          </a:p>
          <a:p>
            <a:r>
              <a:rPr lang="en-US" altLang="ja-JP" sz="1400" dirty="0"/>
              <a:t>   </a:t>
            </a:r>
            <a:r>
              <a:rPr lang="en-US" altLang="ja-JP" sz="1400" dirty="0" err="1"/>
              <a:t>c</a:t>
            </a:r>
            <a:r>
              <a:rPr lang="en-US" altLang="ja-JP" sz="1400" dirty="0"/>
              <a:t>();</a:t>
            </a:r>
          </a:p>
          <a:p>
            <a:r>
              <a:rPr lang="en-US" altLang="ja-JP" sz="1400" dirty="0"/>
              <a:t>}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76600" y="4876800"/>
            <a:ext cx="2735263" cy="1165225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1400" dirty="0"/>
              <a:t>public static void </a:t>
            </a:r>
            <a:r>
              <a:rPr lang="en-US" altLang="ja-JP" sz="1400" dirty="0" err="1"/>
              <a:t>advice(int</a:t>
            </a:r>
            <a:r>
              <a:rPr lang="en-US" altLang="ja-JP" sz="1400" dirty="0"/>
              <a:t> </a:t>
            </a:r>
            <a:r>
              <a:rPr lang="en-US" altLang="ja-JP" sz="1400" dirty="0" err="1"/>
              <a:t>x</a:t>
            </a:r>
            <a:r>
              <a:rPr lang="en-US" altLang="ja-JP" sz="1400" dirty="0"/>
              <a:t>){</a:t>
            </a:r>
          </a:p>
          <a:p>
            <a:r>
              <a:rPr lang="en-US" altLang="ja-JP" sz="1400" dirty="0"/>
              <a:t>  </a:t>
            </a:r>
            <a:r>
              <a:rPr lang="en-US" altLang="ja-JP" sz="1400" dirty="0" err="1"/>
              <a:t>beforeJoinPoint</a:t>
            </a:r>
            <a:r>
              <a:rPr lang="en-US" altLang="ja-JP" sz="1400" dirty="0"/>
              <a:t>();</a:t>
            </a:r>
          </a:p>
          <a:p>
            <a:r>
              <a:rPr lang="en-US" altLang="ja-JP" sz="1400" dirty="0"/>
              <a:t>  </a:t>
            </a:r>
            <a:r>
              <a:rPr lang="en-US" altLang="ja-JP" sz="1400" dirty="0" err="1"/>
              <a:t>shadow(x</a:t>
            </a:r>
            <a:r>
              <a:rPr lang="en-US" altLang="ja-JP" sz="1400" dirty="0"/>
              <a:t>); </a:t>
            </a:r>
          </a:p>
          <a:p>
            <a:r>
              <a:rPr lang="en-US" altLang="ja-JP" sz="1400" dirty="0"/>
              <a:t>  </a:t>
            </a:r>
            <a:r>
              <a:rPr lang="en-US" altLang="ja-JP" sz="1400" dirty="0" err="1"/>
              <a:t>afterJoinPoint</a:t>
            </a:r>
            <a:r>
              <a:rPr lang="en-US" altLang="ja-JP" sz="1400" dirty="0"/>
              <a:t>();</a:t>
            </a:r>
          </a:p>
          <a:p>
            <a:r>
              <a:rPr lang="en-US" altLang="ja-JP" sz="1400" dirty="0"/>
              <a:t>}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477000" y="4876800"/>
            <a:ext cx="2303462" cy="1165225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1400" dirty="0"/>
              <a:t>public static </a:t>
            </a:r>
            <a:r>
              <a:rPr lang="en-US" altLang="ja-JP" sz="1400" dirty="0" err="1"/>
              <a:t>shadow(int</a:t>
            </a:r>
            <a:r>
              <a:rPr lang="en-US" altLang="ja-JP" sz="1400" dirty="0"/>
              <a:t> </a:t>
            </a:r>
            <a:r>
              <a:rPr lang="en-US" altLang="ja-JP" sz="1400" dirty="0" err="1"/>
              <a:t>x</a:t>
            </a:r>
            <a:r>
              <a:rPr lang="en-US" altLang="ja-JP" sz="1400" dirty="0"/>
              <a:t>){</a:t>
            </a:r>
          </a:p>
          <a:p>
            <a:r>
              <a:rPr lang="en-US" altLang="ja-JP" sz="1400" dirty="0"/>
              <a:t>   a();</a:t>
            </a:r>
          </a:p>
          <a:p>
            <a:r>
              <a:rPr lang="en-US" altLang="ja-JP" sz="1400" dirty="0"/>
              <a:t>   </a:t>
            </a:r>
            <a:r>
              <a:rPr lang="en-US" altLang="ja-JP" sz="1400" dirty="0" err="1"/>
              <a:t>b(x</a:t>
            </a:r>
            <a:r>
              <a:rPr lang="en-US" altLang="ja-JP" sz="1400" dirty="0"/>
              <a:t>);</a:t>
            </a:r>
          </a:p>
          <a:p>
            <a:r>
              <a:rPr lang="en-US" altLang="ja-JP" sz="1400" dirty="0"/>
              <a:t>   </a:t>
            </a:r>
            <a:r>
              <a:rPr lang="en-US" altLang="ja-JP" sz="1400" dirty="0" err="1"/>
              <a:t>c</a:t>
            </a:r>
            <a:r>
              <a:rPr lang="en-US" altLang="ja-JP" sz="1400" dirty="0"/>
              <a:t>();</a:t>
            </a:r>
          </a:p>
          <a:p>
            <a:r>
              <a:rPr lang="en-US" altLang="ja-JP" sz="1400" dirty="0"/>
              <a:t>}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04801" y="5105400"/>
            <a:ext cx="2057400" cy="7207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ja-JP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553200" y="5105400"/>
            <a:ext cx="1752600" cy="7207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ja-JP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2743200" cy="1169551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400" dirty="0"/>
              <a:t>public void </a:t>
            </a:r>
            <a:r>
              <a:rPr lang="en-US" altLang="ja-JP" sz="1400" dirty="0" err="1"/>
              <a:t>toBeAdvised(int</a:t>
            </a:r>
            <a:r>
              <a:rPr lang="en-US" altLang="ja-JP" sz="1400" dirty="0"/>
              <a:t> </a:t>
            </a:r>
            <a:r>
              <a:rPr lang="en-US" altLang="ja-JP" sz="1400" dirty="0" err="1"/>
              <a:t>x</a:t>
            </a:r>
            <a:r>
              <a:rPr lang="en-US" altLang="ja-JP" sz="1400" dirty="0"/>
              <a:t>){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    </a:t>
            </a:r>
            <a:r>
              <a:rPr lang="en-US" altLang="ja-JP" sz="1400" dirty="0" err="1"/>
              <a:t>advice(x</a:t>
            </a:r>
            <a:r>
              <a:rPr lang="en-US" altLang="ja-JP" sz="1400" dirty="0"/>
              <a:t>)</a:t>
            </a:r>
            <a:r>
              <a:rPr lang="en-US" altLang="ja-JP" sz="1400" dirty="0" smtClean="0"/>
              <a:t>;</a:t>
            </a:r>
          </a:p>
          <a:p>
            <a:endParaRPr lang="en-US" altLang="ja-JP" sz="1400" dirty="0" smtClean="0"/>
          </a:p>
          <a:p>
            <a:r>
              <a:rPr lang="en-US" altLang="ja-JP" sz="1400" dirty="0"/>
              <a:t>}</a:t>
            </a:r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4267200" y="4876800"/>
            <a:ext cx="2286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1219200" y="4876800"/>
            <a:ext cx="21336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8534400" cy="1143000"/>
          </a:xfrm>
        </p:spPr>
        <p:txBody>
          <a:bodyPr/>
          <a:lstStyle/>
          <a:p>
            <a:r>
              <a:rPr lang="en-US" altLang="ja-JP" dirty="0" smtClean="0"/>
              <a:t>Implementation Issue(2/2): </a:t>
            </a:r>
            <a:br>
              <a:rPr lang="en-US" altLang="ja-JP" dirty="0" smtClean="0"/>
            </a:br>
            <a:r>
              <a:rPr lang="ja-JP" altLang="en-US" dirty="0" smtClean="0"/>
              <a:t>解決法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ローカル変数を保存するオブジェクト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引数経由で共有して対処</a:t>
            </a:r>
            <a:endParaRPr lang="en-US" altLang="ja-JP" dirty="0" smtClean="0"/>
          </a:p>
          <a:p>
            <a:pPr lvl="1"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ジャンプ先を示す値を変数に入れて共有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領域を抜けてからジャンプするように変換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52800" y="5257800"/>
            <a:ext cx="2735263" cy="1165225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1400" dirty="0"/>
              <a:t>public static void </a:t>
            </a:r>
            <a:r>
              <a:rPr lang="en-US" altLang="ja-JP" sz="1400" dirty="0" err="1"/>
              <a:t>advice</a:t>
            </a:r>
            <a:r>
              <a:rPr lang="en-US" altLang="ja-JP" sz="1400" dirty="0" err="1" smtClean="0"/>
              <a:t>(Obj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o</a:t>
            </a:r>
            <a:r>
              <a:rPr lang="en-US" altLang="ja-JP" sz="1400" dirty="0" smtClean="0"/>
              <a:t>)</a:t>
            </a:r>
            <a:r>
              <a:rPr lang="en-US" altLang="ja-JP" sz="1400" dirty="0"/>
              <a:t>{</a:t>
            </a:r>
          </a:p>
          <a:p>
            <a:r>
              <a:rPr lang="en-US" altLang="ja-JP" sz="1400" dirty="0"/>
              <a:t>  </a:t>
            </a:r>
            <a:r>
              <a:rPr lang="en-US" altLang="ja-JP" sz="1400" dirty="0" err="1"/>
              <a:t>beforeJoinPoint</a:t>
            </a:r>
            <a:r>
              <a:rPr lang="en-US" altLang="ja-JP" sz="1400" dirty="0"/>
              <a:t>();</a:t>
            </a:r>
          </a:p>
          <a:p>
            <a:r>
              <a:rPr lang="en-US" altLang="ja-JP" sz="1400" dirty="0"/>
              <a:t>  </a:t>
            </a:r>
            <a:r>
              <a:rPr lang="en-US" altLang="ja-JP" sz="1400" dirty="0" err="1"/>
              <a:t>shadow(x</a:t>
            </a:r>
            <a:r>
              <a:rPr lang="en-US" altLang="ja-JP" sz="1400" dirty="0"/>
              <a:t>); </a:t>
            </a:r>
          </a:p>
          <a:p>
            <a:r>
              <a:rPr lang="en-US" altLang="ja-JP" sz="1400" dirty="0"/>
              <a:t>  </a:t>
            </a:r>
            <a:r>
              <a:rPr lang="en-US" altLang="ja-JP" sz="1400" dirty="0" err="1"/>
              <a:t>afterJoinPoint</a:t>
            </a:r>
            <a:r>
              <a:rPr lang="en-US" altLang="ja-JP" sz="1400" dirty="0"/>
              <a:t>();</a:t>
            </a:r>
          </a:p>
          <a:p>
            <a:r>
              <a:rPr lang="en-US" altLang="ja-JP" sz="1400" dirty="0"/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553200" y="5257800"/>
            <a:ext cx="2590800" cy="1169551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400" dirty="0"/>
              <a:t>public static </a:t>
            </a:r>
            <a:r>
              <a:rPr lang="en-US" altLang="ja-JP" sz="1400" dirty="0" err="1"/>
              <a:t>shadow</a:t>
            </a:r>
            <a:r>
              <a:rPr lang="en-US" altLang="ja-JP" sz="1400" dirty="0" err="1" smtClean="0"/>
              <a:t>(Obj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o</a:t>
            </a:r>
            <a:r>
              <a:rPr lang="en-US" altLang="ja-JP" sz="1400" dirty="0" smtClean="0"/>
              <a:t>){</a:t>
            </a:r>
            <a:endParaRPr lang="en-US" altLang="ja-JP" sz="1400" dirty="0"/>
          </a:p>
          <a:p>
            <a:r>
              <a:rPr lang="en-US" altLang="ja-JP" sz="1400" dirty="0"/>
              <a:t>   a();</a:t>
            </a:r>
          </a:p>
          <a:p>
            <a:r>
              <a:rPr lang="en-US" altLang="ja-JP" sz="1400" dirty="0"/>
              <a:t>   </a:t>
            </a:r>
            <a:r>
              <a:rPr lang="en-US" altLang="ja-JP" sz="1400" dirty="0" err="1"/>
              <a:t>b(x</a:t>
            </a:r>
            <a:r>
              <a:rPr lang="en-US" altLang="ja-JP" sz="1400" dirty="0"/>
              <a:t>);</a:t>
            </a:r>
          </a:p>
          <a:p>
            <a:r>
              <a:rPr lang="en-US" altLang="ja-JP" sz="1400" dirty="0"/>
              <a:t>   </a:t>
            </a:r>
            <a:r>
              <a:rPr lang="en-US" altLang="ja-JP" sz="1400" dirty="0" err="1"/>
              <a:t>c</a:t>
            </a:r>
            <a:r>
              <a:rPr lang="en-US" altLang="ja-JP" sz="1400" dirty="0"/>
              <a:t>();</a:t>
            </a:r>
          </a:p>
          <a:p>
            <a:r>
              <a:rPr lang="en-US" altLang="ja-JP" sz="1400" dirty="0"/>
              <a:t>}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629400" y="5486400"/>
            <a:ext cx="1752600" cy="7207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ja-JP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4800" y="5257800"/>
            <a:ext cx="2743200" cy="1169551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400" dirty="0"/>
              <a:t>public void </a:t>
            </a:r>
            <a:r>
              <a:rPr lang="en-US" altLang="ja-JP" sz="1400" dirty="0" err="1"/>
              <a:t>toBeAdvised(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x</a:t>
            </a:r>
            <a:r>
              <a:rPr lang="en-US" altLang="ja-JP" sz="1400" dirty="0" smtClean="0"/>
              <a:t>)</a:t>
            </a:r>
            <a:r>
              <a:rPr lang="en-US" altLang="ja-JP" sz="1400" dirty="0"/>
              <a:t>{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    </a:t>
            </a:r>
            <a:r>
              <a:rPr lang="en-US" altLang="ja-JP" sz="1400" dirty="0" err="1"/>
              <a:t>advice(x</a:t>
            </a:r>
            <a:r>
              <a:rPr lang="en-US" altLang="ja-JP" sz="1400" dirty="0"/>
              <a:t>)</a:t>
            </a:r>
            <a:r>
              <a:rPr lang="en-US" altLang="ja-JP" sz="1400" dirty="0" smtClean="0"/>
              <a:t>;</a:t>
            </a:r>
          </a:p>
          <a:p>
            <a:endParaRPr lang="en-US" altLang="ja-JP" sz="1400" dirty="0" smtClean="0"/>
          </a:p>
          <a:p>
            <a:r>
              <a:rPr lang="en-US" altLang="ja-JP" sz="1400" dirty="0"/>
              <a:t>}</a:t>
            </a:r>
          </a:p>
        </p:txBody>
      </p:sp>
      <p:sp>
        <p:nvSpPr>
          <p:cNvPr id="13" name="1 つの角を丸めた四角形 12"/>
          <p:cNvSpPr/>
          <p:nvPr/>
        </p:nvSpPr>
        <p:spPr>
          <a:xfrm>
            <a:off x="7467600" y="3962400"/>
            <a:ext cx="1447800" cy="1295400"/>
          </a:xfrm>
          <a:prstGeom prst="snip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dirty="0" smtClean="0"/>
              <a:t>{</a:t>
            </a:r>
          </a:p>
          <a:p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x</a:t>
            </a:r>
            <a:r>
              <a:rPr lang="en-US" altLang="ja-JP" sz="1600" dirty="0" smtClean="0"/>
              <a:t>;</a:t>
            </a:r>
          </a:p>
          <a:p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jmpTgt</a:t>
            </a:r>
            <a:r>
              <a:rPr lang="en-US" altLang="ja-JP" sz="1600" dirty="0" smtClean="0"/>
              <a:t>;</a:t>
            </a:r>
          </a:p>
          <a:p>
            <a:r>
              <a:rPr lang="en-US" altLang="ja-JP" sz="1600" dirty="0" smtClean="0"/>
              <a:t>}</a:t>
            </a:r>
          </a:p>
          <a:p>
            <a:endParaRPr lang="en-US" altLang="ja-JP" sz="1600" dirty="0" smtClean="0"/>
          </a:p>
        </p:txBody>
      </p:sp>
      <p:cxnSp>
        <p:nvCxnSpPr>
          <p:cNvPr id="17" name="曲線コネクタ 16"/>
          <p:cNvCxnSpPr>
            <a:stCxn id="13" idx="2"/>
            <a:endCxn id="8" idx="0"/>
          </p:cNvCxnSpPr>
          <p:nvPr/>
        </p:nvCxnSpPr>
        <p:spPr>
          <a:xfrm rot="10800000" flipV="1">
            <a:off x="1676400" y="4610100"/>
            <a:ext cx="5791200" cy="6477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曲線コネクタ 17"/>
          <p:cNvCxnSpPr>
            <a:stCxn id="13" idx="2"/>
          </p:cNvCxnSpPr>
          <p:nvPr/>
        </p:nvCxnSpPr>
        <p:spPr>
          <a:xfrm rot="10800000" flipH="1" flipV="1">
            <a:off x="7467600" y="4610100"/>
            <a:ext cx="304800" cy="800100"/>
          </a:xfrm>
          <a:prstGeom prst="curvedConnector4">
            <a:avLst>
              <a:gd name="adj1" fmla="val -75000"/>
              <a:gd name="adj2" fmla="val 90476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円形吹き出し 21"/>
          <p:cNvSpPr/>
          <p:nvPr/>
        </p:nvSpPr>
        <p:spPr>
          <a:xfrm>
            <a:off x="5943600" y="4724400"/>
            <a:ext cx="1143000" cy="533400"/>
          </a:xfrm>
          <a:prstGeom prst="wedgeEllipseCallout">
            <a:avLst>
              <a:gd name="adj1" fmla="val 54277"/>
              <a:gd name="adj2" fmla="val -4481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share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評価</a:t>
            </a:r>
            <a:r>
              <a:rPr lang="en-US" altLang="ja-JP" dirty="0" smtClean="0"/>
              <a:t>: regioncut</a:t>
            </a:r>
            <a:r>
              <a:rPr lang="ja-JP" altLang="en-US" dirty="0" smtClean="0"/>
              <a:t>の記述力</a:t>
            </a:r>
            <a:endParaRPr lang="en-US" altLang="ja-JP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837488" cy="3724275"/>
          </a:xfrm>
        </p:spPr>
        <p:txBody>
          <a:bodyPr/>
          <a:lstStyle/>
          <a:p>
            <a:pPr eaLnBrk="1" hangingPunct="1"/>
            <a:r>
              <a:rPr lang="en-US" altLang="ja-JP" sz="2400" dirty="0" smtClean="0"/>
              <a:t>Hadoop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synchronized</a:t>
            </a:r>
            <a:r>
              <a:rPr lang="ja-JP" altLang="en-US" sz="2400" dirty="0" smtClean="0"/>
              <a:t>文をアスペクトに分離</a:t>
            </a:r>
            <a:endParaRPr lang="en-US" altLang="ja-JP" sz="2400" dirty="0" smtClean="0"/>
          </a:p>
          <a:p>
            <a:pPr lvl="1" eaLnBrk="1" hangingPunct="1"/>
            <a:r>
              <a:rPr lang="en-US" altLang="ja-JP" sz="2000" dirty="0" smtClean="0"/>
              <a:t>regioncut</a:t>
            </a:r>
            <a:r>
              <a:rPr lang="ja-JP" altLang="en-US" sz="2000" dirty="0" smtClean="0"/>
              <a:t>が領域を十分に選択できるかを評価</a:t>
            </a:r>
            <a:endParaRPr lang="en-US" altLang="ja-JP" sz="2000" dirty="0" smtClean="0"/>
          </a:p>
          <a:p>
            <a:pPr lvl="1" eaLnBrk="1" hangingPunct="1"/>
            <a:r>
              <a:rPr lang="en-US" altLang="ja-JP" sz="2000" dirty="0"/>
              <a:t>Hadoop </a:t>
            </a:r>
            <a:r>
              <a:rPr lang="en-US" altLang="ja-JP" sz="2000" dirty="0" smtClean="0"/>
              <a:t>0.16.4</a:t>
            </a:r>
          </a:p>
          <a:p>
            <a:pPr lvl="1" eaLnBrk="1" hangingPunct="1"/>
            <a:r>
              <a:rPr lang="ja-JP" altLang="en-US" sz="2000" dirty="0" smtClean="0"/>
              <a:t>通常の</a:t>
            </a:r>
            <a:r>
              <a:rPr lang="en-US" altLang="ja-JP" sz="2000" dirty="0" smtClean="0"/>
              <a:t>pointcut</a:t>
            </a:r>
            <a:r>
              <a:rPr lang="ja-JP" altLang="en-US" sz="2000" dirty="0" smtClean="0"/>
              <a:t>で選択できなかったものは全て選択できた</a:t>
            </a:r>
            <a:endParaRPr lang="en-US" altLang="ja-JP" sz="2000" dirty="0" smtClean="0"/>
          </a:p>
          <a:p>
            <a:pPr lvl="1" eaLnBrk="1" hangingPunct="1"/>
            <a:r>
              <a:rPr lang="en-US" altLang="ja-JP" sz="2000" dirty="0" smtClean="0"/>
              <a:t>12</a:t>
            </a:r>
            <a:r>
              <a:rPr lang="ja-JP" altLang="en-US" sz="2000" dirty="0" smtClean="0"/>
              <a:t>の内の</a:t>
            </a:r>
            <a:r>
              <a:rPr lang="en-US" altLang="ja-JP" sz="2000" dirty="0" smtClean="0"/>
              <a:t>8</a:t>
            </a:r>
            <a:r>
              <a:rPr lang="ja-JP" altLang="en-US" sz="2000" dirty="0" smtClean="0"/>
              <a:t>領域が拡大が必要</a:t>
            </a:r>
            <a:endParaRPr lang="en-US" altLang="ja-JP" sz="2000" dirty="0" smtClean="0"/>
          </a:p>
        </p:txBody>
      </p:sp>
      <p:graphicFrame>
        <p:nvGraphicFramePr>
          <p:cNvPr id="36919" name="Group 55"/>
          <p:cNvGraphicFramePr>
            <a:graphicFrameLocks noGrp="1"/>
          </p:cNvGraphicFramePr>
          <p:nvPr>
            <p:ph sz="half" idx="2"/>
          </p:nvPr>
        </p:nvGraphicFramePr>
        <p:xfrm>
          <a:off x="1066800" y="4876800"/>
          <a:ext cx="3959225" cy="1470660"/>
        </p:xfrm>
        <a:graphic>
          <a:graphicData uri="http://schemas.openxmlformats.org/drawingml/2006/table">
            <a:tbl>
              <a:tblPr/>
              <a:tblGrid>
                <a:gridCol w="3425825"/>
                <a:gridCol w="533400"/>
              </a:tblGrid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Synchronized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文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通常の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pointcut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で選択された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regioncut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で選択された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B4E-A8DD-E04B-BD90-E17364F0BD02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評価</a:t>
            </a:r>
            <a:r>
              <a:rPr lang="en-US" altLang="ja-JP" dirty="0" smtClean="0"/>
              <a:t>: Assertion </a:t>
            </a:r>
            <a:r>
              <a:rPr lang="ja-JP" altLang="en-US" dirty="0" smtClean="0"/>
              <a:t>が有効に働くか</a:t>
            </a:r>
            <a:endParaRPr lang="en-US" altLang="ja-JP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4688" y="2349500"/>
            <a:ext cx="4659312" cy="3724275"/>
          </a:xfrm>
        </p:spPr>
        <p:txBody>
          <a:bodyPr/>
          <a:lstStyle/>
          <a:p>
            <a:pPr eaLnBrk="1" hangingPunct="1"/>
            <a:r>
              <a:rPr lang="en-US" altLang="ja-JP" sz="2400" dirty="0" smtClean="0"/>
              <a:t>Hadoop </a:t>
            </a:r>
            <a:r>
              <a:rPr lang="ja-JP" altLang="en-US" sz="2400" dirty="0" smtClean="0"/>
              <a:t>を</a:t>
            </a:r>
            <a:r>
              <a:rPr lang="en-US" altLang="ja-JP" sz="2400" dirty="0" smtClean="0"/>
              <a:t> 0.16.4 </a:t>
            </a:r>
            <a:r>
              <a:rPr lang="ja-JP" altLang="en-US" sz="2400" dirty="0" smtClean="0"/>
              <a:t>から</a:t>
            </a:r>
            <a:r>
              <a:rPr lang="en-US" altLang="ja-JP" sz="2400" dirty="0" smtClean="0"/>
              <a:t> 0.18.3</a:t>
            </a:r>
            <a:r>
              <a:rPr lang="ja-JP" altLang="en-US" sz="2400" dirty="0" smtClean="0"/>
              <a:t>に更新</a:t>
            </a:r>
            <a:endParaRPr lang="en-US" altLang="ja-JP" sz="2400" dirty="0" smtClean="0"/>
          </a:p>
          <a:p>
            <a:pPr lvl="1" eaLnBrk="1" hangingPunct="1"/>
            <a:r>
              <a:rPr lang="en-US" altLang="ja-JP" sz="2200" dirty="0" smtClean="0"/>
              <a:t>dynamic</a:t>
            </a:r>
            <a:r>
              <a:rPr lang="ja-JP" altLang="en-US" sz="2200" dirty="0" smtClean="0"/>
              <a:t>版を使用</a:t>
            </a:r>
            <a:endParaRPr lang="en-US" altLang="ja-JP" sz="2200" dirty="0" smtClean="0"/>
          </a:p>
          <a:p>
            <a:pPr lvl="1" eaLnBrk="1" hangingPunct="1"/>
            <a:r>
              <a:rPr lang="en-US" altLang="ja-JP" sz="2200" dirty="0" smtClean="0"/>
              <a:t>Hadoop</a:t>
            </a:r>
            <a:r>
              <a:rPr lang="ja-JP" altLang="en-US" sz="2200" dirty="0" smtClean="0"/>
              <a:t>の</a:t>
            </a:r>
            <a:r>
              <a:rPr lang="en-US" altLang="ja-JP" sz="2200" dirty="0" smtClean="0"/>
              <a:t> </a:t>
            </a:r>
            <a:r>
              <a:rPr lang="ja-JP" altLang="en-US" sz="2200" dirty="0" smtClean="0"/>
              <a:t>ユニットテストを動かしてチェック</a:t>
            </a:r>
            <a:endParaRPr lang="en-US" altLang="ja-JP" sz="2200" dirty="0" smtClean="0"/>
          </a:p>
          <a:p>
            <a:pPr lvl="2" eaLnBrk="1" hangingPunct="1"/>
            <a:r>
              <a:rPr lang="en-US" altLang="ja-JP" dirty="0" smtClean="0"/>
              <a:t>6</a:t>
            </a:r>
            <a:r>
              <a:rPr lang="ja-JP" altLang="en-US" dirty="0" smtClean="0"/>
              <a:t>個が正しく織り込まれなかった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2</a:t>
            </a:r>
            <a:r>
              <a:rPr lang="ja-JP" altLang="en-US" dirty="0" smtClean="0"/>
              <a:t>個は検知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残りは実行されていなかったので検知不可</a:t>
            </a:r>
            <a:endParaRPr lang="en-US" altLang="ja-JP" dirty="0" smtClean="0"/>
          </a:p>
        </p:txBody>
      </p:sp>
      <p:graphicFrame>
        <p:nvGraphicFramePr>
          <p:cNvPr id="48167" name="Group 39"/>
          <p:cNvGraphicFramePr>
            <a:graphicFrameLocks noGrp="1"/>
          </p:cNvGraphicFramePr>
          <p:nvPr>
            <p:ph sz="half" idx="2"/>
          </p:nvPr>
        </p:nvGraphicFramePr>
        <p:xfrm>
          <a:off x="5562600" y="2286000"/>
          <a:ext cx="3389312" cy="1807846"/>
        </p:xfrm>
        <a:graphic>
          <a:graphicData uri="http://schemas.openxmlformats.org/drawingml/2006/table">
            <a:tbl>
              <a:tblPr/>
              <a:tblGrid>
                <a:gridCol w="2932647"/>
                <a:gridCol w="456665"/>
              </a:tblGrid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旧バージョンでの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regioncut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正しく織り込まれた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assertion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で検出された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検出されなかった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B4E-A8DD-E04B-BD90-E17364F0BD02}" type="slidenum">
              <a:rPr lang="en-US" altLang="ja-JP" smtClean="0"/>
              <a:pPr/>
              <a:t>19</a:t>
            </a:fld>
            <a:endParaRPr lang="en-US" altLang="ja-JP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4724400" y="3352800"/>
            <a:ext cx="3886200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5257800" y="4038600"/>
            <a:ext cx="32766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目的</a:t>
            </a:r>
            <a:r>
              <a:rPr lang="en-US" altLang="ja-JP" dirty="0" smtClean="0"/>
              <a:t>:</a:t>
            </a:r>
            <a:r>
              <a:rPr lang="ja-JP" altLang="en-US" dirty="0" smtClean="0"/>
              <a:t>同期の粒度を切り替えたい</a:t>
            </a: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6629400" cy="4038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ライブラリが２種類の同期を提供</a:t>
            </a:r>
            <a:r>
              <a:rPr lang="en-US" altLang="ja-JP" dirty="0" smtClean="0"/>
              <a:t>:</a:t>
            </a:r>
          </a:p>
          <a:p>
            <a:pPr lvl="1" eaLnBrk="1" hangingPunct="1"/>
            <a:r>
              <a:rPr lang="ja-JP" altLang="en-US" dirty="0" smtClean="0"/>
              <a:t>細かい粒度の同期</a:t>
            </a:r>
            <a:r>
              <a:rPr lang="en-US" altLang="ja-JP" dirty="0" smtClean="0"/>
              <a:t>	</a:t>
            </a:r>
            <a:r>
              <a:rPr lang="ja-JP" altLang="en-US" dirty="0" smtClean="0"/>
              <a:t>高並列性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粗い粒度の同期</a:t>
            </a:r>
            <a:r>
              <a:rPr lang="en-US" altLang="ja-JP" dirty="0" smtClean="0"/>
              <a:t>	</a:t>
            </a:r>
            <a:r>
              <a:rPr lang="ja-JP" altLang="en-US" dirty="0" smtClean="0"/>
              <a:t>低オーバーヘッド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ライブラリのユーザが最適な粒度を選ぶ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環境に応じて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良い性能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同期のコードの付替が容易でなければならない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アスペクトを利用してはどうか？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8" name="1 つの角を切り取った四角形 7"/>
          <p:cNvSpPr/>
          <p:nvPr/>
        </p:nvSpPr>
        <p:spPr>
          <a:xfrm>
            <a:off x="7391400" y="2362200"/>
            <a:ext cx="1447800" cy="762000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ライブラリ</a:t>
            </a:r>
            <a:endParaRPr kumimoji="1" lang="en-US" altLang="ja-JP" sz="2000" dirty="0" smtClean="0"/>
          </a:p>
        </p:txBody>
      </p:sp>
      <p:sp>
        <p:nvSpPr>
          <p:cNvPr id="10" name="角丸四角形 9"/>
          <p:cNvSpPr/>
          <p:nvPr/>
        </p:nvSpPr>
        <p:spPr>
          <a:xfrm>
            <a:off x="6324600" y="4419600"/>
            <a:ext cx="13716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粗い同期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7772400" y="4419600"/>
            <a:ext cx="13716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細かい</a:t>
            </a:r>
            <a:r>
              <a:rPr kumimoji="1" lang="ja-JP" altLang="en-US" dirty="0" smtClean="0"/>
              <a:t>同期</a:t>
            </a:r>
            <a:endParaRPr kumimoji="1" lang="ja-JP" altLang="en-US" dirty="0"/>
          </a:p>
        </p:txBody>
      </p:sp>
      <p:cxnSp>
        <p:nvCxnSpPr>
          <p:cNvPr id="19" name="カギ線コネクタ 18"/>
          <p:cNvCxnSpPr>
            <a:stCxn id="10" idx="0"/>
            <a:endCxn id="8" idx="1"/>
          </p:cNvCxnSpPr>
          <p:nvPr/>
        </p:nvCxnSpPr>
        <p:spPr>
          <a:xfrm rot="5400000" flipH="1" flipV="1">
            <a:off x="6915150" y="3219450"/>
            <a:ext cx="1295400" cy="1104900"/>
          </a:xfrm>
          <a:prstGeom prst="bentConnector3">
            <a:avLst>
              <a:gd name="adj1" fmla="val 2376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カギ線コネクタ 20"/>
          <p:cNvCxnSpPr>
            <a:stCxn id="11" idx="0"/>
            <a:endCxn id="8" idx="1"/>
          </p:cNvCxnSpPr>
          <p:nvPr/>
        </p:nvCxnSpPr>
        <p:spPr>
          <a:xfrm rot="16200000" flipV="1">
            <a:off x="7639050" y="3600450"/>
            <a:ext cx="1295400" cy="342900"/>
          </a:xfrm>
          <a:prstGeom prst="bentConnector3">
            <a:avLst>
              <a:gd name="adj1" fmla="val 2652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Current Limitation</a:t>
            </a:r>
            <a:endParaRPr lang="en-US" altLang="ja-JP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選択した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つ以上の領域が重なると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>
                <a:latin typeface="Century"/>
                <a:cs typeface="Century"/>
              </a:rPr>
              <a:t>around advice</a:t>
            </a:r>
            <a:r>
              <a:rPr lang="ja-JP" altLang="en-US" dirty="0" smtClean="0">
                <a:latin typeface="Century"/>
                <a:cs typeface="Century"/>
              </a:rPr>
              <a:t>を</a:t>
            </a:r>
            <a:r>
              <a:rPr lang="en-US" altLang="ja-JP" dirty="0" smtClean="0">
                <a:latin typeface="Century"/>
                <a:cs typeface="Century"/>
              </a:rPr>
              <a:t>weave</a:t>
            </a:r>
            <a:r>
              <a:rPr lang="ja-JP" altLang="en-US" dirty="0" smtClean="0">
                <a:latin typeface="Century"/>
                <a:cs typeface="Century"/>
              </a:rPr>
              <a:t>できない</a:t>
            </a:r>
            <a:endParaRPr lang="en-US" altLang="ja-JP" dirty="0" smtClean="0">
              <a:latin typeface="Century"/>
              <a:cs typeface="Century"/>
            </a:endParaRPr>
          </a:p>
          <a:p>
            <a:pPr lvl="1" eaLnBrk="1" hangingPunct="1"/>
            <a:r>
              <a:rPr lang="ja-JP" altLang="en-US" dirty="0" smtClean="0">
                <a:latin typeface="Century"/>
                <a:cs typeface="Century"/>
              </a:rPr>
              <a:t>何らかの優先順位を付ける必要がある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93134" y="4361289"/>
            <a:ext cx="2743200" cy="2031325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void </a:t>
            </a:r>
            <a:r>
              <a:rPr lang="en-US" altLang="ja-JP" dirty="0" err="1" smtClean="0"/>
              <a:t>withConflict</a:t>
            </a:r>
            <a:r>
              <a:rPr lang="en-US" altLang="ja-JP" dirty="0" smtClean="0"/>
              <a:t>(){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beginA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beginB</a:t>
            </a:r>
            <a:r>
              <a:rPr lang="en-US" altLang="ja-JP" dirty="0" smtClean="0"/>
              <a:t>();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endA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endB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}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3421734" y="4742289"/>
            <a:ext cx="1371600" cy="1066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4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497934" y="4970889"/>
            <a:ext cx="1371600" cy="1066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Related Work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領域への</a:t>
            </a:r>
            <a:r>
              <a:rPr lang="en-US" altLang="ja-JP" dirty="0" smtClean="0"/>
              <a:t>pointcut</a:t>
            </a:r>
            <a:r>
              <a:rPr lang="ja-JP" altLang="en-US" dirty="0" smtClean="0"/>
              <a:t>は重要な問題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限定的な解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Loop </a:t>
            </a:r>
            <a:r>
              <a:rPr lang="en-US" altLang="ja-JP" dirty="0"/>
              <a:t>join </a:t>
            </a:r>
            <a:r>
              <a:rPr lang="en-US" altLang="ja-JP" dirty="0" smtClean="0"/>
              <a:t>point: </a:t>
            </a:r>
            <a:r>
              <a:rPr lang="ja-JP" altLang="en-US" dirty="0" smtClean="0"/>
              <a:t>ループボディにマッチ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Synchronized join point: synchronized</a:t>
            </a:r>
            <a:r>
              <a:rPr lang="ja-JP" altLang="en-US" dirty="0" smtClean="0"/>
              <a:t>文にマッチ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同等の解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Transactional pointcut</a:t>
            </a:r>
          </a:p>
          <a:p>
            <a:pPr lvl="2" eaLnBrk="1" hangingPunct="1"/>
            <a:r>
              <a:rPr lang="ja-JP" altLang="en-US" dirty="0" smtClean="0"/>
              <a:t>同じ会議で同時に</a:t>
            </a:r>
            <a:r>
              <a:rPr lang="en-US" altLang="ja-JP" dirty="0" smtClean="0"/>
              <a:t>accept</a:t>
            </a:r>
          </a:p>
          <a:p>
            <a:pPr lvl="1" eaLnBrk="1" hangingPunct="1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21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Conclusion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アスペクト指向言語で領域を選択を実現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Regioncut</a:t>
            </a:r>
            <a:endParaRPr lang="en-US" altLang="ja-JP" dirty="0"/>
          </a:p>
          <a:p>
            <a:pPr lvl="1" eaLnBrk="1" hangingPunct="1"/>
            <a:r>
              <a:rPr lang="en-US" altLang="ja-JP" dirty="0"/>
              <a:t>Assertion for </a:t>
            </a:r>
            <a:r>
              <a:rPr lang="en-US" altLang="ja-JP" dirty="0" smtClean="0"/>
              <a:t>advice</a:t>
            </a:r>
          </a:p>
          <a:p>
            <a:pPr eaLnBrk="1" hangingPunct="1"/>
            <a:r>
              <a:rPr lang="ja-JP" altLang="en-US" dirty="0" smtClean="0"/>
              <a:t>これまでの成果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査読付き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GPCE'09, 2009-10, Denver</a:t>
            </a:r>
          </a:p>
          <a:p>
            <a:pPr lvl="1" eaLnBrk="1" hangingPunct="1"/>
            <a:r>
              <a:rPr lang="ja-JP" altLang="en-US" dirty="0" smtClean="0"/>
              <a:t>査読なし</a:t>
            </a:r>
            <a:r>
              <a:rPr lang="en-US" altLang="ja-JP" dirty="0" smtClean="0"/>
              <a:t>/</a:t>
            </a:r>
            <a:r>
              <a:rPr lang="ja-JP" altLang="en-US" dirty="0" smtClean="0"/>
              <a:t>ワークショップ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ソフトウェア科学会大会</a:t>
            </a:r>
            <a:r>
              <a:rPr lang="en-US" altLang="ja-JP" dirty="0" smtClean="0"/>
              <a:t>,2008-07,</a:t>
            </a:r>
            <a:r>
              <a:rPr lang="ja-JP" altLang="en-US" dirty="0" smtClean="0"/>
              <a:t>東京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ACP4IS’09, 2009-03,</a:t>
            </a:r>
            <a:r>
              <a:rPr lang="ja-JP" altLang="en-US" dirty="0" smtClean="0"/>
              <a:t> </a:t>
            </a:r>
            <a:r>
              <a:rPr lang="en-US" altLang="ja-JP" dirty="0" smtClean="0"/>
              <a:t>Charlottesville</a:t>
            </a:r>
          </a:p>
          <a:p>
            <a:pPr eaLnBrk="1" hangingPunct="1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Motivation: </a:t>
            </a:r>
            <a:br>
              <a:rPr lang="en-US" altLang="ja-JP" dirty="0" smtClean="0"/>
            </a:br>
            <a:r>
              <a:rPr lang="ja-JP" altLang="en-US" dirty="0" smtClean="0"/>
              <a:t>ライブラリにおける同期処理</a:t>
            </a:r>
            <a:endParaRPr lang="en-US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114800" cy="372427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２００６年に</a:t>
            </a:r>
            <a:r>
              <a:rPr lang="en-US" altLang="ja-JP" dirty="0" smtClean="0"/>
              <a:t>Javassist</a:t>
            </a:r>
            <a:r>
              <a:rPr lang="ja-JP" altLang="en-US" dirty="0" smtClean="0"/>
              <a:t>に対してバグレポート</a:t>
            </a:r>
            <a:endParaRPr lang="en-US" altLang="ja-JP" i="1" dirty="0" smtClean="0"/>
          </a:p>
          <a:p>
            <a:pPr lvl="1" eaLnBrk="1" hangingPunct="1"/>
            <a:r>
              <a:rPr lang="en-US" altLang="ja-JP" i="1" dirty="0" smtClean="0"/>
              <a:t>Not thread-safe!</a:t>
            </a:r>
          </a:p>
          <a:p>
            <a:pPr lvl="1"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単純な修正は簡単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synchronized</a:t>
            </a:r>
            <a:r>
              <a:rPr lang="ja-JP" altLang="en-US" dirty="0" smtClean="0"/>
              <a:t>文を追加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029200" y="1828800"/>
            <a:ext cx="3887787" cy="4665663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1200" b="1" dirty="0"/>
              <a:t>public class</a:t>
            </a:r>
            <a:r>
              <a:rPr lang="en-US" altLang="ja-JP" sz="1200" dirty="0"/>
              <a:t> </a:t>
            </a:r>
            <a:r>
              <a:rPr lang="en-US" altLang="ja-JP" sz="1200" dirty="0" err="1"/>
              <a:t>ProxyFactory</a:t>
            </a:r>
            <a:r>
              <a:rPr lang="en-US" altLang="ja-JP" sz="1200" dirty="0"/>
              <a:t> {</a:t>
            </a:r>
          </a:p>
          <a:p>
            <a:r>
              <a:rPr lang="en-US" altLang="ja-JP" sz="1200" dirty="0"/>
              <a:t>    </a:t>
            </a:r>
            <a:r>
              <a:rPr lang="en-US" altLang="ja-JP" sz="1200" b="1" dirty="0"/>
              <a:t>public</a:t>
            </a:r>
            <a:r>
              <a:rPr lang="en-US" altLang="ja-JP" sz="1200" dirty="0"/>
              <a:t> Class </a:t>
            </a:r>
            <a:r>
              <a:rPr lang="en-US" altLang="ja-JP" sz="1200" dirty="0" err="1"/>
              <a:t>createClass</a:t>
            </a:r>
            <a:r>
              <a:rPr lang="en-US" altLang="ja-JP" sz="1200" dirty="0"/>
              <a:t>() {</a:t>
            </a:r>
          </a:p>
          <a:p>
            <a:r>
              <a:rPr lang="en-US" altLang="ja-JP" sz="1200" dirty="0"/>
              <a:t>        if (</a:t>
            </a:r>
            <a:r>
              <a:rPr lang="en-US" altLang="ja-JP" sz="1200" dirty="0" err="1"/>
              <a:t>thisClass</a:t>
            </a:r>
            <a:r>
              <a:rPr lang="en-US" altLang="ja-JP" sz="1200" dirty="0"/>
              <a:t> == null) {</a:t>
            </a:r>
          </a:p>
          <a:p>
            <a:r>
              <a:rPr lang="en-US" altLang="ja-JP" sz="1200" dirty="0"/>
              <a:t>            </a:t>
            </a:r>
            <a:r>
              <a:rPr lang="en-US" altLang="ja-JP" sz="1200" dirty="0" err="1"/>
              <a:t>ClassLoader</a:t>
            </a:r>
            <a:r>
              <a:rPr lang="en-US" altLang="ja-JP" sz="1200" dirty="0"/>
              <a:t> </a:t>
            </a:r>
            <a:r>
              <a:rPr lang="en-US" altLang="ja-JP" sz="1200" dirty="0" err="1"/>
              <a:t>cl</a:t>
            </a:r>
            <a:r>
              <a:rPr lang="en-US" altLang="ja-JP" sz="1200" dirty="0"/>
              <a:t> = </a:t>
            </a:r>
            <a:r>
              <a:rPr lang="en-US" altLang="ja-JP" sz="1200" dirty="0" err="1"/>
              <a:t>getClassLoader</a:t>
            </a:r>
            <a:r>
              <a:rPr lang="en-US" altLang="ja-JP" sz="1200" dirty="0"/>
              <a:t>();</a:t>
            </a:r>
          </a:p>
          <a:p>
            <a:r>
              <a:rPr lang="en-US" altLang="ja-JP" sz="1200" dirty="0"/>
              <a:t>           </a:t>
            </a:r>
            <a:r>
              <a:rPr lang="en-US" altLang="ja-JP" sz="1200" dirty="0" smtClean="0"/>
              <a:t> </a:t>
            </a:r>
            <a:r>
              <a:rPr lang="en-US" altLang="ja-JP" sz="1200" b="1" dirty="0" smtClean="0">
                <a:solidFill>
                  <a:srgbClr val="0000FF"/>
                </a:solidFill>
              </a:rPr>
              <a:t>synchronized</a:t>
            </a:r>
            <a:r>
              <a:rPr lang="en-US" altLang="ja-JP" sz="1200" dirty="0" smtClean="0"/>
              <a:t> </a:t>
            </a:r>
            <a:r>
              <a:rPr lang="en-US" altLang="ja-JP" sz="1200" dirty="0"/>
              <a:t>(</a:t>
            </a:r>
            <a:r>
              <a:rPr lang="en-US" altLang="ja-JP" sz="1200" dirty="0" err="1"/>
              <a:t>proxyCache</a:t>
            </a:r>
            <a:r>
              <a:rPr lang="en-US" altLang="ja-JP" sz="1200" dirty="0"/>
              <a:t>) {</a:t>
            </a:r>
          </a:p>
          <a:p>
            <a:r>
              <a:rPr lang="en-US" altLang="ja-JP" sz="1200" dirty="0"/>
              <a:t>                if (useCache){</a:t>
            </a:r>
            <a:r>
              <a:rPr lang="en-US" altLang="ja-JP" sz="1200" dirty="0">
                <a:solidFill>
                  <a:srgbClr val="FF3399"/>
                </a:solidFill>
              </a:rPr>
              <a:t>createClass2(cl)</a:t>
            </a:r>
            <a:r>
              <a:rPr lang="en-US" altLang="ja-JP" sz="1200" dirty="0"/>
              <a:t>;}</a:t>
            </a:r>
          </a:p>
          <a:p>
            <a:r>
              <a:rPr lang="en-US" altLang="ja-JP" sz="1200" dirty="0"/>
              <a:t>                else {createClass3(cl);}</a:t>
            </a:r>
          </a:p>
          <a:p>
            <a:r>
              <a:rPr lang="en-US" altLang="ja-JP" sz="1200" dirty="0"/>
              <a:t>            }}</a:t>
            </a:r>
          </a:p>
          <a:p>
            <a:r>
              <a:rPr lang="en-US" altLang="ja-JP" sz="1200" dirty="0"/>
              <a:t>        return </a:t>
            </a:r>
            <a:r>
              <a:rPr lang="en-US" altLang="ja-JP" sz="1200" dirty="0" err="1"/>
              <a:t>thisClass</a:t>
            </a:r>
            <a:r>
              <a:rPr lang="en-US" altLang="ja-JP" sz="1200" dirty="0"/>
              <a:t>;}</a:t>
            </a:r>
          </a:p>
          <a:p>
            <a:r>
              <a:rPr lang="en-US" altLang="ja-JP" sz="1200" dirty="0"/>
              <a:t>    </a:t>
            </a:r>
            <a:r>
              <a:rPr lang="en-US" altLang="ja-JP" sz="1200" b="1" dirty="0"/>
              <a:t>private void</a:t>
            </a:r>
            <a:r>
              <a:rPr lang="en-US" altLang="ja-JP" sz="1200" dirty="0"/>
              <a:t> </a:t>
            </a:r>
            <a:r>
              <a:rPr lang="en-US" altLang="ja-JP" sz="1200" dirty="0">
                <a:solidFill>
                  <a:srgbClr val="FF3399"/>
                </a:solidFill>
              </a:rPr>
              <a:t>createClass2(ClassLoader </a:t>
            </a:r>
            <a:r>
              <a:rPr lang="en-US" altLang="ja-JP" sz="1200" dirty="0" err="1">
                <a:solidFill>
                  <a:srgbClr val="FF3399"/>
                </a:solidFill>
              </a:rPr>
              <a:t>cl</a:t>
            </a:r>
            <a:r>
              <a:rPr lang="en-US" altLang="ja-JP" sz="1200" dirty="0">
                <a:solidFill>
                  <a:srgbClr val="FF3399"/>
                </a:solidFill>
              </a:rPr>
              <a:t>)</a:t>
            </a:r>
            <a:r>
              <a:rPr lang="en-US" altLang="ja-JP" sz="1200" dirty="0"/>
              <a:t> {</a:t>
            </a:r>
          </a:p>
          <a:p>
            <a:r>
              <a:rPr lang="en-US" altLang="ja-JP" sz="1200" dirty="0"/>
              <a:t>        </a:t>
            </a:r>
            <a:r>
              <a:rPr lang="en-US" altLang="ja-JP" sz="1200" dirty="0" err="1"/>
              <a:t>CacheKey</a:t>
            </a:r>
            <a:r>
              <a:rPr lang="en-US" altLang="ja-JP" sz="1200" dirty="0"/>
              <a:t> key = new </a:t>
            </a:r>
            <a:r>
              <a:rPr lang="en-US" altLang="ja-JP" sz="1200" dirty="0" err="1"/>
              <a:t>CacheKey</a:t>
            </a:r>
            <a:r>
              <a:rPr lang="en-US" altLang="ja-JP" sz="1200" dirty="0"/>
              <a:t>(…);</a:t>
            </a:r>
          </a:p>
          <a:p>
            <a:r>
              <a:rPr lang="en-US" altLang="ja-JP" sz="1200" dirty="0"/>
              <a:t>        </a:t>
            </a:r>
            <a:r>
              <a:rPr lang="en-US" altLang="ja-JP" sz="1200" dirty="0" smtClean="0"/>
              <a:t> </a:t>
            </a:r>
            <a:r>
              <a:rPr lang="en-US" altLang="ja-JP" sz="1200" b="1" dirty="0" smtClean="0">
                <a:solidFill>
                  <a:srgbClr val="0000FF"/>
                </a:solidFill>
              </a:rPr>
              <a:t> </a:t>
            </a:r>
            <a:endParaRPr lang="en-US" altLang="ja-JP" sz="1200" dirty="0" smtClean="0"/>
          </a:p>
          <a:p>
            <a:r>
              <a:rPr lang="en-US" altLang="ja-JP" sz="1200" dirty="0"/>
              <a:t>            </a:t>
            </a:r>
            <a:r>
              <a:rPr lang="en-US" altLang="ja-JP" sz="1200" dirty="0" err="1"/>
              <a:t>HashMap</a:t>
            </a:r>
            <a:r>
              <a:rPr lang="en-US" altLang="ja-JP" sz="1200" dirty="0"/>
              <a:t> </a:t>
            </a:r>
            <a:r>
              <a:rPr lang="en-US" altLang="ja-JP" sz="1200" dirty="0" err="1"/>
              <a:t>cacheForTheLoader</a:t>
            </a:r>
            <a:r>
              <a:rPr lang="en-US" altLang="ja-JP" sz="1200" dirty="0"/>
              <a:t> =…;</a:t>
            </a:r>
          </a:p>
          <a:p>
            <a:r>
              <a:rPr lang="en-US" altLang="ja-JP" sz="1200" dirty="0"/>
              <a:t>            if (</a:t>
            </a:r>
            <a:r>
              <a:rPr lang="en-US" altLang="ja-JP" sz="1200" dirty="0" err="1"/>
              <a:t>cacheForTheLoader</a:t>
            </a:r>
            <a:r>
              <a:rPr lang="en-US" altLang="ja-JP" sz="1200" dirty="0"/>
              <a:t> == null) {</a:t>
            </a:r>
          </a:p>
          <a:p>
            <a:r>
              <a:rPr lang="en-US" altLang="ja-JP" sz="1200" dirty="0"/>
              <a:t>                </a:t>
            </a:r>
            <a:r>
              <a:rPr lang="en-US" altLang="ja-JP" sz="1200" dirty="0" err="1"/>
              <a:t>cacheForTheLoader</a:t>
            </a:r>
            <a:r>
              <a:rPr lang="en-US" altLang="ja-JP" sz="1200" dirty="0"/>
              <a:t> = </a:t>
            </a:r>
            <a:r>
              <a:rPr lang="en-US" altLang="ja-JP" sz="1200" b="1" dirty="0"/>
              <a:t>new</a:t>
            </a:r>
            <a:r>
              <a:rPr lang="en-US" altLang="ja-JP" sz="1200" dirty="0"/>
              <a:t> </a:t>
            </a:r>
            <a:r>
              <a:rPr lang="en-US" altLang="ja-JP" sz="1200" dirty="0" err="1"/>
              <a:t>HashMap</a:t>
            </a:r>
            <a:r>
              <a:rPr lang="en-US" altLang="ja-JP" sz="1200" dirty="0"/>
              <a:t>();</a:t>
            </a:r>
          </a:p>
          <a:p>
            <a:r>
              <a:rPr lang="en-US" altLang="ja-JP" sz="1200" dirty="0"/>
              <a:t>                </a:t>
            </a:r>
            <a:r>
              <a:rPr lang="en-US" altLang="ja-JP" sz="1200" dirty="0" err="1"/>
              <a:t>proxyCache.put(cl</a:t>
            </a:r>
            <a:r>
              <a:rPr lang="en-US" altLang="ja-JP" sz="1200" dirty="0"/>
              <a:t>, </a:t>
            </a:r>
            <a:r>
              <a:rPr lang="en-US" altLang="ja-JP" sz="1200" dirty="0" err="1"/>
              <a:t>cacheForTheLoader</a:t>
            </a:r>
            <a:r>
              <a:rPr lang="en-US" altLang="ja-JP" sz="1200" dirty="0"/>
              <a:t>);</a:t>
            </a:r>
          </a:p>
          <a:p>
            <a:r>
              <a:rPr lang="en-US" altLang="ja-JP" sz="1200" dirty="0"/>
              <a:t>                </a:t>
            </a:r>
            <a:r>
              <a:rPr lang="en-US" altLang="ja-JP" sz="1200" dirty="0" err="1"/>
              <a:t>cacheForTheLoader.put(key</a:t>
            </a:r>
            <a:r>
              <a:rPr lang="en-US" altLang="ja-JP" sz="1200" dirty="0"/>
              <a:t>, key);</a:t>
            </a:r>
          </a:p>
          <a:p>
            <a:r>
              <a:rPr lang="en-US" altLang="ja-JP" sz="1200" dirty="0"/>
              <a:t>            }else {...</a:t>
            </a:r>
            <a:r>
              <a:rPr lang="en-US" altLang="ja-JP" sz="1200" dirty="0" smtClean="0"/>
              <a:t>}</a:t>
            </a:r>
          </a:p>
          <a:p>
            <a:r>
              <a:rPr lang="en-US" altLang="ja-JP" sz="1200" dirty="0" smtClean="0"/>
              <a:t>         </a:t>
            </a:r>
          </a:p>
          <a:p>
            <a:r>
              <a:rPr lang="en-US" altLang="ja-JP" sz="1200" dirty="0" smtClean="0"/>
              <a:t>            Class </a:t>
            </a:r>
            <a:r>
              <a:rPr lang="en-US" altLang="ja-JP" sz="1200" dirty="0" err="1" smtClean="0"/>
              <a:t>c</a:t>
            </a:r>
            <a:r>
              <a:rPr lang="en-US" altLang="ja-JP" sz="1200" dirty="0" smtClean="0"/>
              <a:t> = </a:t>
            </a:r>
            <a:r>
              <a:rPr lang="en-US" altLang="ja-JP" sz="1200" dirty="0" err="1" smtClean="0"/>
              <a:t>isValidEntry(key</a:t>
            </a:r>
            <a:r>
              <a:rPr lang="en-US" altLang="ja-JP" sz="1200" dirty="0" smtClean="0"/>
              <a:t>);</a:t>
            </a:r>
          </a:p>
          <a:p>
            <a:r>
              <a:rPr lang="en-US" altLang="ja-JP" sz="1200" dirty="0" smtClean="0"/>
              <a:t>            </a:t>
            </a:r>
            <a:r>
              <a:rPr lang="en-US" altLang="ja-JP" sz="1200" dirty="0"/>
              <a:t>if (</a:t>
            </a:r>
            <a:r>
              <a:rPr lang="en-US" altLang="ja-JP" sz="1200" dirty="0" err="1"/>
              <a:t>c</a:t>
            </a:r>
            <a:r>
              <a:rPr lang="en-US" altLang="ja-JP" sz="1200" dirty="0"/>
              <a:t> == null) {</a:t>
            </a:r>
          </a:p>
          <a:p>
            <a:r>
              <a:rPr lang="en-US" altLang="ja-JP" sz="1200" dirty="0"/>
              <a:t>                createClass3(cl);</a:t>
            </a:r>
          </a:p>
          <a:p>
            <a:r>
              <a:rPr lang="en-US" altLang="ja-JP" sz="1200" dirty="0"/>
              <a:t>                </a:t>
            </a:r>
            <a:r>
              <a:rPr lang="en-US" altLang="ja-JP" sz="1200" dirty="0" err="1"/>
              <a:t>key.proxyClass</a:t>
            </a:r>
            <a:r>
              <a:rPr lang="en-US" altLang="ja-JP" sz="1200" dirty="0"/>
              <a:t> = </a:t>
            </a:r>
            <a:r>
              <a:rPr lang="en-US" altLang="ja-JP" sz="1200" b="1" dirty="0"/>
              <a:t>new</a:t>
            </a:r>
            <a:r>
              <a:rPr lang="en-US" altLang="ja-JP" sz="1200" dirty="0"/>
              <a:t> </a:t>
            </a:r>
            <a:r>
              <a:rPr lang="en-US" altLang="ja-JP" sz="1200" dirty="0" err="1"/>
              <a:t>WeakReference</a:t>
            </a:r>
            <a:r>
              <a:rPr lang="en-US" altLang="ja-JP" sz="1200" dirty="0"/>
              <a:t>(…);</a:t>
            </a:r>
          </a:p>
          <a:p>
            <a:r>
              <a:rPr lang="en-US" altLang="ja-JP" sz="1200" dirty="0"/>
              <a:t>            }</a:t>
            </a:r>
            <a:r>
              <a:rPr lang="en-US" altLang="ja-JP" sz="1200" dirty="0" err="1"/>
              <a:t>else{thisClass</a:t>
            </a:r>
            <a:r>
              <a:rPr lang="en-US" altLang="ja-JP" sz="1200" dirty="0"/>
              <a:t> = </a:t>
            </a:r>
            <a:r>
              <a:rPr lang="en-US" altLang="ja-JP" sz="1200" dirty="0" err="1"/>
              <a:t>c</a:t>
            </a:r>
            <a:r>
              <a:rPr lang="en-US" altLang="ja-JP" sz="1200" dirty="0"/>
              <a:t>;}</a:t>
            </a:r>
          </a:p>
          <a:p>
            <a:r>
              <a:rPr lang="en-US" altLang="ja-JP" sz="1200" dirty="0"/>
              <a:t>        </a:t>
            </a:r>
            <a:r>
              <a:rPr lang="en-US" altLang="ja-JP" sz="1200" dirty="0" smtClean="0"/>
              <a:t> }</a:t>
            </a:r>
            <a:r>
              <a:rPr lang="en-US" altLang="ja-JP" sz="12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r>
              <a:rPr lang="ja-JP" altLang="en-US" dirty="0" smtClean="0"/>
              <a:t>修正によるパフォーマンスへの影響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1" y="2362200"/>
            <a:ext cx="4571999" cy="3724275"/>
          </a:xfrm>
        </p:spPr>
        <p:txBody>
          <a:bodyPr/>
          <a:lstStyle/>
          <a:p>
            <a:r>
              <a:rPr lang="en-US" altLang="ja-JP" dirty="0" smtClean="0"/>
              <a:t>synchronized</a:t>
            </a:r>
            <a:r>
              <a:rPr lang="ja-JP" altLang="en-US" dirty="0" smtClean="0"/>
              <a:t>文の付け方が問題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細かい粒度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高い並列性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オーバーヘッドが多い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粗い粒度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並列性が低い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少コアのマシンでは早い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103813" y="2039937"/>
            <a:ext cx="3887787" cy="4665663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1200" b="1" dirty="0"/>
              <a:t>public class</a:t>
            </a:r>
            <a:r>
              <a:rPr lang="en-US" altLang="ja-JP" sz="1200" dirty="0"/>
              <a:t> </a:t>
            </a:r>
            <a:r>
              <a:rPr lang="en-US" altLang="ja-JP" sz="1200" dirty="0" err="1"/>
              <a:t>ProxyFactory</a:t>
            </a:r>
            <a:r>
              <a:rPr lang="en-US" altLang="ja-JP" sz="1200" dirty="0"/>
              <a:t> {</a:t>
            </a:r>
          </a:p>
          <a:p>
            <a:r>
              <a:rPr lang="en-US" altLang="ja-JP" sz="1200" dirty="0"/>
              <a:t>    </a:t>
            </a:r>
            <a:r>
              <a:rPr lang="en-US" altLang="ja-JP" sz="1200" b="1" dirty="0"/>
              <a:t>public</a:t>
            </a:r>
            <a:r>
              <a:rPr lang="en-US" altLang="ja-JP" sz="1200" dirty="0"/>
              <a:t> Class </a:t>
            </a:r>
            <a:r>
              <a:rPr lang="en-US" altLang="ja-JP" sz="1200" dirty="0" err="1"/>
              <a:t>createClass</a:t>
            </a:r>
            <a:r>
              <a:rPr lang="en-US" altLang="ja-JP" sz="1200" dirty="0"/>
              <a:t>() {</a:t>
            </a:r>
          </a:p>
          <a:p>
            <a:r>
              <a:rPr lang="en-US" altLang="ja-JP" sz="1200" dirty="0"/>
              <a:t>        if (</a:t>
            </a:r>
            <a:r>
              <a:rPr lang="en-US" altLang="ja-JP" sz="1200" dirty="0" err="1"/>
              <a:t>thisClass</a:t>
            </a:r>
            <a:r>
              <a:rPr lang="en-US" altLang="ja-JP" sz="1200" dirty="0"/>
              <a:t> == null) {</a:t>
            </a:r>
          </a:p>
          <a:p>
            <a:r>
              <a:rPr lang="en-US" altLang="ja-JP" sz="1200" dirty="0"/>
              <a:t>            </a:t>
            </a:r>
            <a:r>
              <a:rPr lang="en-US" altLang="ja-JP" sz="1200" dirty="0" err="1"/>
              <a:t>ClassLoader</a:t>
            </a:r>
            <a:r>
              <a:rPr lang="en-US" altLang="ja-JP" sz="1200" dirty="0"/>
              <a:t> </a:t>
            </a:r>
            <a:r>
              <a:rPr lang="en-US" altLang="ja-JP" sz="1200" dirty="0" err="1"/>
              <a:t>cl</a:t>
            </a:r>
            <a:r>
              <a:rPr lang="en-US" altLang="ja-JP" sz="1200" dirty="0"/>
              <a:t> = </a:t>
            </a:r>
            <a:r>
              <a:rPr lang="en-US" altLang="ja-JP" sz="1200" dirty="0" err="1"/>
              <a:t>getClassLoader</a:t>
            </a:r>
            <a:r>
              <a:rPr lang="en-US" altLang="ja-JP" sz="1200" dirty="0"/>
              <a:t>();</a:t>
            </a:r>
          </a:p>
          <a:p>
            <a:r>
              <a:rPr lang="en-US" altLang="ja-JP" sz="1200" dirty="0"/>
              <a:t>            </a:t>
            </a:r>
            <a:r>
              <a:rPr lang="en-US" altLang="ja-JP" sz="1200" b="1" dirty="0">
                <a:solidFill>
                  <a:srgbClr val="0000FF"/>
                </a:solidFill>
              </a:rPr>
              <a:t>synchronized</a:t>
            </a:r>
            <a:r>
              <a:rPr lang="en-US" altLang="ja-JP" sz="1200" dirty="0"/>
              <a:t> (</a:t>
            </a:r>
            <a:r>
              <a:rPr lang="en-US" altLang="ja-JP" sz="1200" dirty="0" err="1"/>
              <a:t>proxyCache</a:t>
            </a:r>
            <a:r>
              <a:rPr lang="en-US" altLang="ja-JP" sz="1200" dirty="0"/>
              <a:t>) {</a:t>
            </a:r>
          </a:p>
          <a:p>
            <a:r>
              <a:rPr lang="en-US" altLang="ja-JP" sz="1200" dirty="0"/>
              <a:t>                if (useCache){</a:t>
            </a:r>
            <a:r>
              <a:rPr lang="en-US" altLang="ja-JP" sz="1200" dirty="0">
                <a:solidFill>
                  <a:srgbClr val="FF3399"/>
                </a:solidFill>
              </a:rPr>
              <a:t>createClass2(cl)</a:t>
            </a:r>
            <a:r>
              <a:rPr lang="en-US" altLang="ja-JP" sz="1200" dirty="0"/>
              <a:t>;}</a:t>
            </a:r>
          </a:p>
          <a:p>
            <a:r>
              <a:rPr lang="en-US" altLang="ja-JP" sz="1200" dirty="0"/>
              <a:t>                else {createClass3(cl);}</a:t>
            </a:r>
          </a:p>
          <a:p>
            <a:r>
              <a:rPr lang="en-US" altLang="ja-JP" sz="1200" dirty="0"/>
              <a:t>            }}</a:t>
            </a:r>
          </a:p>
          <a:p>
            <a:r>
              <a:rPr lang="en-US" altLang="ja-JP" sz="1200" dirty="0"/>
              <a:t>        return </a:t>
            </a:r>
            <a:r>
              <a:rPr lang="en-US" altLang="ja-JP" sz="1200" dirty="0" err="1"/>
              <a:t>thisClass</a:t>
            </a:r>
            <a:r>
              <a:rPr lang="en-US" altLang="ja-JP" sz="1200" dirty="0"/>
              <a:t>;}</a:t>
            </a:r>
          </a:p>
          <a:p>
            <a:r>
              <a:rPr lang="en-US" altLang="ja-JP" sz="1200" dirty="0"/>
              <a:t>    </a:t>
            </a:r>
            <a:r>
              <a:rPr lang="en-US" altLang="ja-JP" sz="1200" b="1" dirty="0"/>
              <a:t>private void</a:t>
            </a:r>
            <a:r>
              <a:rPr lang="en-US" altLang="ja-JP" sz="1200" dirty="0"/>
              <a:t> </a:t>
            </a:r>
            <a:r>
              <a:rPr lang="en-US" altLang="ja-JP" sz="1200" dirty="0">
                <a:solidFill>
                  <a:srgbClr val="FF3399"/>
                </a:solidFill>
              </a:rPr>
              <a:t>createClass2(ClassLoader </a:t>
            </a:r>
            <a:r>
              <a:rPr lang="en-US" altLang="ja-JP" sz="1200" dirty="0" err="1">
                <a:solidFill>
                  <a:srgbClr val="FF3399"/>
                </a:solidFill>
              </a:rPr>
              <a:t>cl</a:t>
            </a:r>
            <a:r>
              <a:rPr lang="en-US" altLang="ja-JP" sz="1200" dirty="0">
                <a:solidFill>
                  <a:srgbClr val="FF3399"/>
                </a:solidFill>
              </a:rPr>
              <a:t>)</a:t>
            </a:r>
            <a:r>
              <a:rPr lang="en-US" altLang="ja-JP" sz="1200" dirty="0"/>
              <a:t> {</a:t>
            </a:r>
          </a:p>
          <a:p>
            <a:r>
              <a:rPr lang="en-US" altLang="ja-JP" sz="1200" dirty="0"/>
              <a:t>        </a:t>
            </a:r>
            <a:r>
              <a:rPr lang="en-US" altLang="ja-JP" sz="1200" dirty="0" err="1"/>
              <a:t>CacheKey</a:t>
            </a:r>
            <a:r>
              <a:rPr lang="en-US" altLang="ja-JP" sz="1200" dirty="0"/>
              <a:t> key = new </a:t>
            </a:r>
            <a:r>
              <a:rPr lang="en-US" altLang="ja-JP" sz="1200" dirty="0" err="1"/>
              <a:t>CacheKey</a:t>
            </a:r>
            <a:r>
              <a:rPr lang="en-US" altLang="ja-JP" sz="1200" dirty="0"/>
              <a:t>(…);</a:t>
            </a:r>
          </a:p>
          <a:p>
            <a:r>
              <a:rPr lang="en-US" altLang="ja-JP" sz="1200" dirty="0"/>
              <a:t>         </a:t>
            </a:r>
            <a:r>
              <a:rPr lang="en-US" altLang="ja-JP" sz="1200" b="1" dirty="0">
                <a:solidFill>
                  <a:srgbClr val="0000FF"/>
                </a:solidFill>
              </a:rPr>
              <a:t>synchronized</a:t>
            </a:r>
            <a:r>
              <a:rPr lang="en-US" altLang="ja-JP" sz="1200" dirty="0"/>
              <a:t> (</a:t>
            </a:r>
            <a:r>
              <a:rPr lang="en-US" altLang="ja-JP" sz="1200" dirty="0" err="1"/>
              <a:t>proxyCache</a:t>
            </a:r>
            <a:r>
              <a:rPr lang="en-US" altLang="ja-JP" sz="1200" dirty="0"/>
              <a:t>) {</a:t>
            </a:r>
          </a:p>
          <a:p>
            <a:r>
              <a:rPr lang="en-US" altLang="ja-JP" sz="1200" dirty="0"/>
              <a:t>            </a:t>
            </a:r>
            <a:r>
              <a:rPr lang="en-US" altLang="ja-JP" sz="1200" dirty="0" err="1"/>
              <a:t>HashMap</a:t>
            </a:r>
            <a:r>
              <a:rPr lang="en-US" altLang="ja-JP" sz="1200" dirty="0"/>
              <a:t> </a:t>
            </a:r>
            <a:r>
              <a:rPr lang="en-US" altLang="ja-JP" sz="1200" dirty="0" err="1"/>
              <a:t>cacheForTheLoader</a:t>
            </a:r>
            <a:r>
              <a:rPr lang="en-US" altLang="ja-JP" sz="1200" dirty="0"/>
              <a:t> =…;</a:t>
            </a:r>
          </a:p>
          <a:p>
            <a:r>
              <a:rPr lang="en-US" altLang="ja-JP" sz="1200" dirty="0"/>
              <a:t>            if (</a:t>
            </a:r>
            <a:r>
              <a:rPr lang="en-US" altLang="ja-JP" sz="1200" dirty="0" err="1"/>
              <a:t>cacheForTheLoader</a:t>
            </a:r>
            <a:r>
              <a:rPr lang="en-US" altLang="ja-JP" sz="1200" dirty="0"/>
              <a:t> == null) {</a:t>
            </a:r>
          </a:p>
          <a:p>
            <a:r>
              <a:rPr lang="en-US" altLang="ja-JP" sz="1200" dirty="0"/>
              <a:t>                </a:t>
            </a:r>
            <a:r>
              <a:rPr lang="en-US" altLang="ja-JP" sz="1200" dirty="0" err="1"/>
              <a:t>cacheForTheLoader</a:t>
            </a:r>
            <a:r>
              <a:rPr lang="en-US" altLang="ja-JP" sz="1200" dirty="0"/>
              <a:t> = </a:t>
            </a:r>
            <a:r>
              <a:rPr lang="en-US" altLang="ja-JP" sz="1200" b="1" dirty="0"/>
              <a:t>new</a:t>
            </a:r>
            <a:r>
              <a:rPr lang="en-US" altLang="ja-JP" sz="1200" dirty="0"/>
              <a:t> </a:t>
            </a:r>
            <a:r>
              <a:rPr lang="en-US" altLang="ja-JP" sz="1200" dirty="0" err="1"/>
              <a:t>HashMap</a:t>
            </a:r>
            <a:r>
              <a:rPr lang="en-US" altLang="ja-JP" sz="1200" dirty="0"/>
              <a:t>();</a:t>
            </a:r>
          </a:p>
          <a:p>
            <a:r>
              <a:rPr lang="en-US" altLang="ja-JP" sz="1200" dirty="0"/>
              <a:t>                </a:t>
            </a:r>
            <a:r>
              <a:rPr lang="en-US" altLang="ja-JP" sz="1200" dirty="0" err="1"/>
              <a:t>proxyCache.put(cl</a:t>
            </a:r>
            <a:r>
              <a:rPr lang="en-US" altLang="ja-JP" sz="1200" dirty="0"/>
              <a:t>, </a:t>
            </a:r>
            <a:r>
              <a:rPr lang="en-US" altLang="ja-JP" sz="1200" dirty="0" err="1"/>
              <a:t>cacheForTheLoader</a:t>
            </a:r>
            <a:r>
              <a:rPr lang="en-US" altLang="ja-JP" sz="1200" dirty="0"/>
              <a:t>);</a:t>
            </a:r>
          </a:p>
          <a:p>
            <a:r>
              <a:rPr lang="en-US" altLang="ja-JP" sz="1200" dirty="0"/>
              <a:t>                </a:t>
            </a:r>
            <a:r>
              <a:rPr lang="en-US" altLang="ja-JP" sz="1200" dirty="0" err="1"/>
              <a:t>cacheForTheLoader.put(key</a:t>
            </a:r>
            <a:r>
              <a:rPr lang="en-US" altLang="ja-JP" sz="1200" dirty="0"/>
              <a:t>, key);</a:t>
            </a:r>
          </a:p>
          <a:p>
            <a:r>
              <a:rPr lang="en-US" altLang="ja-JP" sz="1200" dirty="0"/>
              <a:t>            }else {...}}</a:t>
            </a:r>
          </a:p>
          <a:p>
            <a:r>
              <a:rPr lang="en-US" altLang="ja-JP" sz="1200" dirty="0"/>
              <a:t>         </a:t>
            </a:r>
            <a:r>
              <a:rPr lang="en-US" altLang="ja-JP" sz="1200" b="1" dirty="0">
                <a:solidFill>
                  <a:srgbClr val="0000FF"/>
                </a:solidFill>
              </a:rPr>
              <a:t>synchronized</a:t>
            </a:r>
            <a:r>
              <a:rPr lang="en-US" altLang="ja-JP" sz="1200" dirty="0"/>
              <a:t> (key) {</a:t>
            </a:r>
          </a:p>
          <a:p>
            <a:r>
              <a:rPr lang="en-US" altLang="ja-JP" sz="1200" dirty="0"/>
              <a:t>            Class </a:t>
            </a:r>
            <a:r>
              <a:rPr lang="en-US" altLang="ja-JP" sz="1200" dirty="0" err="1"/>
              <a:t>c</a:t>
            </a:r>
            <a:r>
              <a:rPr lang="en-US" altLang="ja-JP" sz="1200" dirty="0"/>
              <a:t> = </a:t>
            </a:r>
            <a:r>
              <a:rPr lang="en-US" altLang="ja-JP" sz="1200" dirty="0" err="1"/>
              <a:t>isValidEntry(key</a:t>
            </a:r>
            <a:r>
              <a:rPr lang="en-US" altLang="ja-JP" sz="1200" dirty="0"/>
              <a:t>);</a:t>
            </a:r>
          </a:p>
          <a:p>
            <a:r>
              <a:rPr lang="en-US" altLang="ja-JP" sz="1200" dirty="0"/>
              <a:t>            if (</a:t>
            </a:r>
            <a:r>
              <a:rPr lang="en-US" altLang="ja-JP" sz="1200" dirty="0" err="1"/>
              <a:t>c</a:t>
            </a:r>
            <a:r>
              <a:rPr lang="en-US" altLang="ja-JP" sz="1200" dirty="0"/>
              <a:t> == null) {</a:t>
            </a:r>
          </a:p>
          <a:p>
            <a:r>
              <a:rPr lang="en-US" altLang="ja-JP" sz="1200" dirty="0"/>
              <a:t>                createClass3(cl);</a:t>
            </a:r>
          </a:p>
          <a:p>
            <a:r>
              <a:rPr lang="en-US" altLang="ja-JP" sz="1200" dirty="0"/>
              <a:t>                </a:t>
            </a:r>
            <a:r>
              <a:rPr lang="en-US" altLang="ja-JP" sz="1200" dirty="0" err="1"/>
              <a:t>key.proxyClass</a:t>
            </a:r>
            <a:r>
              <a:rPr lang="en-US" altLang="ja-JP" sz="1200" dirty="0"/>
              <a:t> = </a:t>
            </a:r>
            <a:r>
              <a:rPr lang="en-US" altLang="ja-JP" sz="1200" b="1" dirty="0"/>
              <a:t>new</a:t>
            </a:r>
            <a:r>
              <a:rPr lang="en-US" altLang="ja-JP" sz="1200" dirty="0"/>
              <a:t> </a:t>
            </a:r>
            <a:r>
              <a:rPr lang="en-US" altLang="ja-JP" sz="1200" dirty="0" err="1"/>
              <a:t>WeakReference</a:t>
            </a:r>
            <a:r>
              <a:rPr lang="en-US" altLang="ja-JP" sz="1200" dirty="0"/>
              <a:t>(…);</a:t>
            </a:r>
          </a:p>
          <a:p>
            <a:r>
              <a:rPr lang="en-US" altLang="ja-JP" sz="1200" dirty="0"/>
              <a:t>            }</a:t>
            </a:r>
            <a:r>
              <a:rPr lang="en-US" altLang="ja-JP" sz="1200" dirty="0" err="1"/>
              <a:t>else{thisClass</a:t>
            </a:r>
            <a:r>
              <a:rPr lang="en-US" altLang="ja-JP" sz="1200" dirty="0"/>
              <a:t> = </a:t>
            </a:r>
            <a:r>
              <a:rPr lang="en-US" altLang="ja-JP" sz="1200" dirty="0" err="1"/>
              <a:t>c</a:t>
            </a:r>
            <a:r>
              <a:rPr lang="en-US" altLang="ja-JP" sz="1200" dirty="0"/>
              <a:t>;}</a:t>
            </a:r>
          </a:p>
          <a:p>
            <a:r>
              <a:rPr lang="en-US" altLang="ja-JP" sz="1200" dirty="0"/>
              <a:t>         }}}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651500" y="2849563"/>
            <a:ext cx="2449513" cy="7207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ja-JP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435600" y="4144963"/>
            <a:ext cx="3313113" cy="12239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5435600" y="5441950"/>
            <a:ext cx="3313113" cy="115093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7235825" y="2209800"/>
            <a:ext cx="1800225" cy="495300"/>
          </a:xfrm>
          <a:prstGeom prst="wedgeRoundRectCallout">
            <a:avLst>
              <a:gd name="adj1" fmla="val -17903"/>
              <a:gd name="adj2" fmla="val 72060"/>
              <a:gd name="adj3" fmla="val 16667"/>
            </a:avLst>
          </a:prstGeom>
          <a:solidFill>
            <a:srgbClr val="C5FF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altLang="ja-JP" sz="1400" b="1" dirty="0"/>
              <a:t>Coarse-</a:t>
            </a:r>
            <a:r>
              <a:rPr lang="en-US" altLang="ja-JP" sz="1400" b="1" dirty="0" smtClean="0"/>
              <a:t>grained</a:t>
            </a:r>
            <a:endParaRPr lang="en-US" altLang="ja-JP" sz="1400" b="1" dirty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7451725" y="3568700"/>
            <a:ext cx="1692275" cy="360363"/>
          </a:xfrm>
          <a:prstGeom prst="wedgeRoundRectCallout">
            <a:avLst>
              <a:gd name="adj1" fmla="val -13884"/>
              <a:gd name="adj2" fmla="val 106389"/>
              <a:gd name="adj3" fmla="val 16667"/>
            </a:avLst>
          </a:prstGeom>
          <a:solidFill>
            <a:srgbClr val="C5FF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altLang="ja-JP" sz="1400" b="1" dirty="0"/>
              <a:t>Fine-grained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アスペクト指向で同期を切り替えたい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2362200"/>
            <a:ext cx="8305799" cy="3724275"/>
          </a:xfrm>
        </p:spPr>
        <p:txBody>
          <a:bodyPr/>
          <a:lstStyle/>
          <a:p>
            <a:r>
              <a:rPr lang="ja-JP" altLang="en-US" dirty="0" smtClean="0"/>
              <a:t>横断的関心事をモジュール化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join point: </a:t>
            </a:r>
            <a:r>
              <a:rPr lang="ja-JP" altLang="en-US" dirty="0" smtClean="0"/>
              <a:t>プログラム実行中の実行点</a:t>
            </a:r>
            <a:r>
              <a:rPr lang="en-US" altLang="ja-JP" dirty="0" smtClean="0"/>
              <a:t>(</a:t>
            </a:r>
            <a:r>
              <a:rPr lang="ja-JP" altLang="en-US" dirty="0" smtClean="0"/>
              <a:t>メソッド呼び出し，フィールドアクセス</a:t>
            </a:r>
            <a:r>
              <a:rPr lang="en-US" altLang="ja-JP" dirty="0" smtClean="0"/>
              <a:t>…)</a:t>
            </a:r>
          </a:p>
          <a:p>
            <a:pPr lvl="1"/>
            <a:r>
              <a:rPr lang="en-US" altLang="ja-JP" dirty="0" smtClean="0"/>
              <a:t>pointcut:  join point </a:t>
            </a:r>
            <a:r>
              <a:rPr lang="ja-JP" altLang="en-US" dirty="0" smtClean="0"/>
              <a:t>を選ぶ手段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advice: </a:t>
            </a:r>
            <a:r>
              <a:rPr lang="ja-JP" altLang="en-US" dirty="0" smtClean="0"/>
              <a:t>選択した</a:t>
            </a:r>
            <a:r>
              <a:rPr lang="en-US" altLang="ja-JP" dirty="0" smtClean="0"/>
              <a:t>join point </a:t>
            </a:r>
            <a:r>
              <a:rPr lang="ja-JP" altLang="en-US" dirty="0" smtClean="0"/>
              <a:t>で実行するコード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4400" y="5562600"/>
            <a:ext cx="3886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void around (): </a:t>
            </a:r>
            <a:r>
              <a:rPr lang="en-US" altLang="ja-JP" dirty="0" smtClean="0">
                <a:solidFill>
                  <a:srgbClr val="0066FF"/>
                </a:solidFill>
              </a:rPr>
              <a:t>call(* *.</a:t>
            </a:r>
            <a:r>
              <a:rPr lang="en-US" altLang="ja-JP" dirty="0" err="1" smtClean="0">
                <a:solidFill>
                  <a:srgbClr val="0066FF"/>
                </a:solidFill>
              </a:rPr>
              <a:t>foo</a:t>
            </a:r>
            <a:r>
              <a:rPr lang="en-US" altLang="ja-JP" dirty="0" smtClean="0">
                <a:solidFill>
                  <a:srgbClr val="0066FF"/>
                </a:solidFill>
              </a:rPr>
              <a:t>())</a:t>
            </a:r>
          </a:p>
          <a:p>
            <a:r>
              <a:rPr lang="en-US" altLang="ja-JP" dirty="0" smtClean="0"/>
              <a:t>{bar(); proceed() ;}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238327" y="5334000"/>
            <a:ext cx="3887787" cy="1200329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public String </a:t>
            </a:r>
            <a:r>
              <a:rPr lang="en-US" altLang="ja-JP" dirty="0" err="1" smtClean="0"/>
              <a:t>toString</a:t>
            </a:r>
            <a:r>
              <a:rPr lang="en-US" altLang="ja-JP" dirty="0" smtClean="0"/>
              <a:t>(){</a:t>
            </a:r>
          </a:p>
          <a:p>
            <a:r>
              <a:rPr lang="en-US" altLang="ja-JP" dirty="0" smtClean="0"/>
              <a:t>   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ja-JP" dirty="0" err="1" smtClean="0">
                <a:solidFill>
                  <a:schemeClr val="accent2">
                    <a:lumMod val="75000"/>
                  </a:schemeClr>
                </a:solidFill>
              </a:rPr>
              <a:t>foo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();</a:t>
            </a:r>
          </a:p>
          <a:p>
            <a:r>
              <a:rPr lang="en-US" altLang="ja-JP" dirty="0" smtClean="0"/>
              <a:t>    return …;</a:t>
            </a:r>
          </a:p>
          <a:p>
            <a:r>
              <a:rPr lang="en-US" altLang="ja-JP" dirty="0" smtClean="0"/>
              <a:t>}</a:t>
            </a:r>
            <a:endParaRPr lang="en-US" altLang="ja-JP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3200400" y="4953000"/>
            <a:ext cx="1219200" cy="304800"/>
          </a:xfrm>
          <a:prstGeom prst="wedgeRoundRectCallout">
            <a:avLst>
              <a:gd name="adj1" fmla="val -51640"/>
              <a:gd name="adj2" fmla="val 15640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pointcut</a:t>
            </a:r>
          </a:p>
        </p:txBody>
      </p:sp>
      <p:sp>
        <p:nvSpPr>
          <p:cNvPr id="10" name="角丸四角形吹き出し 9"/>
          <p:cNvSpPr/>
          <p:nvPr/>
        </p:nvSpPr>
        <p:spPr>
          <a:xfrm>
            <a:off x="304800" y="5105400"/>
            <a:ext cx="1295400" cy="304800"/>
          </a:xfrm>
          <a:prstGeom prst="wedgeRoundRectCallout">
            <a:avLst>
              <a:gd name="adj1" fmla="val -2884"/>
              <a:gd name="adj2" fmla="val 18574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advice</a:t>
            </a:r>
            <a:endParaRPr kumimoji="1" lang="ja-JP" altLang="en-US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6781800" y="6172200"/>
            <a:ext cx="1752600" cy="457200"/>
          </a:xfrm>
          <a:prstGeom prst="wedgeRoundRectCallout">
            <a:avLst>
              <a:gd name="adj1" fmla="val -81214"/>
              <a:gd name="adj2" fmla="val -12921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call join point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領域に対して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>
                <a:latin typeface="Century"/>
                <a:cs typeface="Century"/>
              </a:rPr>
              <a:t>   around advice</a:t>
            </a:r>
            <a:r>
              <a:rPr lang="ja-JP" altLang="en-US" dirty="0" smtClean="0">
                <a:latin typeface="Century"/>
                <a:cs typeface="Century"/>
              </a:rPr>
              <a:t>を</a:t>
            </a:r>
            <a:endParaRPr lang="en-US" altLang="ja-JP" dirty="0" smtClean="0">
              <a:latin typeface="Century"/>
              <a:cs typeface="Century"/>
            </a:endParaRPr>
          </a:p>
          <a:p>
            <a:pPr>
              <a:buNone/>
            </a:pPr>
            <a:r>
              <a:rPr lang="en-US" altLang="ja-JP" dirty="0" smtClean="0">
                <a:latin typeface="Century"/>
                <a:cs typeface="Century"/>
              </a:rPr>
              <a:t>   </a:t>
            </a:r>
            <a:r>
              <a:rPr lang="ja-JP" altLang="en-US" dirty="0" smtClean="0">
                <a:latin typeface="Century"/>
                <a:cs typeface="Century"/>
              </a:rPr>
              <a:t>織り込みたい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アスペクト指向で同期を切り替えたい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029200" y="1828800"/>
            <a:ext cx="3887787" cy="4665663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1200" b="1" dirty="0"/>
              <a:t>public class</a:t>
            </a:r>
            <a:r>
              <a:rPr lang="en-US" altLang="ja-JP" sz="1200" dirty="0"/>
              <a:t> </a:t>
            </a:r>
            <a:r>
              <a:rPr lang="en-US" altLang="ja-JP" sz="1200" dirty="0" err="1"/>
              <a:t>ProxyFactory</a:t>
            </a:r>
            <a:r>
              <a:rPr lang="en-US" altLang="ja-JP" sz="1200" dirty="0"/>
              <a:t> {</a:t>
            </a:r>
          </a:p>
          <a:p>
            <a:r>
              <a:rPr lang="en-US" altLang="ja-JP" sz="1200" dirty="0"/>
              <a:t>    </a:t>
            </a:r>
            <a:r>
              <a:rPr lang="en-US" altLang="ja-JP" sz="1200" b="1" dirty="0"/>
              <a:t>public</a:t>
            </a:r>
            <a:r>
              <a:rPr lang="en-US" altLang="ja-JP" sz="1200" dirty="0"/>
              <a:t> Class </a:t>
            </a:r>
            <a:r>
              <a:rPr lang="en-US" altLang="ja-JP" sz="1200" dirty="0" err="1"/>
              <a:t>createClass</a:t>
            </a:r>
            <a:r>
              <a:rPr lang="en-US" altLang="ja-JP" sz="1200" dirty="0"/>
              <a:t>() {</a:t>
            </a:r>
          </a:p>
          <a:p>
            <a:r>
              <a:rPr lang="en-US" altLang="ja-JP" sz="1200" dirty="0"/>
              <a:t>        if (</a:t>
            </a:r>
            <a:r>
              <a:rPr lang="en-US" altLang="ja-JP" sz="1200" dirty="0" err="1"/>
              <a:t>thisClass</a:t>
            </a:r>
            <a:r>
              <a:rPr lang="en-US" altLang="ja-JP" sz="1200" dirty="0"/>
              <a:t> == null) {</a:t>
            </a:r>
          </a:p>
          <a:p>
            <a:r>
              <a:rPr lang="en-US" altLang="ja-JP" sz="1200" dirty="0"/>
              <a:t>            </a:t>
            </a:r>
            <a:r>
              <a:rPr lang="en-US" altLang="ja-JP" sz="1200" dirty="0" err="1"/>
              <a:t>ClassLoader</a:t>
            </a:r>
            <a:r>
              <a:rPr lang="en-US" altLang="ja-JP" sz="1200" dirty="0"/>
              <a:t> </a:t>
            </a:r>
            <a:r>
              <a:rPr lang="en-US" altLang="ja-JP" sz="1200" dirty="0" err="1"/>
              <a:t>cl</a:t>
            </a:r>
            <a:r>
              <a:rPr lang="en-US" altLang="ja-JP" sz="1200" dirty="0"/>
              <a:t> = </a:t>
            </a:r>
            <a:r>
              <a:rPr lang="en-US" altLang="ja-JP" sz="1200" dirty="0" err="1"/>
              <a:t>getClassLoader</a:t>
            </a:r>
            <a:r>
              <a:rPr lang="en-US" altLang="ja-JP" sz="1200" dirty="0"/>
              <a:t>();</a:t>
            </a:r>
          </a:p>
          <a:p>
            <a:r>
              <a:rPr lang="en-US" altLang="ja-JP" sz="1200" dirty="0"/>
              <a:t>            </a:t>
            </a:r>
            <a:r>
              <a:rPr lang="en-US" altLang="ja-JP" sz="1200" b="1" dirty="0">
                <a:solidFill>
                  <a:srgbClr val="4F00FF"/>
                </a:solidFill>
              </a:rPr>
              <a:t>synchronized</a:t>
            </a:r>
            <a:r>
              <a:rPr lang="en-US" altLang="ja-JP" sz="1200" dirty="0">
                <a:solidFill>
                  <a:srgbClr val="4F00FF"/>
                </a:solidFill>
              </a:rPr>
              <a:t> </a:t>
            </a:r>
            <a:r>
              <a:rPr lang="en-US" altLang="ja-JP" sz="1200" dirty="0"/>
              <a:t>(</a:t>
            </a:r>
            <a:r>
              <a:rPr lang="en-US" altLang="ja-JP" sz="1200" dirty="0" err="1"/>
              <a:t>proxyCache</a:t>
            </a:r>
            <a:r>
              <a:rPr lang="en-US" altLang="ja-JP" sz="1200" dirty="0"/>
              <a:t>) {</a:t>
            </a:r>
          </a:p>
          <a:p>
            <a:r>
              <a:rPr lang="en-US" altLang="ja-JP" sz="1200" dirty="0"/>
              <a:t>                if (useCache){</a:t>
            </a:r>
            <a:r>
              <a:rPr lang="en-US" altLang="ja-JP" sz="1200" dirty="0">
                <a:solidFill>
                  <a:srgbClr val="FF3399"/>
                </a:solidFill>
              </a:rPr>
              <a:t>createClass2(cl)</a:t>
            </a:r>
            <a:r>
              <a:rPr lang="en-US" altLang="ja-JP" sz="1200" dirty="0"/>
              <a:t>;}</a:t>
            </a:r>
          </a:p>
          <a:p>
            <a:r>
              <a:rPr lang="en-US" altLang="ja-JP" sz="1200" dirty="0"/>
              <a:t>                else {createClass3(cl);}</a:t>
            </a:r>
          </a:p>
          <a:p>
            <a:r>
              <a:rPr lang="en-US" altLang="ja-JP" sz="1200" dirty="0"/>
              <a:t>            }}</a:t>
            </a:r>
          </a:p>
          <a:p>
            <a:r>
              <a:rPr lang="en-US" altLang="ja-JP" sz="1200" dirty="0"/>
              <a:t>        return </a:t>
            </a:r>
            <a:r>
              <a:rPr lang="en-US" altLang="ja-JP" sz="1200" dirty="0" err="1"/>
              <a:t>thisClass</a:t>
            </a:r>
            <a:r>
              <a:rPr lang="en-US" altLang="ja-JP" sz="1200" dirty="0"/>
              <a:t>;}</a:t>
            </a:r>
          </a:p>
          <a:p>
            <a:r>
              <a:rPr lang="en-US" altLang="ja-JP" sz="1200" dirty="0"/>
              <a:t>    </a:t>
            </a:r>
            <a:r>
              <a:rPr lang="en-US" altLang="ja-JP" sz="1200" b="1" dirty="0"/>
              <a:t>private void</a:t>
            </a:r>
            <a:r>
              <a:rPr lang="en-US" altLang="ja-JP" sz="1200" dirty="0"/>
              <a:t> </a:t>
            </a:r>
            <a:r>
              <a:rPr lang="en-US" altLang="ja-JP" sz="1200" dirty="0">
                <a:solidFill>
                  <a:srgbClr val="FF3399"/>
                </a:solidFill>
              </a:rPr>
              <a:t>createClass2(ClassLoader </a:t>
            </a:r>
            <a:r>
              <a:rPr lang="en-US" altLang="ja-JP" sz="1200" dirty="0" err="1">
                <a:solidFill>
                  <a:srgbClr val="FF3399"/>
                </a:solidFill>
              </a:rPr>
              <a:t>cl</a:t>
            </a:r>
            <a:r>
              <a:rPr lang="en-US" altLang="ja-JP" sz="1200" dirty="0">
                <a:solidFill>
                  <a:srgbClr val="FF3399"/>
                </a:solidFill>
              </a:rPr>
              <a:t>)</a:t>
            </a:r>
            <a:r>
              <a:rPr lang="en-US" altLang="ja-JP" sz="1200" dirty="0"/>
              <a:t> {</a:t>
            </a:r>
          </a:p>
          <a:p>
            <a:r>
              <a:rPr lang="en-US" altLang="ja-JP" sz="1200" dirty="0"/>
              <a:t>        </a:t>
            </a:r>
            <a:r>
              <a:rPr lang="en-US" altLang="ja-JP" sz="1200" dirty="0" err="1"/>
              <a:t>CacheKey</a:t>
            </a:r>
            <a:r>
              <a:rPr lang="en-US" altLang="ja-JP" sz="1200" dirty="0"/>
              <a:t> key = new </a:t>
            </a:r>
            <a:r>
              <a:rPr lang="en-US" altLang="ja-JP" sz="1200" dirty="0" err="1"/>
              <a:t>CacheKey</a:t>
            </a:r>
            <a:r>
              <a:rPr lang="en-US" altLang="ja-JP" sz="1200" dirty="0"/>
              <a:t>(…);</a:t>
            </a:r>
          </a:p>
          <a:p>
            <a:r>
              <a:rPr lang="en-US" altLang="ja-JP" sz="1200" dirty="0"/>
              <a:t>         </a:t>
            </a:r>
            <a:r>
              <a:rPr lang="en-US" altLang="ja-JP" sz="1200" b="1" dirty="0">
                <a:solidFill>
                  <a:srgbClr val="0000FF"/>
                </a:solidFill>
              </a:rPr>
              <a:t>synchronized</a:t>
            </a:r>
            <a:r>
              <a:rPr lang="en-US" altLang="ja-JP" sz="1200" dirty="0"/>
              <a:t> (</a:t>
            </a:r>
            <a:r>
              <a:rPr lang="en-US" altLang="ja-JP" sz="1200" dirty="0" err="1"/>
              <a:t>proxyCache</a:t>
            </a:r>
            <a:r>
              <a:rPr lang="en-US" altLang="ja-JP" sz="1200" dirty="0"/>
              <a:t>) {</a:t>
            </a:r>
          </a:p>
          <a:p>
            <a:r>
              <a:rPr lang="en-US" altLang="ja-JP" sz="1200" dirty="0"/>
              <a:t>            </a:t>
            </a:r>
            <a:r>
              <a:rPr lang="en-US" altLang="ja-JP" sz="1200" dirty="0" err="1"/>
              <a:t>HashMap</a:t>
            </a:r>
            <a:r>
              <a:rPr lang="en-US" altLang="ja-JP" sz="1200" dirty="0"/>
              <a:t> </a:t>
            </a:r>
            <a:r>
              <a:rPr lang="en-US" altLang="ja-JP" sz="1200" dirty="0" err="1"/>
              <a:t>cacheForTheLoader</a:t>
            </a:r>
            <a:r>
              <a:rPr lang="en-US" altLang="ja-JP" sz="1200" dirty="0"/>
              <a:t> =…;</a:t>
            </a:r>
          </a:p>
          <a:p>
            <a:r>
              <a:rPr lang="en-US" altLang="ja-JP" sz="1200" dirty="0"/>
              <a:t>            if (</a:t>
            </a:r>
            <a:r>
              <a:rPr lang="en-US" altLang="ja-JP" sz="1200" dirty="0" err="1"/>
              <a:t>cacheForTheLoader</a:t>
            </a:r>
            <a:r>
              <a:rPr lang="en-US" altLang="ja-JP" sz="1200" dirty="0"/>
              <a:t> == null) {</a:t>
            </a:r>
          </a:p>
          <a:p>
            <a:r>
              <a:rPr lang="en-US" altLang="ja-JP" sz="1200" dirty="0"/>
              <a:t>                </a:t>
            </a:r>
            <a:r>
              <a:rPr lang="en-US" altLang="ja-JP" sz="1200" dirty="0" err="1"/>
              <a:t>cacheForTheLoader</a:t>
            </a:r>
            <a:r>
              <a:rPr lang="en-US" altLang="ja-JP" sz="1200" dirty="0"/>
              <a:t> = </a:t>
            </a:r>
            <a:r>
              <a:rPr lang="en-US" altLang="ja-JP" sz="1200" b="1" dirty="0"/>
              <a:t>new</a:t>
            </a:r>
            <a:r>
              <a:rPr lang="en-US" altLang="ja-JP" sz="1200" dirty="0"/>
              <a:t> </a:t>
            </a:r>
            <a:r>
              <a:rPr lang="en-US" altLang="ja-JP" sz="1200" dirty="0" err="1"/>
              <a:t>HashMap</a:t>
            </a:r>
            <a:r>
              <a:rPr lang="en-US" altLang="ja-JP" sz="1200" dirty="0"/>
              <a:t>();</a:t>
            </a:r>
          </a:p>
          <a:p>
            <a:r>
              <a:rPr lang="en-US" altLang="ja-JP" sz="1200" dirty="0"/>
              <a:t>                </a:t>
            </a:r>
            <a:r>
              <a:rPr lang="en-US" altLang="ja-JP" sz="1200" dirty="0" err="1"/>
              <a:t>proxyCache.put(cl</a:t>
            </a:r>
            <a:r>
              <a:rPr lang="en-US" altLang="ja-JP" sz="1200" dirty="0"/>
              <a:t>, </a:t>
            </a:r>
            <a:r>
              <a:rPr lang="en-US" altLang="ja-JP" sz="1200" dirty="0" err="1"/>
              <a:t>cacheForTheLoader</a:t>
            </a:r>
            <a:r>
              <a:rPr lang="en-US" altLang="ja-JP" sz="1200" dirty="0"/>
              <a:t>);</a:t>
            </a:r>
          </a:p>
          <a:p>
            <a:r>
              <a:rPr lang="en-US" altLang="ja-JP" sz="1200" dirty="0"/>
              <a:t>                </a:t>
            </a:r>
            <a:r>
              <a:rPr lang="en-US" altLang="ja-JP" sz="1200" dirty="0" err="1"/>
              <a:t>cacheForTheLoader.put(key</a:t>
            </a:r>
            <a:r>
              <a:rPr lang="en-US" altLang="ja-JP" sz="1200" dirty="0"/>
              <a:t>, key);</a:t>
            </a:r>
          </a:p>
          <a:p>
            <a:r>
              <a:rPr lang="en-US" altLang="ja-JP" sz="1200" dirty="0"/>
              <a:t>            }else {...}}</a:t>
            </a:r>
          </a:p>
          <a:p>
            <a:r>
              <a:rPr lang="en-US" altLang="ja-JP" sz="1200" dirty="0"/>
              <a:t>         </a:t>
            </a:r>
            <a:r>
              <a:rPr lang="en-US" altLang="ja-JP" sz="1200" b="1" dirty="0">
                <a:solidFill>
                  <a:srgbClr val="0000FF"/>
                </a:solidFill>
              </a:rPr>
              <a:t>synchronized</a:t>
            </a:r>
            <a:r>
              <a:rPr lang="en-US" altLang="ja-JP" sz="1200" dirty="0"/>
              <a:t> (key) {</a:t>
            </a:r>
          </a:p>
          <a:p>
            <a:r>
              <a:rPr lang="en-US" altLang="ja-JP" sz="1200" dirty="0"/>
              <a:t>            Class </a:t>
            </a:r>
            <a:r>
              <a:rPr lang="en-US" altLang="ja-JP" sz="1200" dirty="0" err="1"/>
              <a:t>c</a:t>
            </a:r>
            <a:r>
              <a:rPr lang="en-US" altLang="ja-JP" sz="1200" dirty="0"/>
              <a:t> = </a:t>
            </a:r>
            <a:r>
              <a:rPr lang="en-US" altLang="ja-JP" sz="1200" dirty="0" err="1"/>
              <a:t>isValidEntry(key</a:t>
            </a:r>
            <a:r>
              <a:rPr lang="en-US" altLang="ja-JP" sz="1200" dirty="0"/>
              <a:t>);</a:t>
            </a:r>
          </a:p>
          <a:p>
            <a:r>
              <a:rPr lang="en-US" altLang="ja-JP" sz="1200" dirty="0"/>
              <a:t>            if (</a:t>
            </a:r>
            <a:r>
              <a:rPr lang="en-US" altLang="ja-JP" sz="1200" dirty="0" err="1"/>
              <a:t>c</a:t>
            </a:r>
            <a:r>
              <a:rPr lang="en-US" altLang="ja-JP" sz="1200" dirty="0"/>
              <a:t> == null) {</a:t>
            </a:r>
          </a:p>
          <a:p>
            <a:r>
              <a:rPr lang="en-US" altLang="ja-JP" sz="1200" dirty="0"/>
              <a:t>                createClass3(cl);</a:t>
            </a:r>
          </a:p>
          <a:p>
            <a:r>
              <a:rPr lang="en-US" altLang="ja-JP" sz="1200" dirty="0"/>
              <a:t>                </a:t>
            </a:r>
            <a:r>
              <a:rPr lang="en-US" altLang="ja-JP" sz="1200" dirty="0" err="1"/>
              <a:t>key.proxyClass</a:t>
            </a:r>
            <a:r>
              <a:rPr lang="en-US" altLang="ja-JP" sz="1200" dirty="0"/>
              <a:t> = </a:t>
            </a:r>
            <a:r>
              <a:rPr lang="en-US" altLang="ja-JP" sz="1200" b="1" dirty="0"/>
              <a:t>new</a:t>
            </a:r>
            <a:r>
              <a:rPr lang="en-US" altLang="ja-JP" sz="1200" dirty="0"/>
              <a:t> </a:t>
            </a:r>
            <a:r>
              <a:rPr lang="en-US" altLang="ja-JP" sz="1200" dirty="0" err="1"/>
              <a:t>WeakReference</a:t>
            </a:r>
            <a:r>
              <a:rPr lang="en-US" altLang="ja-JP" sz="1200" dirty="0"/>
              <a:t>(…);</a:t>
            </a:r>
          </a:p>
          <a:p>
            <a:r>
              <a:rPr lang="en-US" altLang="ja-JP" sz="1200" dirty="0"/>
              <a:t>            }</a:t>
            </a:r>
            <a:r>
              <a:rPr lang="en-US" altLang="ja-JP" sz="1200" dirty="0" err="1"/>
              <a:t>else{thisClass</a:t>
            </a:r>
            <a:r>
              <a:rPr lang="en-US" altLang="ja-JP" sz="1200" dirty="0"/>
              <a:t> = </a:t>
            </a:r>
            <a:r>
              <a:rPr lang="en-US" altLang="ja-JP" sz="1200" dirty="0" err="1"/>
              <a:t>c</a:t>
            </a:r>
            <a:r>
              <a:rPr lang="en-US" altLang="ja-JP" sz="1200" dirty="0"/>
              <a:t>;}</a:t>
            </a:r>
          </a:p>
          <a:p>
            <a:r>
              <a:rPr lang="en-US" altLang="ja-JP" sz="1200" dirty="0"/>
              <a:t>         }}}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4400" y="4258270"/>
            <a:ext cx="3886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void around ():</a:t>
            </a:r>
          </a:p>
          <a:p>
            <a:r>
              <a:rPr lang="en-US" altLang="ja-JP" dirty="0" smtClean="0"/>
              <a:t>  </a:t>
            </a:r>
            <a:r>
              <a:rPr lang="en-US" altLang="ja-JP" b="1" dirty="0" err="1" smtClean="0">
                <a:solidFill>
                  <a:srgbClr val="0066FF"/>
                </a:solidFill>
              </a:rPr>
              <a:t>pointcut(coarse_grained_region</a:t>
            </a:r>
            <a:r>
              <a:rPr lang="en-US" altLang="ja-JP" b="1" dirty="0" smtClean="0">
                <a:solidFill>
                  <a:srgbClr val="0066FF"/>
                </a:solidFill>
              </a:rPr>
              <a:t>) </a:t>
            </a:r>
            <a:r>
              <a:rPr lang="en-US" altLang="ja-JP" dirty="0" smtClean="0"/>
              <a:t>{ </a:t>
            </a:r>
            <a:r>
              <a:rPr lang="en-US" altLang="ja-JP" b="1" dirty="0" smtClean="0">
                <a:solidFill>
                  <a:schemeClr val="tx1"/>
                </a:solidFill>
              </a:rPr>
              <a:t>synchronized</a:t>
            </a:r>
            <a:r>
              <a:rPr lang="en-US" altLang="ja-JP" dirty="0" smtClean="0"/>
              <a:t>(…) { proceed(); } }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638800" y="2667000"/>
            <a:ext cx="2449513" cy="7207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66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ja-JP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422900" y="3962400"/>
            <a:ext cx="3313113" cy="12239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5422900" y="5259387"/>
            <a:ext cx="3313113" cy="115093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/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4038600" y="3200400"/>
            <a:ext cx="15240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914400" y="5562600"/>
            <a:ext cx="3886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void around ():</a:t>
            </a:r>
          </a:p>
          <a:p>
            <a:r>
              <a:rPr lang="en-US" altLang="ja-JP" dirty="0" smtClean="0"/>
              <a:t> 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pointcut(fine_grained_regions</a:t>
            </a:r>
            <a:r>
              <a:rPr lang="en-US" altLang="ja-JP" b="1" dirty="0" smtClean="0">
                <a:solidFill>
                  <a:srgbClr val="FF0000"/>
                </a:solidFill>
              </a:rPr>
              <a:t>) </a:t>
            </a:r>
            <a:r>
              <a:rPr lang="en-US" altLang="ja-JP" dirty="0" smtClean="0"/>
              <a:t>{ </a:t>
            </a:r>
            <a:r>
              <a:rPr lang="en-US" altLang="ja-JP" b="1" dirty="0" smtClean="0">
                <a:solidFill>
                  <a:schemeClr val="tx1"/>
                </a:solidFill>
              </a:rPr>
              <a:t>synchronized</a:t>
            </a:r>
            <a:r>
              <a:rPr lang="en-US" altLang="ja-JP" dirty="0" smtClean="0"/>
              <a:t>(…) { proceed(); } }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3886200" y="4572000"/>
            <a:ext cx="15240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3962400" y="5638800"/>
            <a:ext cx="14478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Our Proposal</a:t>
            </a: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Regioncut</a:t>
            </a:r>
          </a:p>
          <a:p>
            <a:pPr lvl="1" eaLnBrk="1" hangingPunct="1"/>
            <a:r>
              <a:rPr lang="ja-JP" altLang="en-US" dirty="0" smtClean="0"/>
              <a:t>領域を選択する指定子</a:t>
            </a:r>
            <a:endParaRPr lang="en-US" altLang="ja-JP" dirty="0" smtClean="0"/>
          </a:p>
          <a:p>
            <a:pPr lvl="1" eaLnBrk="1" hangingPunct="1"/>
            <a:endParaRPr lang="en-US" altLang="ja-JP" dirty="0" smtClean="0"/>
          </a:p>
          <a:p>
            <a:pPr lvl="1" eaLnBrk="1" hangingPunct="1">
              <a:buNone/>
            </a:pPr>
            <a:endParaRPr lang="en-US" altLang="ja-JP" dirty="0" smtClean="0"/>
          </a:p>
          <a:p>
            <a:pPr eaLnBrk="1" hangingPunct="1"/>
            <a:r>
              <a:rPr lang="en-US" altLang="ja-JP" dirty="0"/>
              <a:t>Assertion for </a:t>
            </a:r>
            <a:r>
              <a:rPr lang="en-US" altLang="ja-JP" dirty="0" smtClean="0"/>
              <a:t>Advice</a:t>
            </a:r>
          </a:p>
          <a:p>
            <a:pPr lvl="1" eaLnBrk="1" hangingPunct="1"/>
            <a:r>
              <a:rPr lang="en-US" altLang="ja-JP" b="1" i="1" dirty="0" smtClean="0">
                <a:solidFill>
                  <a:srgbClr val="FF0000"/>
                </a:solidFill>
              </a:rPr>
              <a:t>fragile</a:t>
            </a:r>
            <a:r>
              <a:rPr lang="ja-JP" altLang="en-US" b="1" i="1" dirty="0" smtClean="0">
                <a:solidFill>
                  <a:srgbClr val="FF0000"/>
                </a:solidFill>
              </a:rPr>
              <a:t>性</a:t>
            </a:r>
            <a:r>
              <a:rPr lang="en-US" altLang="ja-JP" b="1" i="1" dirty="0" smtClean="0">
                <a:solidFill>
                  <a:srgbClr val="FF0000"/>
                </a:solidFill>
              </a:rPr>
              <a:t> </a:t>
            </a:r>
            <a:r>
              <a:rPr lang="ja-JP" altLang="en-US" b="1" i="1" dirty="0" smtClean="0">
                <a:solidFill>
                  <a:srgbClr val="FF0000"/>
                </a:solidFill>
              </a:rPr>
              <a:t>の問題を解決するため</a:t>
            </a:r>
            <a:endParaRPr lang="en-US" altLang="ja-JP" b="1" i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ja-JP" altLang="en-US" dirty="0" smtClean="0"/>
              <a:t>指定したアドバイスが織り込まれていないと警告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752600" y="3352800"/>
            <a:ext cx="4648200" cy="830997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 smtClean="0"/>
              <a:t>void around(): </a:t>
            </a:r>
          </a:p>
          <a:p>
            <a:r>
              <a:rPr lang="en-US" altLang="ja-JP" sz="1600" b="1" dirty="0" smtClean="0"/>
              <a:t>  region</a:t>
            </a:r>
            <a:r>
              <a:rPr lang="en-US" altLang="ja-JP" sz="1600" dirty="0" smtClean="0"/>
              <a:t>[ call</a:t>
            </a:r>
            <a:r>
              <a:rPr lang="en-US" altLang="ja-JP" sz="1600" dirty="0"/>
              <a:t>(* </a:t>
            </a:r>
            <a:r>
              <a:rPr lang="en-US" altLang="ja-JP" sz="1600" dirty="0" err="1"/>
              <a:t>Map.</a:t>
            </a:r>
            <a:r>
              <a:rPr lang="en-US" altLang="ja-JP" sz="1600" dirty="0" err="1">
                <a:solidFill>
                  <a:srgbClr val="0000FF"/>
                </a:solidFill>
              </a:rPr>
              <a:t>get</a:t>
            </a:r>
            <a:r>
              <a:rPr lang="en-US" altLang="ja-JP" sz="1600" dirty="0"/>
              <a:t>(..))</a:t>
            </a:r>
            <a:r>
              <a:rPr lang="en-US" altLang="ja-JP" sz="1600" dirty="0" smtClean="0"/>
              <a:t>, call</a:t>
            </a:r>
            <a:r>
              <a:rPr lang="en-US" altLang="ja-JP" sz="1600" dirty="0"/>
              <a:t>(* </a:t>
            </a:r>
            <a:r>
              <a:rPr lang="en-US" altLang="ja-JP" sz="1600" dirty="0" err="1"/>
              <a:t>Map.</a:t>
            </a:r>
            <a:r>
              <a:rPr lang="en-US" altLang="ja-JP" sz="1600" dirty="0" err="1">
                <a:solidFill>
                  <a:srgbClr val="0000FF"/>
                </a:solidFill>
              </a:rPr>
              <a:t>put</a:t>
            </a:r>
            <a:r>
              <a:rPr lang="en-US" altLang="ja-JP" sz="1600" dirty="0"/>
              <a:t>(..)</a:t>
            </a:r>
            <a:r>
              <a:rPr lang="en-US" altLang="ja-JP" sz="1600" dirty="0" smtClean="0"/>
              <a:t>) ]</a:t>
            </a:r>
          </a:p>
          <a:p>
            <a:r>
              <a:rPr lang="en-US" altLang="ja-JP" sz="1600" dirty="0" smtClean="0"/>
              <a:t>{ …; proceed(); …;}</a:t>
            </a:r>
            <a:endParaRPr lang="en-US" altLang="ja-JP" sz="1600" dirty="0"/>
          </a:p>
        </p:txBody>
      </p:sp>
      <p:sp>
        <p:nvSpPr>
          <p:cNvPr id="6" name="角丸四角形 5"/>
          <p:cNvSpPr/>
          <p:nvPr/>
        </p:nvSpPr>
        <p:spPr>
          <a:xfrm>
            <a:off x="1600200" y="5791200"/>
            <a:ext cx="31242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b="1" dirty="0" smtClean="0"/>
              <a:t>@</a:t>
            </a:r>
            <a:r>
              <a:rPr lang="en-US" altLang="ja-JP" sz="1400" b="1" dirty="0" err="1" smtClean="0"/>
              <a:t>AssertAdvised(“lock_map</a:t>
            </a:r>
            <a:r>
              <a:rPr lang="en-US" altLang="ja-JP" sz="1400" b="1" dirty="0" smtClean="0"/>
              <a:t>”)</a:t>
            </a:r>
          </a:p>
          <a:p>
            <a:r>
              <a:rPr kumimoji="1" lang="en-US" altLang="ja-JP" sz="1400" b="1" dirty="0" smtClean="0"/>
              <a:t>void </a:t>
            </a:r>
            <a:r>
              <a:rPr kumimoji="1" lang="en-US" altLang="ja-JP" sz="1400" b="1" dirty="0" err="1" smtClean="0"/>
              <a:t>foo</a:t>
            </a:r>
            <a:r>
              <a:rPr kumimoji="1" lang="en-US" altLang="ja-JP" sz="1400" b="1" dirty="0" smtClean="0"/>
              <a:t>(){ … }</a:t>
            </a:r>
            <a:endParaRPr kumimoji="1" lang="ja-JP" altLang="en-US" sz="1400" dirty="0"/>
          </a:p>
        </p:txBody>
      </p:sp>
      <p:sp>
        <p:nvSpPr>
          <p:cNvPr id="7" name="角丸四角形 6"/>
          <p:cNvSpPr/>
          <p:nvPr/>
        </p:nvSpPr>
        <p:spPr>
          <a:xfrm>
            <a:off x="4876800" y="5791200"/>
            <a:ext cx="3200400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b="1" dirty="0" smtClean="0"/>
              <a:t>@</a:t>
            </a:r>
            <a:r>
              <a:rPr lang="en-US" altLang="ja-JP" sz="1400" b="1" dirty="0" err="1" smtClean="0"/>
              <a:t>SolveProblem(“Foo.lock_map</a:t>
            </a:r>
            <a:r>
              <a:rPr lang="en-US" altLang="ja-JP" sz="1400" b="1" dirty="0" smtClean="0"/>
              <a:t>”)</a:t>
            </a:r>
          </a:p>
          <a:p>
            <a:r>
              <a:rPr lang="en-US" altLang="ja-JP" sz="1400" b="1" dirty="0" smtClean="0"/>
              <a:t>void around(): … { … }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AspectJ</a:t>
            </a:r>
            <a:r>
              <a:rPr lang="ja-JP" altLang="en-US" dirty="0" smtClean="0"/>
              <a:t>では実現不可</a:t>
            </a:r>
            <a:endParaRPr lang="en-US" altLang="ja-JP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Pointcut</a:t>
            </a:r>
            <a:r>
              <a:rPr lang="ja-JP" altLang="en-US" dirty="0" smtClean="0"/>
              <a:t>は領域を選択できない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execution “point”</a:t>
            </a:r>
            <a:r>
              <a:rPr lang="ja-JP" altLang="en-US" dirty="0" smtClean="0"/>
              <a:t>のみ選択可能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Call: </a:t>
            </a:r>
            <a:r>
              <a:rPr lang="ja-JP" altLang="en-US" dirty="0" smtClean="0"/>
              <a:t>メソッド呼び出しを選択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Get, set: </a:t>
            </a:r>
            <a:r>
              <a:rPr lang="ja-JP" altLang="en-US" dirty="0" smtClean="0"/>
              <a:t>フィールドアクセスを選択</a:t>
            </a:r>
            <a:r>
              <a:rPr lang="en-US" altLang="ja-JP" dirty="0" smtClean="0"/>
              <a:t> </a:t>
            </a:r>
          </a:p>
          <a:p>
            <a:pPr lvl="1" eaLnBrk="1" hangingPunct="1"/>
            <a:r>
              <a:rPr lang="en-US" altLang="ja-JP" dirty="0" smtClean="0"/>
              <a:t>Execution: </a:t>
            </a:r>
            <a:r>
              <a:rPr lang="ja-JP" altLang="en-US" dirty="0" smtClean="0"/>
              <a:t>メソッドボディを選択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>
                <a:latin typeface="Century"/>
                <a:cs typeface="Century"/>
              </a:rPr>
              <a:t>around advice </a:t>
            </a:r>
            <a:r>
              <a:rPr lang="ja-JP" altLang="en-US" dirty="0" smtClean="0">
                <a:latin typeface="Century"/>
                <a:cs typeface="Century"/>
              </a:rPr>
              <a:t>を使えばメソッドボディ全体は同期可能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メソッドボディが最適な粒度とは限らない</a:t>
            </a:r>
            <a:r>
              <a:rPr lang="en-US" altLang="ja-JP" dirty="0" smtClean="0"/>
              <a:t>→</a:t>
            </a:r>
            <a:r>
              <a:rPr lang="ja-JP" altLang="en-US" dirty="0" smtClean="0"/>
              <a:t>リファクタリングが必要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全ての粒度の同期の箇所をメソッドに抽出するのは大変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200" dirty="0" smtClean="0"/>
              <a:t>なぜ</a:t>
            </a:r>
            <a:r>
              <a:rPr lang="en-US" altLang="ja-JP" sz="3200" dirty="0" smtClean="0"/>
              <a:t>AspectJ</a:t>
            </a:r>
            <a:r>
              <a:rPr lang="ja-JP" altLang="en-US" sz="3200" dirty="0" smtClean="0"/>
              <a:t>は同期</a:t>
            </a:r>
            <a:r>
              <a:rPr lang="en-US" altLang="ja-JP" sz="3200" dirty="0" smtClean="0"/>
              <a:t>/</a:t>
            </a:r>
            <a:r>
              <a:rPr lang="ja-JP" altLang="en-US" sz="3200" dirty="0" smtClean="0"/>
              <a:t>領域を扱えないか</a:t>
            </a:r>
            <a:endParaRPr lang="en-US" altLang="ja-JP" sz="32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3724275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Fragile</a:t>
            </a:r>
            <a:r>
              <a:rPr lang="ja-JP" altLang="en-US" dirty="0" smtClean="0"/>
              <a:t>性を減らせない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コードが変更されると選択できなくなる可能性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領域には</a:t>
            </a:r>
            <a:r>
              <a:rPr lang="en-US" altLang="ja-JP" dirty="0" smtClean="0"/>
              <a:t>pointcut </a:t>
            </a:r>
            <a:r>
              <a:rPr lang="ja-JP" altLang="en-US" dirty="0" smtClean="0"/>
              <a:t>より指定に多くの情報が必要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pointcut </a:t>
            </a:r>
            <a:r>
              <a:rPr lang="ja-JP" altLang="en-US" dirty="0" smtClean="0"/>
              <a:t>より変更に弱い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同期は必須の関心事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同期アスペクトを織り込み忘れると正しく動かない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AspectJ</a:t>
            </a:r>
            <a:r>
              <a:rPr lang="ja-JP" altLang="en-US" dirty="0" smtClean="0"/>
              <a:t>では織り込み忘れを発見できない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13-E814-104E-9085-0433EECB4FF1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21010</TotalTime>
  <Words>3385</Words>
  <Application>Microsoft Macintosh PowerPoint</Application>
  <PresentationFormat>画面に合わせる (4:3)</PresentationFormat>
  <Paragraphs>516</Paragraphs>
  <Slides>22</Slides>
  <Notes>20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Capsules</vt:lpstr>
      <vt:lpstr>An Extension of AspectJ to Weave Aspect into an Arbitrary Code Region </vt:lpstr>
      <vt:lpstr>目的:同期の粒度を切り替えたい</vt:lpstr>
      <vt:lpstr>Motivation:  ライブラリにおける同期処理</vt:lpstr>
      <vt:lpstr>修正によるパフォーマンスへの影響</vt:lpstr>
      <vt:lpstr>アスペクト指向で同期を切り替えたい</vt:lpstr>
      <vt:lpstr>アスペクト指向で同期を切り替えたい</vt:lpstr>
      <vt:lpstr>Our Proposal</vt:lpstr>
      <vt:lpstr>AspectJでは実現不可</vt:lpstr>
      <vt:lpstr>なぜAspectJは同期/領域を扱えないか</vt:lpstr>
      <vt:lpstr>Our Proposal: Regioncut</vt:lpstr>
      <vt:lpstr>領域の拡大</vt:lpstr>
      <vt:lpstr>Our Proposal:  Assertion for Advice</vt:lpstr>
      <vt:lpstr>Assertion for Advice チェッカー</vt:lpstr>
      <vt:lpstr>2つのチェッカーを開発</vt:lpstr>
      <vt:lpstr>Implementation</vt:lpstr>
      <vt:lpstr>Implementation Issue(1/2):  Around advice</vt:lpstr>
      <vt:lpstr>Implementation Issue(2/2):  解決法</vt:lpstr>
      <vt:lpstr>評価: regioncutの記述力</vt:lpstr>
      <vt:lpstr>評価: Assertion が有効に働くか</vt:lpstr>
      <vt:lpstr>Current Limitation</vt:lpstr>
      <vt:lpstr>Related Work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akai</dc:creator>
  <cp:lastModifiedBy>赤井 駿平</cp:lastModifiedBy>
  <cp:revision>837</cp:revision>
  <cp:lastPrinted>2010-02-04T06:56:14Z</cp:lastPrinted>
  <dcterms:created xsi:type="dcterms:W3CDTF">2010-02-05T01:01:13Z</dcterms:created>
  <dcterms:modified xsi:type="dcterms:W3CDTF">2010-02-05T01:17:55Z</dcterms:modified>
</cp:coreProperties>
</file>