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6"/>
  </p:notesMasterIdLst>
  <p:handoutMasterIdLst>
    <p:handoutMasterId r:id="rId27"/>
  </p:handoutMasterIdLst>
  <p:sldIdLst>
    <p:sldId id="256" r:id="rId3"/>
    <p:sldId id="257" r:id="rId4"/>
    <p:sldId id="258" r:id="rId5"/>
    <p:sldId id="259" r:id="rId6"/>
    <p:sldId id="260" r:id="rId7"/>
    <p:sldId id="261" r:id="rId8"/>
    <p:sldId id="274" r:id="rId9"/>
    <p:sldId id="275" r:id="rId10"/>
    <p:sldId id="278" r:id="rId11"/>
    <p:sldId id="263" r:id="rId12"/>
    <p:sldId id="283" r:id="rId13"/>
    <p:sldId id="277" r:id="rId14"/>
    <p:sldId id="264" r:id="rId15"/>
    <p:sldId id="265" r:id="rId16"/>
    <p:sldId id="280" r:id="rId17"/>
    <p:sldId id="266" r:id="rId18"/>
    <p:sldId id="267" r:id="rId19"/>
    <p:sldId id="268" r:id="rId20"/>
    <p:sldId id="281" r:id="rId21"/>
    <p:sldId id="270" r:id="rId22"/>
    <p:sldId id="271" r:id="rId23"/>
    <p:sldId id="272" r:id="rId24"/>
    <p:sldId id="273" r:id="rId2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68959" autoAdjust="0"/>
  </p:normalViewPr>
  <p:slideViewPr>
    <p:cSldViewPr>
      <p:cViewPr varScale="1">
        <p:scale>
          <a:sx n="50" d="100"/>
          <a:sy n="50" d="100"/>
        </p:scale>
        <p:origin x="-1086" y="-90"/>
      </p:cViewPr>
      <p:guideLst>
        <p:guide orient="horz" pos="2160"/>
        <p:guide pos="2880"/>
      </p:guideLst>
    </p:cSldViewPr>
  </p:slideViewPr>
  <p:outlineViewPr>
    <p:cViewPr>
      <p:scale>
        <a:sx n="33" d="100"/>
        <a:sy n="33" d="100"/>
      </p:scale>
      <p:origin x="0" y="873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_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_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__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______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9.9669364246136122E-2"/>
          <c:y val="0.16127879893496938"/>
          <c:w val="0.72744483328472986"/>
          <c:h val="0.797180616740089"/>
        </c:manualLayout>
      </c:layout>
      <c:lineChart>
        <c:grouping val="standard"/>
        <c:ser>
          <c:idx val="0"/>
          <c:order val="0"/>
          <c:tx>
            <c:strRef>
              <c:f>Sheet1!$B$1</c:f>
              <c:strCache>
                <c:ptCount val="1"/>
                <c:pt idx="0">
                  <c:v>クレジット</c:v>
                </c:pt>
              </c:strCache>
            </c:strRef>
          </c:tx>
          <c:spPr>
            <a:ln>
              <a:solidFill>
                <a:srgbClr val="FFC000"/>
              </a:solidFill>
            </a:ln>
          </c:spPr>
          <c:marker>
            <c:symbol val="none"/>
          </c:marker>
          <c:cat>
            <c:numRef>
              <c:f>Sheet1!$A$2:$A$37</c:f>
              <c:numCache>
                <c:formatCode>General</c:formatCode>
                <c:ptCount val="36"/>
              </c:numCache>
            </c:numRef>
          </c:cat>
          <c:val>
            <c:numRef>
              <c:f>Sheet1!$B$2:$B$37</c:f>
              <c:numCache>
                <c:formatCode>General</c:formatCode>
                <c:ptCount val="36"/>
                <c:pt idx="0">
                  <c:v>150</c:v>
                </c:pt>
                <c:pt idx="1">
                  <c:v>150</c:v>
                </c:pt>
                <c:pt idx="2">
                  <c:v>150</c:v>
                </c:pt>
                <c:pt idx="3">
                  <c:v>150</c:v>
                </c:pt>
                <c:pt idx="4">
                  <c:v>150</c:v>
                </c:pt>
                <c:pt idx="5">
                  <c:v>150</c:v>
                </c:pt>
                <c:pt idx="6">
                  <c:v>150</c:v>
                </c:pt>
                <c:pt idx="7">
                  <c:v>150</c:v>
                </c:pt>
                <c:pt idx="8">
                  <c:v>150</c:v>
                </c:pt>
                <c:pt idx="9">
                  <c:v>150</c:v>
                </c:pt>
                <c:pt idx="10">
                  <c:v>50</c:v>
                </c:pt>
                <c:pt idx="11">
                  <c:v>50</c:v>
                </c:pt>
                <c:pt idx="12">
                  <c:v>50</c:v>
                </c:pt>
                <c:pt idx="13">
                  <c:v>50</c:v>
                </c:pt>
                <c:pt idx="14">
                  <c:v>50</c:v>
                </c:pt>
                <c:pt idx="15">
                  <c:v>50</c:v>
                </c:pt>
                <c:pt idx="16">
                  <c:v>50</c:v>
                </c:pt>
                <c:pt idx="17">
                  <c:v>50</c:v>
                </c:pt>
                <c:pt idx="18">
                  <c:v>50</c:v>
                </c:pt>
                <c:pt idx="19">
                  <c:v>50</c:v>
                </c:pt>
                <c:pt idx="20">
                  <c:v>-50</c:v>
                </c:pt>
                <c:pt idx="21">
                  <c:v>-50</c:v>
                </c:pt>
                <c:pt idx="22">
                  <c:v>-50</c:v>
                </c:pt>
                <c:pt idx="23">
                  <c:v>-50</c:v>
                </c:pt>
                <c:pt idx="24">
                  <c:v>-50</c:v>
                </c:pt>
                <c:pt idx="25">
                  <c:v>-50</c:v>
                </c:pt>
                <c:pt idx="26">
                  <c:v>-50</c:v>
                </c:pt>
                <c:pt idx="27">
                  <c:v>-50</c:v>
                </c:pt>
                <c:pt idx="28">
                  <c:v>-50</c:v>
                </c:pt>
                <c:pt idx="29">
                  <c:v>-50</c:v>
                </c:pt>
                <c:pt idx="30">
                  <c:v>150</c:v>
                </c:pt>
                <c:pt idx="31">
                  <c:v>150</c:v>
                </c:pt>
                <c:pt idx="32">
                  <c:v>150</c:v>
                </c:pt>
                <c:pt idx="33">
                  <c:v>150</c:v>
                </c:pt>
                <c:pt idx="34">
                  <c:v>150</c:v>
                </c:pt>
                <c:pt idx="35">
                  <c:v>150</c:v>
                </c:pt>
              </c:numCache>
            </c:numRef>
          </c:val>
        </c:ser>
        <c:marker val="1"/>
        <c:axId val="70845184"/>
        <c:axId val="70846720"/>
      </c:lineChart>
      <c:catAx>
        <c:axId val="70845184"/>
        <c:scaling>
          <c:orientation val="minMax"/>
        </c:scaling>
        <c:axPos val="b"/>
        <c:numFmt formatCode="General" sourceLinked="1"/>
        <c:tickLblPos val="nextTo"/>
        <c:crossAx val="70846720"/>
        <c:crosses val="autoZero"/>
        <c:auto val="1"/>
        <c:lblAlgn val="ctr"/>
        <c:lblOffset val="100"/>
      </c:catAx>
      <c:valAx>
        <c:axId val="70846720"/>
        <c:scaling>
          <c:orientation val="minMax"/>
        </c:scaling>
        <c:axPos val="l"/>
        <c:majorGridlines/>
        <c:numFmt formatCode="General" sourceLinked="1"/>
        <c:tickLblPos val="nextTo"/>
        <c:crossAx val="70845184"/>
        <c:crosses val="autoZero"/>
        <c:crossBetween val="between"/>
      </c:valAx>
    </c:plotArea>
    <c:legend>
      <c:legendPos val="r"/>
    </c:legend>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3711901893356787"/>
          <c:y val="0.295041104443442"/>
          <c:w val="0.82069671888056661"/>
          <c:h val="0.57072484882121"/>
        </c:manualLayout>
      </c:layout>
      <c:lineChart>
        <c:grouping val="standard"/>
        <c:ser>
          <c:idx val="0"/>
          <c:order val="0"/>
          <c:tx>
            <c:strRef>
              <c:f>Sheet1!$C$1</c:f>
              <c:strCache>
                <c:ptCount val="1"/>
                <c:pt idx="0">
                  <c:v>オフロードなし</c:v>
                </c:pt>
              </c:strCache>
            </c:strRef>
          </c:tx>
          <c:marker>
            <c:symbol val="none"/>
          </c:marker>
          <c:cat>
            <c:numRef>
              <c:f>Sheet1!$B$2:$B$14</c:f>
              <c:numCache>
                <c:formatCode>General</c:formatCode>
                <c:ptCount val="13"/>
                <c:pt idx="0">
                  <c:v>0</c:v>
                </c:pt>
                <c:pt idx="1">
                  <c:v>3</c:v>
                </c:pt>
                <c:pt idx="2">
                  <c:v>6</c:v>
                </c:pt>
                <c:pt idx="3">
                  <c:v>9</c:v>
                </c:pt>
                <c:pt idx="4">
                  <c:v>12</c:v>
                </c:pt>
                <c:pt idx="5">
                  <c:v>15</c:v>
                </c:pt>
                <c:pt idx="6">
                  <c:v>18</c:v>
                </c:pt>
                <c:pt idx="7">
                  <c:v>21</c:v>
                </c:pt>
                <c:pt idx="8">
                  <c:v>24</c:v>
                </c:pt>
                <c:pt idx="9">
                  <c:v>27</c:v>
                </c:pt>
                <c:pt idx="10">
                  <c:v>30</c:v>
                </c:pt>
                <c:pt idx="11">
                  <c:v>33</c:v>
                </c:pt>
                <c:pt idx="12">
                  <c:v>36</c:v>
                </c:pt>
              </c:numCache>
            </c:numRef>
          </c:cat>
          <c:val>
            <c:numRef>
              <c:f>Sheet1!$C$2:$C$14</c:f>
              <c:numCache>
                <c:formatCode>General</c:formatCode>
                <c:ptCount val="13"/>
                <c:pt idx="0">
                  <c:v>0</c:v>
                </c:pt>
                <c:pt idx="1">
                  <c:v>32</c:v>
                </c:pt>
                <c:pt idx="2">
                  <c:v>42</c:v>
                </c:pt>
                <c:pt idx="3">
                  <c:v>40</c:v>
                </c:pt>
                <c:pt idx="4">
                  <c:v>42</c:v>
                </c:pt>
                <c:pt idx="5">
                  <c:v>40</c:v>
                </c:pt>
                <c:pt idx="6">
                  <c:v>37</c:v>
                </c:pt>
                <c:pt idx="7">
                  <c:v>41</c:v>
                </c:pt>
                <c:pt idx="8">
                  <c:v>37</c:v>
                </c:pt>
                <c:pt idx="9">
                  <c:v>40</c:v>
                </c:pt>
                <c:pt idx="10">
                  <c:v>1.5</c:v>
                </c:pt>
                <c:pt idx="11">
                  <c:v>0</c:v>
                </c:pt>
                <c:pt idx="12">
                  <c:v>0</c:v>
                </c:pt>
              </c:numCache>
            </c:numRef>
          </c:val>
        </c:ser>
        <c:ser>
          <c:idx val="1"/>
          <c:order val="1"/>
          <c:tx>
            <c:strRef>
              <c:f>Sheet1!$D$1</c:f>
              <c:strCache>
                <c:ptCount val="1"/>
                <c:pt idx="0">
                  <c:v>オフロードあり</c:v>
                </c:pt>
              </c:strCache>
            </c:strRef>
          </c:tx>
          <c:marker>
            <c:symbol val="none"/>
          </c:marker>
          <c:cat>
            <c:numRef>
              <c:f>Sheet1!$B$2:$B$14</c:f>
              <c:numCache>
                <c:formatCode>General</c:formatCode>
                <c:ptCount val="13"/>
                <c:pt idx="0">
                  <c:v>0</c:v>
                </c:pt>
                <c:pt idx="1">
                  <c:v>3</c:v>
                </c:pt>
                <c:pt idx="2">
                  <c:v>6</c:v>
                </c:pt>
                <c:pt idx="3">
                  <c:v>9</c:v>
                </c:pt>
                <c:pt idx="4">
                  <c:v>12</c:v>
                </c:pt>
                <c:pt idx="5">
                  <c:v>15</c:v>
                </c:pt>
                <c:pt idx="6">
                  <c:v>18</c:v>
                </c:pt>
                <c:pt idx="7">
                  <c:v>21</c:v>
                </c:pt>
                <c:pt idx="8">
                  <c:v>24</c:v>
                </c:pt>
                <c:pt idx="9">
                  <c:v>27</c:v>
                </c:pt>
                <c:pt idx="10">
                  <c:v>30</c:v>
                </c:pt>
                <c:pt idx="11">
                  <c:v>33</c:v>
                </c:pt>
                <c:pt idx="12">
                  <c:v>36</c:v>
                </c:pt>
              </c:numCache>
            </c:numRef>
          </c:cat>
          <c:val>
            <c:numRef>
              <c:f>Sheet1!$D$2:$D$14</c:f>
              <c:numCache>
                <c:formatCode>General</c:formatCode>
                <c:ptCount val="13"/>
                <c:pt idx="0">
                  <c:v>0</c:v>
                </c:pt>
                <c:pt idx="1">
                  <c:v>45.91</c:v>
                </c:pt>
                <c:pt idx="2">
                  <c:v>71.760000000000005</c:v>
                </c:pt>
                <c:pt idx="3">
                  <c:v>76.179999999999978</c:v>
                </c:pt>
                <c:pt idx="4">
                  <c:v>69.86</c:v>
                </c:pt>
                <c:pt idx="5">
                  <c:v>79.19</c:v>
                </c:pt>
                <c:pt idx="6">
                  <c:v>80.83</c:v>
                </c:pt>
                <c:pt idx="7">
                  <c:v>82.9</c:v>
                </c:pt>
                <c:pt idx="8">
                  <c:v>66.210000000000022</c:v>
                </c:pt>
                <c:pt idx="9">
                  <c:v>45.190000000000012</c:v>
                </c:pt>
                <c:pt idx="10">
                  <c:v>28.57</c:v>
                </c:pt>
                <c:pt idx="11">
                  <c:v>7.9700000000000024</c:v>
                </c:pt>
                <c:pt idx="12">
                  <c:v>0</c:v>
                </c:pt>
              </c:numCache>
            </c:numRef>
          </c:val>
        </c:ser>
        <c:ser>
          <c:idx val="2"/>
          <c:order val="2"/>
          <c:tx>
            <c:strRef>
              <c:f>Sheet1!$E$1</c:f>
              <c:strCache>
                <c:ptCount val="1"/>
                <c:pt idx="0">
                  <c:v>OffloadCage</c:v>
                </c:pt>
              </c:strCache>
            </c:strRef>
          </c:tx>
          <c:marker>
            <c:symbol val="none"/>
          </c:marker>
          <c:cat>
            <c:numRef>
              <c:f>Sheet1!$B$2:$B$14</c:f>
              <c:numCache>
                <c:formatCode>General</c:formatCode>
                <c:ptCount val="13"/>
                <c:pt idx="0">
                  <c:v>0</c:v>
                </c:pt>
                <c:pt idx="1">
                  <c:v>3</c:v>
                </c:pt>
                <c:pt idx="2">
                  <c:v>6</c:v>
                </c:pt>
                <c:pt idx="3">
                  <c:v>9</c:v>
                </c:pt>
                <c:pt idx="4">
                  <c:v>12</c:v>
                </c:pt>
                <c:pt idx="5">
                  <c:v>15</c:v>
                </c:pt>
                <c:pt idx="6">
                  <c:v>18</c:v>
                </c:pt>
                <c:pt idx="7">
                  <c:v>21</c:v>
                </c:pt>
                <c:pt idx="8">
                  <c:v>24</c:v>
                </c:pt>
                <c:pt idx="9">
                  <c:v>27</c:v>
                </c:pt>
                <c:pt idx="10">
                  <c:v>30</c:v>
                </c:pt>
                <c:pt idx="11">
                  <c:v>33</c:v>
                </c:pt>
                <c:pt idx="12">
                  <c:v>36</c:v>
                </c:pt>
              </c:numCache>
            </c:numRef>
          </c:cat>
          <c:val>
            <c:numRef>
              <c:f>Sheet1!$E$2:$E$14</c:f>
              <c:numCache>
                <c:formatCode>General</c:formatCode>
                <c:ptCount val="13"/>
                <c:pt idx="0">
                  <c:v>0</c:v>
                </c:pt>
                <c:pt idx="1">
                  <c:v>39.92</c:v>
                </c:pt>
                <c:pt idx="2">
                  <c:v>46.92</c:v>
                </c:pt>
                <c:pt idx="3">
                  <c:v>33.61</c:v>
                </c:pt>
                <c:pt idx="4">
                  <c:v>40.92</c:v>
                </c:pt>
                <c:pt idx="5">
                  <c:v>47.25</c:v>
                </c:pt>
                <c:pt idx="6">
                  <c:v>39.92</c:v>
                </c:pt>
                <c:pt idx="7">
                  <c:v>44.58</c:v>
                </c:pt>
                <c:pt idx="8">
                  <c:v>47.240000000000009</c:v>
                </c:pt>
                <c:pt idx="9">
                  <c:v>40.260000000000012</c:v>
                </c:pt>
                <c:pt idx="10">
                  <c:v>26.6</c:v>
                </c:pt>
                <c:pt idx="11">
                  <c:v>2.9899999999999998</c:v>
                </c:pt>
                <c:pt idx="12">
                  <c:v>0</c:v>
                </c:pt>
              </c:numCache>
            </c:numRef>
          </c:val>
        </c:ser>
        <c:marker val="1"/>
        <c:axId val="80939648"/>
        <c:axId val="83505536"/>
      </c:lineChart>
      <c:catAx>
        <c:axId val="80939648"/>
        <c:scaling>
          <c:orientation val="minMax"/>
        </c:scaling>
        <c:axPos val="b"/>
        <c:numFmt formatCode="General" sourceLinked="1"/>
        <c:tickLblPos val="nextTo"/>
        <c:crossAx val="83505536"/>
        <c:crosses val="autoZero"/>
        <c:auto val="1"/>
        <c:lblAlgn val="ctr"/>
        <c:lblOffset val="100"/>
        <c:tickLblSkip val="3"/>
      </c:catAx>
      <c:valAx>
        <c:axId val="83505536"/>
        <c:scaling>
          <c:orientation val="minMax"/>
        </c:scaling>
        <c:axPos val="l"/>
        <c:majorGridlines/>
        <c:numFmt formatCode="General" sourceLinked="0"/>
        <c:tickLblPos val="nextTo"/>
        <c:crossAx val="80939648"/>
        <c:crosses val="autoZero"/>
        <c:crossBetween val="midCat"/>
      </c:valAx>
    </c:plotArea>
    <c:legend>
      <c:legendPos val="t"/>
      <c:layout>
        <c:manualLayout>
          <c:xMode val="edge"/>
          <c:yMode val="edge"/>
          <c:x val="0.43672360672120131"/>
          <c:y val="1.7204180661056032E-2"/>
          <c:w val="0.45197423770570838"/>
          <c:h val="0.22683270318082524"/>
        </c:manualLayout>
      </c:layout>
    </c:legend>
    <c:plotVisOnly val="1"/>
  </c:chart>
  <c:txPr>
    <a:bodyPr/>
    <a:lstStyle/>
    <a:p>
      <a:pPr>
        <a:defRPr sz="1800"/>
      </a:pPr>
      <a:endParaRPr lang="ja-JP"/>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plotArea>
      <c:layout/>
      <c:lineChart>
        <c:grouping val="standard"/>
        <c:ser>
          <c:idx val="0"/>
          <c:order val="0"/>
          <c:tx>
            <c:strRef>
              <c:f>Sheet1!$C$1</c:f>
              <c:strCache>
                <c:ptCount val="1"/>
                <c:pt idx="0">
                  <c:v>オフロードなし</c:v>
                </c:pt>
              </c:strCache>
            </c:strRef>
          </c:tx>
          <c:marker>
            <c:symbol val="none"/>
          </c:marker>
          <c:cat>
            <c:numRef>
              <c:f>Sheet1!$B$2:$B$86</c:f>
              <c:numCache>
                <c:formatCode>General</c:formatCode>
                <c:ptCount val="85"/>
                <c:pt idx="0">
                  <c:v>30</c:v>
                </c:pt>
                <c:pt idx="1">
                  <c:v>60</c:v>
                </c:pt>
                <c:pt idx="2">
                  <c:v>90</c:v>
                </c:pt>
                <c:pt idx="3">
                  <c:v>120</c:v>
                </c:pt>
                <c:pt idx="4">
                  <c:v>150</c:v>
                </c:pt>
                <c:pt idx="5">
                  <c:v>180</c:v>
                </c:pt>
                <c:pt idx="6">
                  <c:v>210</c:v>
                </c:pt>
                <c:pt idx="7">
                  <c:v>240</c:v>
                </c:pt>
                <c:pt idx="8">
                  <c:v>270</c:v>
                </c:pt>
                <c:pt idx="9">
                  <c:v>300</c:v>
                </c:pt>
                <c:pt idx="10">
                  <c:v>330</c:v>
                </c:pt>
                <c:pt idx="11">
                  <c:v>360</c:v>
                </c:pt>
                <c:pt idx="12">
                  <c:v>390</c:v>
                </c:pt>
                <c:pt idx="13">
                  <c:v>420</c:v>
                </c:pt>
                <c:pt idx="14">
                  <c:v>450</c:v>
                </c:pt>
                <c:pt idx="15">
                  <c:v>480</c:v>
                </c:pt>
                <c:pt idx="16">
                  <c:v>510</c:v>
                </c:pt>
                <c:pt idx="17">
                  <c:v>540</c:v>
                </c:pt>
                <c:pt idx="18">
                  <c:v>570</c:v>
                </c:pt>
                <c:pt idx="19">
                  <c:v>600</c:v>
                </c:pt>
                <c:pt idx="20">
                  <c:v>630</c:v>
                </c:pt>
                <c:pt idx="21">
                  <c:v>660</c:v>
                </c:pt>
                <c:pt idx="22">
                  <c:v>690</c:v>
                </c:pt>
                <c:pt idx="23">
                  <c:v>720</c:v>
                </c:pt>
                <c:pt idx="24">
                  <c:v>750</c:v>
                </c:pt>
                <c:pt idx="25">
                  <c:v>780</c:v>
                </c:pt>
                <c:pt idx="26">
                  <c:v>810</c:v>
                </c:pt>
                <c:pt idx="27">
                  <c:v>840</c:v>
                </c:pt>
                <c:pt idx="28">
                  <c:v>870</c:v>
                </c:pt>
                <c:pt idx="29">
                  <c:v>900</c:v>
                </c:pt>
                <c:pt idx="30">
                  <c:v>930</c:v>
                </c:pt>
                <c:pt idx="31">
                  <c:v>960</c:v>
                </c:pt>
                <c:pt idx="32">
                  <c:v>990</c:v>
                </c:pt>
                <c:pt idx="33">
                  <c:v>1020</c:v>
                </c:pt>
                <c:pt idx="34">
                  <c:v>1050</c:v>
                </c:pt>
                <c:pt idx="35">
                  <c:v>1080</c:v>
                </c:pt>
                <c:pt idx="36">
                  <c:v>1110</c:v>
                </c:pt>
                <c:pt idx="37">
                  <c:v>1140</c:v>
                </c:pt>
                <c:pt idx="38">
                  <c:v>1170</c:v>
                </c:pt>
                <c:pt idx="39">
                  <c:v>1200</c:v>
                </c:pt>
                <c:pt idx="40">
                  <c:v>1230</c:v>
                </c:pt>
                <c:pt idx="41">
                  <c:v>1260</c:v>
                </c:pt>
                <c:pt idx="42">
                  <c:v>1290</c:v>
                </c:pt>
                <c:pt idx="43">
                  <c:v>1320</c:v>
                </c:pt>
                <c:pt idx="44">
                  <c:v>1350</c:v>
                </c:pt>
                <c:pt idx="45">
                  <c:v>1380</c:v>
                </c:pt>
                <c:pt idx="46">
                  <c:v>1410</c:v>
                </c:pt>
                <c:pt idx="47">
                  <c:v>1440</c:v>
                </c:pt>
                <c:pt idx="48">
                  <c:v>1470</c:v>
                </c:pt>
                <c:pt idx="49">
                  <c:v>1500</c:v>
                </c:pt>
                <c:pt idx="50">
                  <c:v>1530</c:v>
                </c:pt>
                <c:pt idx="51">
                  <c:v>1560</c:v>
                </c:pt>
                <c:pt idx="52">
                  <c:v>1590</c:v>
                </c:pt>
                <c:pt idx="53">
                  <c:v>1620</c:v>
                </c:pt>
                <c:pt idx="54">
                  <c:v>1650</c:v>
                </c:pt>
                <c:pt idx="55">
                  <c:v>1680</c:v>
                </c:pt>
                <c:pt idx="56">
                  <c:v>1710</c:v>
                </c:pt>
                <c:pt idx="57">
                  <c:v>1740</c:v>
                </c:pt>
                <c:pt idx="58">
                  <c:v>1770</c:v>
                </c:pt>
                <c:pt idx="59">
                  <c:v>1800</c:v>
                </c:pt>
                <c:pt idx="60">
                  <c:v>1830</c:v>
                </c:pt>
                <c:pt idx="61">
                  <c:v>1860</c:v>
                </c:pt>
                <c:pt idx="62">
                  <c:v>1890</c:v>
                </c:pt>
                <c:pt idx="63">
                  <c:v>1920</c:v>
                </c:pt>
                <c:pt idx="64">
                  <c:v>1950</c:v>
                </c:pt>
                <c:pt idx="65">
                  <c:v>1980</c:v>
                </c:pt>
                <c:pt idx="66">
                  <c:v>2010</c:v>
                </c:pt>
                <c:pt idx="67">
                  <c:v>2040</c:v>
                </c:pt>
                <c:pt idx="68">
                  <c:v>2070</c:v>
                </c:pt>
                <c:pt idx="69">
                  <c:v>2100</c:v>
                </c:pt>
                <c:pt idx="70">
                  <c:v>2130</c:v>
                </c:pt>
                <c:pt idx="71">
                  <c:v>2160</c:v>
                </c:pt>
                <c:pt idx="72">
                  <c:v>2190</c:v>
                </c:pt>
                <c:pt idx="73">
                  <c:v>2220</c:v>
                </c:pt>
                <c:pt idx="74">
                  <c:v>2250</c:v>
                </c:pt>
                <c:pt idx="75">
                  <c:v>2280</c:v>
                </c:pt>
                <c:pt idx="76">
                  <c:v>2310</c:v>
                </c:pt>
                <c:pt idx="77">
                  <c:v>2340</c:v>
                </c:pt>
                <c:pt idx="78">
                  <c:v>2370</c:v>
                </c:pt>
                <c:pt idx="79">
                  <c:v>2400</c:v>
                </c:pt>
                <c:pt idx="80">
                  <c:v>2430</c:v>
                </c:pt>
                <c:pt idx="81">
                  <c:v>2460</c:v>
                </c:pt>
                <c:pt idx="82">
                  <c:v>2490</c:v>
                </c:pt>
                <c:pt idx="83">
                  <c:v>2520</c:v>
                </c:pt>
                <c:pt idx="84">
                  <c:v>2550</c:v>
                </c:pt>
              </c:numCache>
            </c:numRef>
          </c:cat>
          <c:val>
            <c:numRef>
              <c:f>Sheet1!$C$2:$C$86</c:f>
              <c:numCache>
                <c:formatCode>General</c:formatCode>
                <c:ptCount val="85"/>
                <c:pt idx="0">
                  <c:v>120</c:v>
                </c:pt>
                <c:pt idx="1">
                  <c:v>120</c:v>
                </c:pt>
                <c:pt idx="2">
                  <c:v>120</c:v>
                </c:pt>
                <c:pt idx="3">
                  <c:v>120</c:v>
                </c:pt>
                <c:pt idx="4">
                  <c:v>120</c:v>
                </c:pt>
                <c:pt idx="5">
                  <c:v>120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120</c:v>
                </c:pt>
                <c:pt idx="25">
                  <c:v>120</c:v>
                </c:pt>
                <c:pt idx="26">
                  <c:v>120</c:v>
                </c:pt>
                <c:pt idx="27">
                  <c:v>120</c:v>
                </c:pt>
                <c:pt idx="28">
                  <c:v>120</c:v>
                </c:pt>
                <c:pt idx="29">
                  <c:v>120</c:v>
                </c:pt>
                <c:pt idx="30">
                  <c:v>120</c:v>
                </c:pt>
                <c:pt idx="31">
                  <c:v>120</c:v>
                </c:pt>
                <c:pt idx="32">
                  <c:v>120</c:v>
                </c:pt>
                <c:pt idx="33">
                  <c:v>120</c:v>
                </c:pt>
                <c:pt idx="34">
                  <c:v>120</c:v>
                </c:pt>
                <c:pt idx="35">
                  <c:v>120</c:v>
                </c:pt>
                <c:pt idx="36">
                  <c:v>120</c:v>
                </c:pt>
                <c:pt idx="37">
                  <c:v>120</c:v>
                </c:pt>
                <c:pt idx="38">
                  <c:v>120</c:v>
                </c:pt>
                <c:pt idx="39">
                  <c:v>120</c:v>
                </c:pt>
                <c:pt idx="40">
                  <c:v>120</c:v>
                </c:pt>
                <c:pt idx="41">
                  <c:v>120</c:v>
                </c:pt>
                <c:pt idx="42">
                  <c:v>120</c:v>
                </c:pt>
                <c:pt idx="43">
                  <c:v>120</c:v>
                </c:pt>
                <c:pt idx="44">
                  <c:v>120</c:v>
                </c:pt>
                <c:pt idx="45">
                  <c:v>120</c:v>
                </c:pt>
                <c:pt idx="46">
                  <c:v>120</c:v>
                </c:pt>
                <c:pt idx="47">
                  <c:v>120</c:v>
                </c:pt>
                <c:pt idx="48">
                  <c:v>120</c:v>
                </c:pt>
                <c:pt idx="49">
                  <c:v>120</c:v>
                </c:pt>
                <c:pt idx="50">
                  <c:v>120</c:v>
                </c:pt>
                <c:pt idx="51">
                  <c:v>120</c:v>
                </c:pt>
                <c:pt idx="52">
                  <c:v>120</c:v>
                </c:pt>
                <c:pt idx="53">
                  <c:v>120</c:v>
                </c:pt>
                <c:pt idx="54">
                  <c:v>120</c:v>
                </c:pt>
                <c:pt idx="55">
                  <c:v>120</c:v>
                </c:pt>
                <c:pt idx="56">
                  <c:v>120</c:v>
                </c:pt>
                <c:pt idx="57">
                  <c:v>120</c:v>
                </c:pt>
                <c:pt idx="58">
                  <c:v>120</c:v>
                </c:pt>
                <c:pt idx="59">
                  <c:v>120</c:v>
                </c:pt>
                <c:pt idx="60">
                  <c:v>120</c:v>
                </c:pt>
                <c:pt idx="61">
                  <c:v>120</c:v>
                </c:pt>
                <c:pt idx="62">
                  <c:v>120</c:v>
                </c:pt>
                <c:pt idx="63">
                  <c:v>120</c:v>
                </c:pt>
                <c:pt idx="64">
                  <c:v>120</c:v>
                </c:pt>
                <c:pt idx="65">
                  <c:v>120</c:v>
                </c:pt>
                <c:pt idx="66">
                  <c:v>120</c:v>
                </c:pt>
                <c:pt idx="67">
                  <c:v>120</c:v>
                </c:pt>
                <c:pt idx="68">
                  <c:v>120</c:v>
                </c:pt>
                <c:pt idx="69">
                  <c:v>120</c:v>
                </c:pt>
                <c:pt idx="70">
                  <c:v>120</c:v>
                </c:pt>
                <c:pt idx="71">
                  <c:v>120</c:v>
                </c:pt>
                <c:pt idx="72">
                  <c:v>120</c:v>
                </c:pt>
                <c:pt idx="73">
                  <c:v>120</c:v>
                </c:pt>
                <c:pt idx="74">
                  <c:v>120</c:v>
                </c:pt>
                <c:pt idx="75">
                  <c:v>120</c:v>
                </c:pt>
                <c:pt idx="76">
                  <c:v>120</c:v>
                </c:pt>
                <c:pt idx="77">
                  <c:v>120</c:v>
                </c:pt>
                <c:pt idx="78">
                  <c:v>120</c:v>
                </c:pt>
                <c:pt idx="79">
                  <c:v>120</c:v>
                </c:pt>
                <c:pt idx="80">
                  <c:v>120</c:v>
                </c:pt>
                <c:pt idx="81">
                  <c:v>120</c:v>
                </c:pt>
                <c:pt idx="82">
                  <c:v>120</c:v>
                </c:pt>
                <c:pt idx="83">
                  <c:v>120</c:v>
                </c:pt>
                <c:pt idx="84">
                  <c:v>120</c:v>
                </c:pt>
              </c:numCache>
            </c:numRef>
          </c:val>
        </c:ser>
        <c:ser>
          <c:idx val="1"/>
          <c:order val="1"/>
          <c:tx>
            <c:strRef>
              <c:f>Sheet1!$D$1</c:f>
              <c:strCache>
                <c:ptCount val="1"/>
                <c:pt idx="0">
                  <c:v>オフロード</c:v>
                </c:pt>
              </c:strCache>
            </c:strRef>
          </c:tx>
          <c:marker>
            <c:symbol val="none"/>
          </c:marker>
          <c:cat>
            <c:numRef>
              <c:f>Sheet1!$B$2:$B$86</c:f>
              <c:numCache>
                <c:formatCode>General</c:formatCode>
                <c:ptCount val="85"/>
                <c:pt idx="0">
                  <c:v>30</c:v>
                </c:pt>
                <c:pt idx="1">
                  <c:v>60</c:v>
                </c:pt>
                <c:pt idx="2">
                  <c:v>90</c:v>
                </c:pt>
                <c:pt idx="3">
                  <c:v>120</c:v>
                </c:pt>
                <c:pt idx="4">
                  <c:v>150</c:v>
                </c:pt>
                <c:pt idx="5">
                  <c:v>180</c:v>
                </c:pt>
                <c:pt idx="6">
                  <c:v>210</c:v>
                </c:pt>
                <c:pt idx="7">
                  <c:v>240</c:v>
                </c:pt>
                <c:pt idx="8">
                  <c:v>270</c:v>
                </c:pt>
                <c:pt idx="9">
                  <c:v>300</c:v>
                </c:pt>
                <c:pt idx="10">
                  <c:v>330</c:v>
                </c:pt>
                <c:pt idx="11">
                  <c:v>360</c:v>
                </c:pt>
                <c:pt idx="12">
                  <c:v>390</c:v>
                </c:pt>
                <c:pt idx="13">
                  <c:v>420</c:v>
                </c:pt>
                <c:pt idx="14">
                  <c:v>450</c:v>
                </c:pt>
                <c:pt idx="15">
                  <c:v>480</c:v>
                </c:pt>
                <c:pt idx="16">
                  <c:v>510</c:v>
                </c:pt>
                <c:pt idx="17">
                  <c:v>540</c:v>
                </c:pt>
                <c:pt idx="18">
                  <c:v>570</c:v>
                </c:pt>
                <c:pt idx="19">
                  <c:v>600</c:v>
                </c:pt>
                <c:pt idx="20">
                  <c:v>630</c:v>
                </c:pt>
                <c:pt idx="21">
                  <c:v>660</c:v>
                </c:pt>
                <c:pt idx="22">
                  <c:v>690</c:v>
                </c:pt>
                <c:pt idx="23">
                  <c:v>720</c:v>
                </c:pt>
                <c:pt idx="24">
                  <c:v>750</c:v>
                </c:pt>
                <c:pt idx="25">
                  <c:v>780</c:v>
                </c:pt>
                <c:pt idx="26">
                  <c:v>810</c:v>
                </c:pt>
                <c:pt idx="27">
                  <c:v>840</c:v>
                </c:pt>
                <c:pt idx="28">
                  <c:v>870</c:v>
                </c:pt>
                <c:pt idx="29">
                  <c:v>900</c:v>
                </c:pt>
                <c:pt idx="30">
                  <c:v>930</c:v>
                </c:pt>
                <c:pt idx="31">
                  <c:v>960</c:v>
                </c:pt>
                <c:pt idx="32">
                  <c:v>990</c:v>
                </c:pt>
                <c:pt idx="33">
                  <c:v>1020</c:v>
                </c:pt>
                <c:pt idx="34">
                  <c:v>1050</c:v>
                </c:pt>
                <c:pt idx="35">
                  <c:v>1080</c:v>
                </c:pt>
                <c:pt idx="36">
                  <c:v>1110</c:v>
                </c:pt>
                <c:pt idx="37">
                  <c:v>1140</c:v>
                </c:pt>
                <c:pt idx="38">
                  <c:v>1170</c:v>
                </c:pt>
                <c:pt idx="39">
                  <c:v>1200</c:v>
                </c:pt>
                <c:pt idx="40">
                  <c:v>1230</c:v>
                </c:pt>
                <c:pt idx="41">
                  <c:v>1260</c:v>
                </c:pt>
                <c:pt idx="42">
                  <c:v>1290</c:v>
                </c:pt>
                <c:pt idx="43">
                  <c:v>1320</c:v>
                </c:pt>
                <c:pt idx="44">
                  <c:v>1350</c:v>
                </c:pt>
                <c:pt idx="45">
                  <c:v>1380</c:v>
                </c:pt>
                <c:pt idx="46">
                  <c:v>1410</c:v>
                </c:pt>
                <c:pt idx="47">
                  <c:v>1440</c:v>
                </c:pt>
                <c:pt idx="48">
                  <c:v>1470</c:v>
                </c:pt>
                <c:pt idx="49">
                  <c:v>1500</c:v>
                </c:pt>
                <c:pt idx="50">
                  <c:v>1530</c:v>
                </c:pt>
                <c:pt idx="51">
                  <c:v>1560</c:v>
                </c:pt>
                <c:pt idx="52">
                  <c:v>1590</c:v>
                </c:pt>
                <c:pt idx="53">
                  <c:v>1620</c:v>
                </c:pt>
                <c:pt idx="54">
                  <c:v>1650</c:v>
                </c:pt>
                <c:pt idx="55">
                  <c:v>1680</c:v>
                </c:pt>
                <c:pt idx="56">
                  <c:v>1710</c:v>
                </c:pt>
                <c:pt idx="57">
                  <c:v>1740</c:v>
                </c:pt>
                <c:pt idx="58">
                  <c:v>1770</c:v>
                </c:pt>
                <c:pt idx="59">
                  <c:v>1800</c:v>
                </c:pt>
                <c:pt idx="60">
                  <c:v>1830</c:v>
                </c:pt>
                <c:pt idx="61">
                  <c:v>1860</c:v>
                </c:pt>
                <c:pt idx="62">
                  <c:v>1890</c:v>
                </c:pt>
                <c:pt idx="63">
                  <c:v>1920</c:v>
                </c:pt>
                <c:pt idx="64">
                  <c:v>1950</c:v>
                </c:pt>
                <c:pt idx="65">
                  <c:v>1980</c:v>
                </c:pt>
                <c:pt idx="66">
                  <c:v>2010</c:v>
                </c:pt>
                <c:pt idx="67">
                  <c:v>2040</c:v>
                </c:pt>
                <c:pt idx="68">
                  <c:v>2070</c:v>
                </c:pt>
                <c:pt idx="69">
                  <c:v>2100</c:v>
                </c:pt>
                <c:pt idx="70">
                  <c:v>2130</c:v>
                </c:pt>
                <c:pt idx="71">
                  <c:v>2160</c:v>
                </c:pt>
                <c:pt idx="72">
                  <c:v>2190</c:v>
                </c:pt>
                <c:pt idx="73">
                  <c:v>2220</c:v>
                </c:pt>
                <c:pt idx="74">
                  <c:v>2250</c:v>
                </c:pt>
                <c:pt idx="75">
                  <c:v>2280</c:v>
                </c:pt>
                <c:pt idx="76">
                  <c:v>2310</c:v>
                </c:pt>
                <c:pt idx="77">
                  <c:v>2340</c:v>
                </c:pt>
                <c:pt idx="78">
                  <c:v>2370</c:v>
                </c:pt>
                <c:pt idx="79">
                  <c:v>2400</c:v>
                </c:pt>
                <c:pt idx="80">
                  <c:v>2430</c:v>
                </c:pt>
                <c:pt idx="81">
                  <c:v>2460</c:v>
                </c:pt>
                <c:pt idx="82">
                  <c:v>2490</c:v>
                </c:pt>
                <c:pt idx="83">
                  <c:v>2520</c:v>
                </c:pt>
                <c:pt idx="84">
                  <c:v>2550</c:v>
                </c:pt>
              </c:numCache>
            </c:numRef>
          </c:cat>
          <c:val>
            <c:numRef>
              <c:f>Sheet1!$D$2:$D$86</c:f>
              <c:numCache>
                <c:formatCode>General</c:formatCode>
                <c:ptCount val="85"/>
                <c:pt idx="0">
                  <c:v>120</c:v>
                </c:pt>
                <c:pt idx="1">
                  <c:v>120</c:v>
                </c:pt>
                <c:pt idx="2">
                  <c:v>120</c:v>
                </c:pt>
                <c:pt idx="3">
                  <c:v>120</c:v>
                </c:pt>
                <c:pt idx="4">
                  <c:v>120</c:v>
                </c:pt>
                <c:pt idx="5">
                  <c:v>120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120</c:v>
                </c:pt>
                <c:pt idx="25">
                  <c:v>120</c:v>
                </c:pt>
                <c:pt idx="26">
                  <c:v>120</c:v>
                </c:pt>
                <c:pt idx="27">
                  <c:v>120</c:v>
                </c:pt>
                <c:pt idx="28">
                  <c:v>120</c:v>
                </c:pt>
                <c:pt idx="29">
                  <c:v>120</c:v>
                </c:pt>
                <c:pt idx="30">
                  <c:v>120</c:v>
                </c:pt>
                <c:pt idx="31">
                  <c:v>120</c:v>
                </c:pt>
                <c:pt idx="32">
                  <c:v>120</c:v>
                </c:pt>
                <c:pt idx="33">
                  <c:v>120</c:v>
                </c:pt>
                <c:pt idx="34">
                  <c:v>120</c:v>
                </c:pt>
                <c:pt idx="35">
                  <c:v>120</c:v>
                </c:pt>
                <c:pt idx="36">
                  <c:v>120</c:v>
                </c:pt>
                <c:pt idx="37">
                  <c:v>120</c:v>
                </c:pt>
                <c:pt idx="38">
                  <c:v>120</c:v>
                </c:pt>
                <c:pt idx="39">
                  <c:v>120</c:v>
                </c:pt>
                <c:pt idx="40">
                  <c:v>120</c:v>
                </c:pt>
                <c:pt idx="41">
                  <c:v>120</c:v>
                </c:pt>
                <c:pt idx="42">
                  <c:v>120</c:v>
                </c:pt>
                <c:pt idx="43">
                  <c:v>120</c:v>
                </c:pt>
                <c:pt idx="44">
                  <c:v>120</c:v>
                </c:pt>
                <c:pt idx="45">
                  <c:v>120</c:v>
                </c:pt>
                <c:pt idx="46">
                  <c:v>120</c:v>
                </c:pt>
                <c:pt idx="47">
                  <c:v>120</c:v>
                </c:pt>
                <c:pt idx="48">
                  <c:v>120</c:v>
                </c:pt>
                <c:pt idx="49">
                  <c:v>120</c:v>
                </c:pt>
                <c:pt idx="50">
                  <c:v>120</c:v>
                </c:pt>
                <c:pt idx="51">
                  <c:v>120</c:v>
                </c:pt>
                <c:pt idx="52">
                  <c:v>120</c:v>
                </c:pt>
                <c:pt idx="53">
                  <c:v>120</c:v>
                </c:pt>
                <c:pt idx="54">
                  <c:v>120</c:v>
                </c:pt>
                <c:pt idx="55">
                  <c:v>120</c:v>
                </c:pt>
                <c:pt idx="56">
                  <c:v>120</c:v>
                </c:pt>
                <c:pt idx="57">
                  <c:v>120</c:v>
                </c:pt>
                <c:pt idx="58">
                  <c:v>120</c:v>
                </c:pt>
                <c:pt idx="59">
                  <c:v>120</c:v>
                </c:pt>
                <c:pt idx="60">
                  <c:v>120</c:v>
                </c:pt>
                <c:pt idx="61">
                  <c:v>120</c:v>
                </c:pt>
                <c:pt idx="62">
                  <c:v>120</c:v>
                </c:pt>
                <c:pt idx="63">
                  <c:v>120</c:v>
                </c:pt>
                <c:pt idx="64">
                  <c:v>120</c:v>
                </c:pt>
                <c:pt idx="65">
                  <c:v>120</c:v>
                </c:pt>
                <c:pt idx="66">
                  <c:v>120</c:v>
                </c:pt>
                <c:pt idx="67">
                  <c:v>120</c:v>
                </c:pt>
                <c:pt idx="68">
                  <c:v>120</c:v>
                </c:pt>
                <c:pt idx="69">
                  <c:v>120</c:v>
                </c:pt>
                <c:pt idx="70">
                  <c:v>120</c:v>
                </c:pt>
                <c:pt idx="71">
                  <c:v>120</c:v>
                </c:pt>
                <c:pt idx="72">
                  <c:v>120</c:v>
                </c:pt>
                <c:pt idx="73">
                  <c:v>120</c:v>
                </c:pt>
                <c:pt idx="74">
                  <c:v>120</c:v>
                </c:pt>
                <c:pt idx="75">
                  <c:v>120</c:v>
                </c:pt>
                <c:pt idx="76">
                  <c:v>120</c:v>
                </c:pt>
                <c:pt idx="77">
                  <c:v>120</c:v>
                </c:pt>
                <c:pt idx="78">
                  <c:v>120</c:v>
                </c:pt>
                <c:pt idx="79">
                  <c:v>120</c:v>
                </c:pt>
                <c:pt idx="80">
                  <c:v>120</c:v>
                </c:pt>
                <c:pt idx="81">
                  <c:v>120</c:v>
                </c:pt>
                <c:pt idx="82">
                  <c:v>120</c:v>
                </c:pt>
                <c:pt idx="83">
                  <c:v>120</c:v>
                </c:pt>
                <c:pt idx="84">
                  <c:v>120</c:v>
                </c:pt>
              </c:numCache>
            </c:numRef>
          </c:val>
        </c:ser>
        <c:ser>
          <c:idx val="2"/>
          <c:order val="2"/>
          <c:tx>
            <c:strRef>
              <c:f>Sheet1!$E$1</c:f>
              <c:strCache>
                <c:ptCount val="1"/>
                <c:pt idx="0">
                  <c:v>OffloadCage</c:v>
                </c:pt>
              </c:strCache>
            </c:strRef>
          </c:tx>
          <c:marker>
            <c:symbol val="none"/>
          </c:marker>
          <c:cat>
            <c:numRef>
              <c:f>Sheet1!$B$2:$B$86</c:f>
              <c:numCache>
                <c:formatCode>General</c:formatCode>
                <c:ptCount val="85"/>
                <c:pt idx="0">
                  <c:v>30</c:v>
                </c:pt>
                <c:pt idx="1">
                  <c:v>60</c:v>
                </c:pt>
                <c:pt idx="2">
                  <c:v>90</c:v>
                </c:pt>
                <c:pt idx="3">
                  <c:v>120</c:v>
                </c:pt>
                <c:pt idx="4">
                  <c:v>150</c:v>
                </c:pt>
                <c:pt idx="5">
                  <c:v>180</c:v>
                </c:pt>
                <c:pt idx="6">
                  <c:v>210</c:v>
                </c:pt>
                <c:pt idx="7">
                  <c:v>240</c:v>
                </c:pt>
                <c:pt idx="8">
                  <c:v>270</c:v>
                </c:pt>
                <c:pt idx="9">
                  <c:v>300</c:v>
                </c:pt>
                <c:pt idx="10">
                  <c:v>330</c:v>
                </c:pt>
                <c:pt idx="11">
                  <c:v>360</c:v>
                </c:pt>
                <c:pt idx="12">
                  <c:v>390</c:v>
                </c:pt>
                <c:pt idx="13">
                  <c:v>420</c:v>
                </c:pt>
                <c:pt idx="14">
                  <c:v>450</c:v>
                </c:pt>
                <c:pt idx="15">
                  <c:v>480</c:v>
                </c:pt>
                <c:pt idx="16">
                  <c:v>510</c:v>
                </c:pt>
                <c:pt idx="17">
                  <c:v>540</c:v>
                </c:pt>
                <c:pt idx="18">
                  <c:v>570</c:v>
                </c:pt>
                <c:pt idx="19">
                  <c:v>600</c:v>
                </c:pt>
                <c:pt idx="20">
                  <c:v>630</c:v>
                </c:pt>
                <c:pt idx="21">
                  <c:v>660</c:v>
                </c:pt>
                <c:pt idx="22">
                  <c:v>690</c:v>
                </c:pt>
                <c:pt idx="23">
                  <c:v>720</c:v>
                </c:pt>
                <c:pt idx="24">
                  <c:v>750</c:v>
                </c:pt>
                <c:pt idx="25">
                  <c:v>780</c:v>
                </c:pt>
                <c:pt idx="26">
                  <c:v>810</c:v>
                </c:pt>
                <c:pt idx="27">
                  <c:v>840</c:v>
                </c:pt>
                <c:pt idx="28">
                  <c:v>870</c:v>
                </c:pt>
                <c:pt idx="29">
                  <c:v>900</c:v>
                </c:pt>
                <c:pt idx="30">
                  <c:v>930</c:v>
                </c:pt>
                <c:pt idx="31">
                  <c:v>960</c:v>
                </c:pt>
                <c:pt idx="32">
                  <c:v>990</c:v>
                </c:pt>
                <c:pt idx="33">
                  <c:v>1020</c:v>
                </c:pt>
                <c:pt idx="34">
                  <c:v>1050</c:v>
                </c:pt>
                <c:pt idx="35">
                  <c:v>1080</c:v>
                </c:pt>
                <c:pt idx="36">
                  <c:v>1110</c:v>
                </c:pt>
                <c:pt idx="37">
                  <c:v>1140</c:v>
                </c:pt>
                <c:pt idx="38">
                  <c:v>1170</c:v>
                </c:pt>
                <c:pt idx="39">
                  <c:v>1200</c:v>
                </c:pt>
                <c:pt idx="40">
                  <c:v>1230</c:v>
                </c:pt>
                <c:pt idx="41">
                  <c:v>1260</c:v>
                </c:pt>
                <c:pt idx="42">
                  <c:v>1290</c:v>
                </c:pt>
                <c:pt idx="43">
                  <c:v>1320</c:v>
                </c:pt>
                <c:pt idx="44">
                  <c:v>1350</c:v>
                </c:pt>
                <c:pt idx="45">
                  <c:v>1380</c:v>
                </c:pt>
                <c:pt idx="46">
                  <c:v>1410</c:v>
                </c:pt>
                <c:pt idx="47">
                  <c:v>1440</c:v>
                </c:pt>
                <c:pt idx="48">
                  <c:v>1470</c:v>
                </c:pt>
                <c:pt idx="49">
                  <c:v>1500</c:v>
                </c:pt>
                <c:pt idx="50">
                  <c:v>1530</c:v>
                </c:pt>
                <c:pt idx="51">
                  <c:v>1560</c:v>
                </c:pt>
                <c:pt idx="52">
                  <c:v>1590</c:v>
                </c:pt>
                <c:pt idx="53">
                  <c:v>1620</c:v>
                </c:pt>
                <c:pt idx="54">
                  <c:v>1650</c:v>
                </c:pt>
                <c:pt idx="55">
                  <c:v>1680</c:v>
                </c:pt>
                <c:pt idx="56">
                  <c:v>1710</c:v>
                </c:pt>
                <c:pt idx="57">
                  <c:v>1740</c:v>
                </c:pt>
                <c:pt idx="58">
                  <c:v>1770</c:v>
                </c:pt>
                <c:pt idx="59">
                  <c:v>1800</c:v>
                </c:pt>
                <c:pt idx="60">
                  <c:v>1830</c:v>
                </c:pt>
                <c:pt idx="61">
                  <c:v>1860</c:v>
                </c:pt>
                <c:pt idx="62">
                  <c:v>1890</c:v>
                </c:pt>
                <c:pt idx="63">
                  <c:v>1920</c:v>
                </c:pt>
                <c:pt idx="64">
                  <c:v>1950</c:v>
                </c:pt>
                <c:pt idx="65">
                  <c:v>1980</c:v>
                </c:pt>
                <c:pt idx="66">
                  <c:v>2010</c:v>
                </c:pt>
                <c:pt idx="67">
                  <c:v>2040</c:v>
                </c:pt>
                <c:pt idx="68">
                  <c:v>2070</c:v>
                </c:pt>
                <c:pt idx="69">
                  <c:v>2100</c:v>
                </c:pt>
                <c:pt idx="70">
                  <c:v>2130</c:v>
                </c:pt>
                <c:pt idx="71">
                  <c:v>2160</c:v>
                </c:pt>
                <c:pt idx="72">
                  <c:v>2190</c:v>
                </c:pt>
                <c:pt idx="73">
                  <c:v>2220</c:v>
                </c:pt>
                <c:pt idx="74">
                  <c:v>2250</c:v>
                </c:pt>
                <c:pt idx="75">
                  <c:v>2280</c:v>
                </c:pt>
                <c:pt idx="76">
                  <c:v>2310</c:v>
                </c:pt>
                <c:pt idx="77">
                  <c:v>2340</c:v>
                </c:pt>
                <c:pt idx="78">
                  <c:v>2370</c:v>
                </c:pt>
                <c:pt idx="79">
                  <c:v>2400</c:v>
                </c:pt>
                <c:pt idx="80">
                  <c:v>2430</c:v>
                </c:pt>
                <c:pt idx="81">
                  <c:v>2460</c:v>
                </c:pt>
                <c:pt idx="82">
                  <c:v>2490</c:v>
                </c:pt>
                <c:pt idx="83">
                  <c:v>2520</c:v>
                </c:pt>
                <c:pt idx="84">
                  <c:v>2550</c:v>
                </c:pt>
              </c:numCache>
            </c:numRef>
          </c:cat>
          <c:val>
            <c:numRef>
              <c:f>Sheet1!$E$2:$E$86</c:f>
              <c:numCache>
                <c:formatCode>General</c:formatCode>
                <c:ptCount val="85"/>
                <c:pt idx="0">
                  <c:v>39</c:v>
                </c:pt>
                <c:pt idx="1">
                  <c:v>39</c:v>
                </c:pt>
                <c:pt idx="2">
                  <c:v>39</c:v>
                </c:pt>
                <c:pt idx="3">
                  <c:v>39</c:v>
                </c:pt>
                <c:pt idx="4">
                  <c:v>39</c:v>
                </c:pt>
                <c:pt idx="5">
                  <c:v>39</c:v>
                </c:pt>
                <c:pt idx="6">
                  <c:v>39</c:v>
                </c:pt>
                <c:pt idx="7">
                  <c:v>39</c:v>
                </c:pt>
                <c:pt idx="8">
                  <c:v>39</c:v>
                </c:pt>
                <c:pt idx="9">
                  <c:v>39</c:v>
                </c:pt>
                <c:pt idx="10">
                  <c:v>39</c:v>
                </c:pt>
                <c:pt idx="11">
                  <c:v>39</c:v>
                </c:pt>
                <c:pt idx="12">
                  <c:v>39</c:v>
                </c:pt>
                <c:pt idx="13">
                  <c:v>39</c:v>
                </c:pt>
                <c:pt idx="14">
                  <c:v>39</c:v>
                </c:pt>
                <c:pt idx="15">
                  <c:v>39</c:v>
                </c:pt>
                <c:pt idx="16">
                  <c:v>39</c:v>
                </c:pt>
                <c:pt idx="17">
                  <c:v>111</c:v>
                </c:pt>
                <c:pt idx="18">
                  <c:v>111</c:v>
                </c:pt>
                <c:pt idx="19">
                  <c:v>111</c:v>
                </c:pt>
                <c:pt idx="20">
                  <c:v>111</c:v>
                </c:pt>
                <c:pt idx="21">
                  <c:v>111</c:v>
                </c:pt>
                <c:pt idx="22">
                  <c:v>111</c:v>
                </c:pt>
                <c:pt idx="23">
                  <c:v>111</c:v>
                </c:pt>
                <c:pt idx="24">
                  <c:v>111</c:v>
                </c:pt>
                <c:pt idx="25">
                  <c:v>111</c:v>
                </c:pt>
                <c:pt idx="26">
                  <c:v>111</c:v>
                </c:pt>
                <c:pt idx="27">
                  <c:v>111</c:v>
                </c:pt>
                <c:pt idx="28">
                  <c:v>111</c:v>
                </c:pt>
                <c:pt idx="29">
                  <c:v>111</c:v>
                </c:pt>
                <c:pt idx="30">
                  <c:v>111</c:v>
                </c:pt>
                <c:pt idx="31">
                  <c:v>111</c:v>
                </c:pt>
                <c:pt idx="32">
                  <c:v>111</c:v>
                </c:pt>
                <c:pt idx="33">
                  <c:v>111</c:v>
                </c:pt>
                <c:pt idx="34">
                  <c:v>39</c:v>
                </c:pt>
                <c:pt idx="35">
                  <c:v>39</c:v>
                </c:pt>
                <c:pt idx="36">
                  <c:v>39</c:v>
                </c:pt>
                <c:pt idx="37">
                  <c:v>39</c:v>
                </c:pt>
                <c:pt idx="38">
                  <c:v>39</c:v>
                </c:pt>
                <c:pt idx="39">
                  <c:v>39</c:v>
                </c:pt>
                <c:pt idx="40">
                  <c:v>39</c:v>
                </c:pt>
                <c:pt idx="41">
                  <c:v>39</c:v>
                </c:pt>
                <c:pt idx="42">
                  <c:v>39</c:v>
                </c:pt>
                <c:pt idx="43">
                  <c:v>39</c:v>
                </c:pt>
                <c:pt idx="44">
                  <c:v>39</c:v>
                </c:pt>
                <c:pt idx="45">
                  <c:v>39</c:v>
                </c:pt>
                <c:pt idx="46">
                  <c:v>39</c:v>
                </c:pt>
                <c:pt idx="47">
                  <c:v>39</c:v>
                </c:pt>
                <c:pt idx="48">
                  <c:v>39</c:v>
                </c:pt>
                <c:pt idx="49">
                  <c:v>39</c:v>
                </c:pt>
                <c:pt idx="50">
                  <c:v>39</c:v>
                </c:pt>
                <c:pt idx="51">
                  <c:v>81</c:v>
                </c:pt>
                <c:pt idx="52">
                  <c:v>81</c:v>
                </c:pt>
                <c:pt idx="53">
                  <c:v>81</c:v>
                </c:pt>
                <c:pt idx="54">
                  <c:v>81</c:v>
                </c:pt>
                <c:pt idx="55">
                  <c:v>81</c:v>
                </c:pt>
                <c:pt idx="56">
                  <c:v>81</c:v>
                </c:pt>
                <c:pt idx="57">
                  <c:v>81</c:v>
                </c:pt>
                <c:pt idx="58">
                  <c:v>81</c:v>
                </c:pt>
                <c:pt idx="59">
                  <c:v>81</c:v>
                </c:pt>
                <c:pt idx="60">
                  <c:v>81</c:v>
                </c:pt>
                <c:pt idx="61">
                  <c:v>81</c:v>
                </c:pt>
                <c:pt idx="62">
                  <c:v>81</c:v>
                </c:pt>
                <c:pt idx="63">
                  <c:v>81</c:v>
                </c:pt>
                <c:pt idx="64">
                  <c:v>81</c:v>
                </c:pt>
                <c:pt idx="65">
                  <c:v>81</c:v>
                </c:pt>
                <c:pt idx="66">
                  <c:v>81</c:v>
                </c:pt>
                <c:pt idx="67">
                  <c:v>81</c:v>
                </c:pt>
                <c:pt idx="68">
                  <c:v>93</c:v>
                </c:pt>
                <c:pt idx="69">
                  <c:v>93</c:v>
                </c:pt>
                <c:pt idx="70">
                  <c:v>93</c:v>
                </c:pt>
                <c:pt idx="71">
                  <c:v>93</c:v>
                </c:pt>
                <c:pt idx="72">
                  <c:v>93</c:v>
                </c:pt>
                <c:pt idx="73">
                  <c:v>93</c:v>
                </c:pt>
                <c:pt idx="74">
                  <c:v>93</c:v>
                </c:pt>
                <c:pt idx="75">
                  <c:v>93</c:v>
                </c:pt>
                <c:pt idx="76">
                  <c:v>93</c:v>
                </c:pt>
                <c:pt idx="77">
                  <c:v>93</c:v>
                </c:pt>
                <c:pt idx="78">
                  <c:v>93</c:v>
                </c:pt>
                <c:pt idx="79">
                  <c:v>93</c:v>
                </c:pt>
                <c:pt idx="80">
                  <c:v>93</c:v>
                </c:pt>
                <c:pt idx="81">
                  <c:v>93</c:v>
                </c:pt>
                <c:pt idx="82">
                  <c:v>93</c:v>
                </c:pt>
                <c:pt idx="83">
                  <c:v>93</c:v>
                </c:pt>
                <c:pt idx="84">
                  <c:v>93</c:v>
                </c:pt>
              </c:numCache>
            </c:numRef>
          </c:val>
        </c:ser>
        <c:marker val="1"/>
        <c:axId val="78678656"/>
        <c:axId val="78688640"/>
      </c:lineChart>
      <c:catAx>
        <c:axId val="78678656"/>
        <c:scaling>
          <c:orientation val="minMax"/>
        </c:scaling>
        <c:axPos val="b"/>
        <c:numFmt formatCode="General" sourceLinked="1"/>
        <c:tickLblPos val="nextTo"/>
        <c:crossAx val="78688640"/>
        <c:crosses val="autoZero"/>
        <c:auto val="1"/>
        <c:lblAlgn val="ctr"/>
        <c:lblOffset val="100"/>
        <c:tickLblSkip val="15"/>
      </c:catAx>
      <c:valAx>
        <c:axId val="78688640"/>
        <c:scaling>
          <c:orientation val="minMax"/>
        </c:scaling>
        <c:axPos val="l"/>
        <c:majorGridlines/>
        <c:numFmt formatCode="General" sourceLinked="1"/>
        <c:tickLblPos val="nextTo"/>
        <c:crossAx val="78678656"/>
        <c:crosses val="autoZero"/>
        <c:crossBetween val="midCat"/>
      </c:valAx>
    </c:plotArea>
    <c:legend>
      <c:legendPos val="t"/>
      <c:layout>
        <c:manualLayout>
          <c:xMode val="edge"/>
          <c:yMode val="edge"/>
          <c:x val="0.30899371069182402"/>
          <c:y val="1.6027589431844827E-3"/>
          <c:w val="0.69100628930817665"/>
          <c:h val="0.148074814985275"/>
        </c:manualLayout>
      </c:layout>
    </c:legend>
    <c:plotVisOnly val="1"/>
  </c:chart>
  <c:txPr>
    <a:bodyPr/>
    <a:lstStyle/>
    <a:p>
      <a:pPr>
        <a:defRPr sz="18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clustered"/>
        <c:ser>
          <c:idx val="0"/>
          <c:order val="0"/>
          <c:tx>
            <c:strRef>
              <c:f>Sheet1!$B$1</c:f>
              <c:strCache>
                <c:ptCount val="1"/>
                <c:pt idx="0">
                  <c:v>オフロードなし</c:v>
                </c:pt>
              </c:strCache>
            </c:strRef>
          </c:tx>
          <c:cat>
            <c:strRef>
              <c:f>Sheet1!$A$2</c:f>
              <c:strCache>
                <c:ptCount val="1"/>
                <c:pt idx="0">
                  <c:v>スループット(req/s)</c:v>
                </c:pt>
              </c:strCache>
            </c:strRef>
          </c:cat>
          <c:val>
            <c:numRef>
              <c:f>Sheet1!$B$2</c:f>
              <c:numCache>
                <c:formatCode>General</c:formatCode>
                <c:ptCount val="1"/>
                <c:pt idx="0">
                  <c:v>2500</c:v>
                </c:pt>
              </c:numCache>
            </c:numRef>
          </c:val>
        </c:ser>
        <c:ser>
          <c:idx val="1"/>
          <c:order val="1"/>
          <c:tx>
            <c:strRef>
              <c:f>Sheet1!$C$1</c:f>
              <c:strCache>
                <c:ptCount val="1"/>
                <c:pt idx="0">
                  <c:v>オフロードあり</c:v>
                </c:pt>
              </c:strCache>
            </c:strRef>
          </c:tx>
          <c:cat>
            <c:strRef>
              <c:f>Sheet1!$A$2</c:f>
              <c:strCache>
                <c:ptCount val="1"/>
                <c:pt idx="0">
                  <c:v>スループット(req/s)</c:v>
                </c:pt>
              </c:strCache>
            </c:strRef>
          </c:cat>
          <c:val>
            <c:numRef>
              <c:f>Sheet1!$C$2</c:f>
              <c:numCache>
                <c:formatCode>General</c:formatCode>
                <c:ptCount val="1"/>
                <c:pt idx="0">
                  <c:v>3325</c:v>
                </c:pt>
              </c:numCache>
            </c:numRef>
          </c:val>
        </c:ser>
        <c:ser>
          <c:idx val="2"/>
          <c:order val="2"/>
          <c:tx>
            <c:strRef>
              <c:f>Sheet1!$D$1</c:f>
              <c:strCache>
                <c:ptCount val="1"/>
                <c:pt idx="0">
                  <c:v>OffloadCage</c:v>
                </c:pt>
              </c:strCache>
            </c:strRef>
          </c:tx>
          <c:cat>
            <c:strRef>
              <c:f>Sheet1!$A$2</c:f>
              <c:strCache>
                <c:ptCount val="1"/>
                <c:pt idx="0">
                  <c:v>スループット(req/s)</c:v>
                </c:pt>
              </c:strCache>
            </c:strRef>
          </c:cat>
          <c:val>
            <c:numRef>
              <c:f>Sheet1!$D$2</c:f>
              <c:numCache>
                <c:formatCode>General</c:formatCode>
                <c:ptCount val="1"/>
                <c:pt idx="0">
                  <c:v>2030</c:v>
                </c:pt>
              </c:numCache>
            </c:numRef>
          </c:val>
        </c:ser>
        <c:axId val="83645952"/>
        <c:axId val="83647488"/>
      </c:barChart>
      <c:catAx>
        <c:axId val="83645952"/>
        <c:scaling>
          <c:orientation val="minMax"/>
        </c:scaling>
        <c:axPos val="b"/>
        <c:tickLblPos val="nextTo"/>
        <c:crossAx val="83647488"/>
        <c:crosses val="autoZero"/>
        <c:auto val="1"/>
        <c:lblAlgn val="ctr"/>
        <c:lblOffset val="100"/>
      </c:catAx>
      <c:valAx>
        <c:axId val="83647488"/>
        <c:scaling>
          <c:orientation val="minMax"/>
        </c:scaling>
        <c:axPos val="l"/>
        <c:majorGridlines/>
        <c:numFmt formatCode="General" sourceLinked="1"/>
        <c:tickLblPos val="nextTo"/>
        <c:crossAx val="83645952"/>
        <c:crosses val="autoZero"/>
        <c:crossBetween val="between"/>
      </c:valAx>
    </c:plotArea>
    <c:plotVisOnly val="1"/>
  </c:chart>
  <c:txPr>
    <a:bodyPr/>
    <a:lstStyle/>
    <a:p>
      <a:pPr>
        <a:defRPr sz="18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plotArea>
      <c:layout/>
      <c:lineChart>
        <c:grouping val="standard"/>
        <c:ser>
          <c:idx val="0"/>
          <c:order val="0"/>
          <c:tx>
            <c:strRef>
              <c:f>Sheet1!$C$1</c:f>
              <c:strCache>
                <c:ptCount val="1"/>
                <c:pt idx="0">
                  <c:v>オフロードなし</c:v>
                </c:pt>
              </c:strCache>
            </c:strRef>
          </c:tx>
          <c:marker>
            <c:symbol val="none"/>
          </c:marker>
          <c:cat>
            <c:numRef>
              <c:f>Sheet1!$B$2:$B$14</c:f>
              <c:numCache>
                <c:formatCode>General</c:formatCode>
                <c:ptCount val="13"/>
                <c:pt idx="0">
                  <c:v>0</c:v>
                </c:pt>
                <c:pt idx="1">
                  <c:v>3</c:v>
                </c:pt>
                <c:pt idx="2">
                  <c:v>6</c:v>
                </c:pt>
                <c:pt idx="3">
                  <c:v>9</c:v>
                </c:pt>
                <c:pt idx="4">
                  <c:v>12</c:v>
                </c:pt>
                <c:pt idx="5">
                  <c:v>15</c:v>
                </c:pt>
                <c:pt idx="6">
                  <c:v>18</c:v>
                </c:pt>
                <c:pt idx="7">
                  <c:v>21</c:v>
                </c:pt>
                <c:pt idx="8">
                  <c:v>24</c:v>
                </c:pt>
                <c:pt idx="9">
                  <c:v>27</c:v>
                </c:pt>
                <c:pt idx="10">
                  <c:v>30</c:v>
                </c:pt>
                <c:pt idx="11">
                  <c:v>33</c:v>
                </c:pt>
                <c:pt idx="12">
                  <c:v>36</c:v>
                </c:pt>
              </c:numCache>
            </c:numRef>
          </c:cat>
          <c:val>
            <c:numRef>
              <c:f>Sheet1!$C$2:$C$14</c:f>
              <c:numCache>
                <c:formatCode>General</c:formatCode>
                <c:ptCount val="13"/>
                <c:pt idx="0">
                  <c:v>0</c:v>
                </c:pt>
                <c:pt idx="1">
                  <c:v>14.14</c:v>
                </c:pt>
                <c:pt idx="2">
                  <c:v>9.34</c:v>
                </c:pt>
                <c:pt idx="3">
                  <c:v>10.92</c:v>
                </c:pt>
                <c:pt idx="4">
                  <c:v>13.66</c:v>
                </c:pt>
                <c:pt idx="5">
                  <c:v>7.3</c:v>
                </c:pt>
                <c:pt idx="6">
                  <c:v>12.02</c:v>
                </c:pt>
                <c:pt idx="7">
                  <c:v>18.71</c:v>
                </c:pt>
                <c:pt idx="8">
                  <c:v>8.02</c:v>
                </c:pt>
                <c:pt idx="9">
                  <c:v>10</c:v>
                </c:pt>
                <c:pt idx="10">
                  <c:v>9.66</c:v>
                </c:pt>
                <c:pt idx="11">
                  <c:v>0.99</c:v>
                </c:pt>
                <c:pt idx="12">
                  <c:v>0</c:v>
                </c:pt>
              </c:numCache>
            </c:numRef>
          </c:val>
        </c:ser>
        <c:ser>
          <c:idx val="1"/>
          <c:order val="1"/>
          <c:tx>
            <c:strRef>
              <c:f>Sheet1!$D$1</c:f>
              <c:strCache>
                <c:ptCount val="1"/>
                <c:pt idx="0">
                  <c:v>オフロードあり</c:v>
                </c:pt>
              </c:strCache>
            </c:strRef>
          </c:tx>
          <c:marker>
            <c:symbol val="none"/>
          </c:marker>
          <c:cat>
            <c:numRef>
              <c:f>Sheet1!$B$2:$B$14</c:f>
              <c:numCache>
                <c:formatCode>General</c:formatCode>
                <c:ptCount val="13"/>
                <c:pt idx="0">
                  <c:v>0</c:v>
                </c:pt>
                <c:pt idx="1">
                  <c:v>3</c:v>
                </c:pt>
                <c:pt idx="2">
                  <c:v>6</c:v>
                </c:pt>
                <c:pt idx="3">
                  <c:v>9</c:v>
                </c:pt>
                <c:pt idx="4">
                  <c:v>12</c:v>
                </c:pt>
                <c:pt idx="5">
                  <c:v>15</c:v>
                </c:pt>
                <c:pt idx="6">
                  <c:v>18</c:v>
                </c:pt>
                <c:pt idx="7">
                  <c:v>21</c:v>
                </c:pt>
                <c:pt idx="8">
                  <c:v>24</c:v>
                </c:pt>
                <c:pt idx="9">
                  <c:v>27</c:v>
                </c:pt>
                <c:pt idx="10">
                  <c:v>30</c:v>
                </c:pt>
                <c:pt idx="11">
                  <c:v>33</c:v>
                </c:pt>
                <c:pt idx="12">
                  <c:v>36</c:v>
                </c:pt>
              </c:numCache>
            </c:numRef>
          </c:cat>
          <c:val>
            <c:numRef>
              <c:f>Sheet1!$D$2:$D$14</c:f>
              <c:numCache>
                <c:formatCode>General</c:formatCode>
                <c:ptCount val="13"/>
                <c:pt idx="0">
                  <c:v>0</c:v>
                </c:pt>
                <c:pt idx="1">
                  <c:v>25.91</c:v>
                </c:pt>
                <c:pt idx="2">
                  <c:v>35.760000000000012</c:v>
                </c:pt>
                <c:pt idx="3">
                  <c:v>43.18</c:v>
                </c:pt>
                <c:pt idx="4">
                  <c:v>39.86</c:v>
                </c:pt>
                <c:pt idx="5">
                  <c:v>41.190000000000012</c:v>
                </c:pt>
                <c:pt idx="6">
                  <c:v>48.83</c:v>
                </c:pt>
                <c:pt idx="7">
                  <c:v>42.9</c:v>
                </c:pt>
                <c:pt idx="8">
                  <c:v>34.21</c:v>
                </c:pt>
                <c:pt idx="9">
                  <c:v>42.190000000000012</c:v>
                </c:pt>
                <c:pt idx="10">
                  <c:v>28.57</c:v>
                </c:pt>
                <c:pt idx="11">
                  <c:v>7.9700000000000024</c:v>
                </c:pt>
                <c:pt idx="12">
                  <c:v>0</c:v>
                </c:pt>
              </c:numCache>
            </c:numRef>
          </c:val>
        </c:ser>
        <c:ser>
          <c:idx val="2"/>
          <c:order val="2"/>
          <c:tx>
            <c:strRef>
              <c:f>Sheet1!$E$1</c:f>
              <c:strCache>
                <c:ptCount val="1"/>
                <c:pt idx="0">
                  <c:v>OffloadCage</c:v>
                </c:pt>
              </c:strCache>
            </c:strRef>
          </c:tx>
          <c:marker>
            <c:symbol val="none"/>
          </c:marker>
          <c:cat>
            <c:numRef>
              <c:f>Sheet1!$B$2:$B$14</c:f>
              <c:numCache>
                <c:formatCode>General</c:formatCode>
                <c:ptCount val="13"/>
                <c:pt idx="0">
                  <c:v>0</c:v>
                </c:pt>
                <c:pt idx="1">
                  <c:v>3</c:v>
                </c:pt>
                <c:pt idx="2">
                  <c:v>6</c:v>
                </c:pt>
                <c:pt idx="3">
                  <c:v>9</c:v>
                </c:pt>
                <c:pt idx="4">
                  <c:v>12</c:v>
                </c:pt>
                <c:pt idx="5">
                  <c:v>15</c:v>
                </c:pt>
                <c:pt idx="6">
                  <c:v>18</c:v>
                </c:pt>
                <c:pt idx="7">
                  <c:v>21</c:v>
                </c:pt>
                <c:pt idx="8">
                  <c:v>24</c:v>
                </c:pt>
                <c:pt idx="9">
                  <c:v>27</c:v>
                </c:pt>
                <c:pt idx="10">
                  <c:v>30</c:v>
                </c:pt>
                <c:pt idx="11">
                  <c:v>33</c:v>
                </c:pt>
                <c:pt idx="12">
                  <c:v>36</c:v>
                </c:pt>
              </c:numCache>
            </c:numRef>
          </c:cat>
          <c:val>
            <c:numRef>
              <c:f>Sheet1!$E$2:$E$14</c:f>
              <c:numCache>
                <c:formatCode>General</c:formatCode>
                <c:ptCount val="13"/>
                <c:pt idx="0">
                  <c:v>0</c:v>
                </c:pt>
                <c:pt idx="1">
                  <c:v>22.919999999999987</c:v>
                </c:pt>
                <c:pt idx="2">
                  <c:v>23.919999999999987</c:v>
                </c:pt>
                <c:pt idx="3">
                  <c:v>14.61</c:v>
                </c:pt>
                <c:pt idx="4">
                  <c:v>22.919999999999987</c:v>
                </c:pt>
                <c:pt idx="5">
                  <c:v>24.25</c:v>
                </c:pt>
                <c:pt idx="6">
                  <c:v>22.919999999999987</c:v>
                </c:pt>
                <c:pt idx="7">
                  <c:v>23.58</c:v>
                </c:pt>
                <c:pt idx="8">
                  <c:v>27.24</c:v>
                </c:pt>
                <c:pt idx="9">
                  <c:v>20.259999999999987</c:v>
                </c:pt>
                <c:pt idx="10">
                  <c:v>19.600000000000001</c:v>
                </c:pt>
                <c:pt idx="11">
                  <c:v>2.9899999999999998</c:v>
                </c:pt>
                <c:pt idx="12">
                  <c:v>0</c:v>
                </c:pt>
              </c:numCache>
            </c:numRef>
          </c:val>
        </c:ser>
        <c:marker val="1"/>
        <c:axId val="83893632"/>
        <c:axId val="83903616"/>
      </c:lineChart>
      <c:catAx>
        <c:axId val="83893632"/>
        <c:scaling>
          <c:orientation val="minMax"/>
        </c:scaling>
        <c:axPos val="b"/>
        <c:numFmt formatCode="General" sourceLinked="1"/>
        <c:tickLblPos val="nextTo"/>
        <c:crossAx val="83903616"/>
        <c:crosses val="autoZero"/>
        <c:auto val="1"/>
        <c:lblAlgn val="ctr"/>
        <c:lblOffset val="100"/>
        <c:tickLblSkip val="3"/>
      </c:catAx>
      <c:valAx>
        <c:axId val="83903616"/>
        <c:scaling>
          <c:orientation val="minMax"/>
        </c:scaling>
        <c:axPos val="l"/>
        <c:majorGridlines/>
        <c:numFmt formatCode="General" sourceLinked="1"/>
        <c:tickLblPos val="nextTo"/>
        <c:crossAx val="83893632"/>
        <c:crosses val="autoZero"/>
        <c:crossBetween val="midCat"/>
      </c:valAx>
    </c:plotArea>
    <c:legend>
      <c:legendPos val="t"/>
      <c:layout/>
    </c:legend>
    <c:plotVisOnly val="1"/>
  </c:chart>
  <c:txPr>
    <a:bodyPr/>
    <a:lstStyle/>
    <a:p>
      <a:pPr>
        <a:defRPr sz="1800"/>
      </a:pPr>
      <a:endParaRPr lang="ja-JP"/>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plotArea>
      <c:layout/>
      <c:lineChart>
        <c:grouping val="standard"/>
        <c:ser>
          <c:idx val="0"/>
          <c:order val="0"/>
          <c:tx>
            <c:strRef>
              <c:f>Sheet1!$B$1</c:f>
              <c:strCache>
                <c:ptCount val="1"/>
                <c:pt idx="0">
                  <c:v>オフロードなし</c:v>
                </c:pt>
              </c:strCache>
            </c:strRef>
          </c:tx>
          <c:marker>
            <c:symbol val="none"/>
          </c:marker>
          <c:cat>
            <c:numRef>
              <c:f>Sheet1!$A$2:$A$35</c:f>
              <c:numCache>
                <c:formatCode>General</c:formatCode>
                <c:ptCount val="34"/>
                <c:pt idx="0">
                  <c:v>0</c:v>
                </c:pt>
                <c:pt idx="1">
                  <c:v>3</c:v>
                </c:pt>
                <c:pt idx="2">
                  <c:v>6</c:v>
                </c:pt>
                <c:pt idx="3">
                  <c:v>9</c:v>
                </c:pt>
                <c:pt idx="4">
                  <c:v>12</c:v>
                </c:pt>
                <c:pt idx="5">
                  <c:v>15</c:v>
                </c:pt>
                <c:pt idx="6">
                  <c:v>18</c:v>
                </c:pt>
                <c:pt idx="7">
                  <c:v>21</c:v>
                </c:pt>
                <c:pt idx="8">
                  <c:v>24</c:v>
                </c:pt>
                <c:pt idx="9">
                  <c:v>27</c:v>
                </c:pt>
                <c:pt idx="10">
                  <c:v>30</c:v>
                </c:pt>
                <c:pt idx="11">
                  <c:v>33</c:v>
                </c:pt>
                <c:pt idx="12">
                  <c:v>36</c:v>
                </c:pt>
                <c:pt idx="13">
                  <c:v>39</c:v>
                </c:pt>
                <c:pt idx="14">
                  <c:v>42</c:v>
                </c:pt>
                <c:pt idx="15">
                  <c:v>45</c:v>
                </c:pt>
                <c:pt idx="16">
                  <c:v>48</c:v>
                </c:pt>
                <c:pt idx="17">
                  <c:v>51</c:v>
                </c:pt>
                <c:pt idx="18">
                  <c:v>54</c:v>
                </c:pt>
                <c:pt idx="19">
                  <c:v>57</c:v>
                </c:pt>
                <c:pt idx="20">
                  <c:v>60</c:v>
                </c:pt>
                <c:pt idx="21">
                  <c:v>63</c:v>
                </c:pt>
                <c:pt idx="22">
                  <c:v>66</c:v>
                </c:pt>
                <c:pt idx="23">
                  <c:v>69</c:v>
                </c:pt>
                <c:pt idx="24">
                  <c:v>72</c:v>
                </c:pt>
                <c:pt idx="25">
                  <c:v>75</c:v>
                </c:pt>
                <c:pt idx="26">
                  <c:v>78</c:v>
                </c:pt>
                <c:pt idx="27">
                  <c:v>81</c:v>
                </c:pt>
                <c:pt idx="28">
                  <c:v>84</c:v>
                </c:pt>
                <c:pt idx="29">
                  <c:v>87</c:v>
                </c:pt>
                <c:pt idx="30">
                  <c:v>90</c:v>
                </c:pt>
                <c:pt idx="31">
                  <c:v>93</c:v>
                </c:pt>
                <c:pt idx="32">
                  <c:v>96</c:v>
                </c:pt>
                <c:pt idx="33">
                  <c:v>99</c:v>
                </c:pt>
              </c:numCache>
            </c:numRef>
          </c:cat>
          <c:val>
            <c:numRef>
              <c:f>Sheet1!$B$2:$B$35</c:f>
              <c:numCache>
                <c:formatCode>General</c:formatCode>
                <c:ptCount val="34"/>
                <c:pt idx="0">
                  <c:v>49</c:v>
                </c:pt>
                <c:pt idx="1">
                  <c:v>49</c:v>
                </c:pt>
                <c:pt idx="2">
                  <c:v>49</c:v>
                </c:pt>
                <c:pt idx="3">
                  <c:v>49</c:v>
                </c:pt>
                <c:pt idx="4">
                  <c:v>49</c:v>
                </c:pt>
                <c:pt idx="5">
                  <c:v>51</c:v>
                </c:pt>
                <c:pt idx="6">
                  <c:v>52</c:v>
                </c:pt>
                <c:pt idx="7">
                  <c:v>49</c:v>
                </c:pt>
                <c:pt idx="8">
                  <c:v>50</c:v>
                </c:pt>
                <c:pt idx="9">
                  <c:v>49</c:v>
                </c:pt>
                <c:pt idx="10">
                  <c:v>50</c:v>
                </c:pt>
                <c:pt idx="11">
                  <c:v>49</c:v>
                </c:pt>
                <c:pt idx="12">
                  <c:v>49</c:v>
                </c:pt>
                <c:pt idx="13">
                  <c:v>50</c:v>
                </c:pt>
                <c:pt idx="14">
                  <c:v>49</c:v>
                </c:pt>
                <c:pt idx="15">
                  <c:v>49</c:v>
                </c:pt>
                <c:pt idx="16">
                  <c:v>49</c:v>
                </c:pt>
                <c:pt idx="17">
                  <c:v>51</c:v>
                </c:pt>
                <c:pt idx="18">
                  <c:v>48</c:v>
                </c:pt>
                <c:pt idx="19">
                  <c:v>50</c:v>
                </c:pt>
                <c:pt idx="20">
                  <c:v>50</c:v>
                </c:pt>
                <c:pt idx="21">
                  <c:v>50</c:v>
                </c:pt>
                <c:pt idx="22">
                  <c:v>49</c:v>
                </c:pt>
                <c:pt idx="23">
                  <c:v>48</c:v>
                </c:pt>
                <c:pt idx="24">
                  <c:v>50</c:v>
                </c:pt>
                <c:pt idx="25">
                  <c:v>49</c:v>
                </c:pt>
                <c:pt idx="26">
                  <c:v>49</c:v>
                </c:pt>
                <c:pt idx="27">
                  <c:v>51</c:v>
                </c:pt>
                <c:pt idx="28">
                  <c:v>48</c:v>
                </c:pt>
                <c:pt idx="29">
                  <c:v>49</c:v>
                </c:pt>
                <c:pt idx="30">
                  <c:v>49</c:v>
                </c:pt>
                <c:pt idx="31">
                  <c:v>52</c:v>
                </c:pt>
                <c:pt idx="32">
                  <c:v>50</c:v>
                </c:pt>
                <c:pt idx="33">
                  <c:v>50</c:v>
                </c:pt>
              </c:numCache>
            </c:numRef>
          </c:val>
        </c:ser>
        <c:ser>
          <c:idx val="1"/>
          <c:order val="1"/>
          <c:tx>
            <c:strRef>
              <c:f>Sheet1!$C$1</c:f>
              <c:strCache>
                <c:ptCount val="1"/>
                <c:pt idx="0">
                  <c:v>オフロードあり</c:v>
                </c:pt>
              </c:strCache>
            </c:strRef>
          </c:tx>
          <c:marker>
            <c:symbol val="none"/>
          </c:marker>
          <c:cat>
            <c:numRef>
              <c:f>Sheet1!$A$2:$A$35</c:f>
              <c:numCache>
                <c:formatCode>General</c:formatCode>
                <c:ptCount val="34"/>
                <c:pt idx="0">
                  <c:v>0</c:v>
                </c:pt>
                <c:pt idx="1">
                  <c:v>3</c:v>
                </c:pt>
                <c:pt idx="2">
                  <c:v>6</c:v>
                </c:pt>
                <c:pt idx="3">
                  <c:v>9</c:v>
                </c:pt>
                <c:pt idx="4">
                  <c:v>12</c:v>
                </c:pt>
                <c:pt idx="5">
                  <c:v>15</c:v>
                </c:pt>
                <c:pt idx="6">
                  <c:v>18</c:v>
                </c:pt>
                <c:pt idx="7">
                  <c:v>21</c:v>
                </c:pt>
                <c:pt idx="8">
                  <c:v>24</c:v>
                </c:pt>
                <c:pt idx="9">
                  <c:v>27</c:v>
                </c:pt>
                <c:pt idx="10">
                  <c:v>30</c:v>
                </c:pt>
                <c:pt idx="11">
                  <c:v>33</c:v>
                </c:pt>
                <c:pt idx="12">
                  <c:v>36</c:v>
                </c:pt>
                <c:pt idx="13">
                  <c:v>39</c:v>
                </c:pt>
                <c:pt idx="14">
                  <c:v>42</c:v>
                </c:pt>
                <c:pt idx="15">
                  <c:v>45</c:v>
                </c:pt>
                <c:pt idx="16">
                  <c:v>48</c:v>
                </c:pt>
                <c:pt idx="17">
                  <c:v>51</c:v>
                </c:pt>
                <c:pt idx="18">
                  <c:v>54</c:v>
                </c:pt>
                <c:pt idx="19">
                  <c:v>57</c:v>
                </c:pt>
                <c:pt idx="20">
                  <c:v>60</c:v>
                </c:pt>
                <c:pt idx="21">
                  <c:v>63</c:v>
                </c:pt>
                <c:pt idx="22">
                  <c:v>66</c:v>
                </c:pt>
                <c:pt idx="23">
                  <c:v>69</c:v>
                </c:pt>
                <c:pt idx="24">
                  <c:v>72</c:v>
                </c:pt>
                <c:pt idx="25">
                  <c:v>75</c:v>
                </c:pt>
                <c:pt idx="26">
                  <c:v>78</c:v>
                </c:pt>
                <c:pt idx="27">
                  <c:v>81</c:v>
                </c:pt>
                <c:pt idx="28">
                  <c:v>84</c:v>
                </c:pt>
                <c:pt idx="29">
                  <c:v>87</c:v>
                </c:pt>
                <c:pt idx="30">
                  <c:v>90</c:v>
                </c:pt>
                <c:pt idx="31">
                  <c:v>93</c:v>
                </c:pt>
                <c:pt idx="32">
                  <c:v>96</c:v>
                </c:pt>
                <c:pt idx="33">
                  <c:v>99</c:v>
                </c:pt>
              </c:numCache>
            </c:numRef>
          </c:cat>
          <c:val>
            <c:numRef>
              <c:f>Sheet1!$C$2:$C$35</c:f>
              <c:numCache>
                <c:formatCode>General</c:formatCode>
                <c:ptCount val="34"/>
                <c:pt idx="0">
                  <c:v>50</c:v>
                </c:pt>
                <c:pt idx="1">
                  <c:v>50</c:v>
                </c:pt>
                <c:pt idx="2">
                  <c:v>50</c:v>
                </c:pt>
                <c:pt idx="3">
                  <c:v>50</c:v>
                </c:pt>
                <c:pt idx="4">
                  <c:v>49</c:v>
                </c:pt>
                <c:pt idx="5">
                  <c:v>59</c:v>
                </c:pt>
                <c:pt idx="6">
                  <c:v>68</c:v>
                </c:pt>
                <c:pt idx="7">
                  <c:v>82</c:v>
                </c:pt>
                <c:pt idx="8">
                  <c:v>79</c:v>
                </c:pt>
                <c:pt idx="9">
                  <c:v>65</c:v>
                </c:pt>
                <c:pt idx="10">
                  <c:v>71</c:v>
                </c:pt>
                <c:pt idx="11">
                  <c:v>77</c:v>
                </c:pt>
                <c:pt idx="12">
                  <c:v>80</c:v>
                </c:pt>
                <c:pt idx="13">
                  <c:v>78</c:v>
                </c:pt>
                <c:pt idx="14">
                  <c:v>90</c:v>
                </c:pt>
                <c:pt idx="15">
                  <c:v>72</c:v>
                </c:pt>
                <c:pt idx="16">
                  <c:v>81</c:v>
                </c:pt>
                <c:pt idx="17">
                  <c:v>86</c:v>
                </c:pt>
                <c:pt idx="18">
                  <c:v>84</c:v>
                </c:pt>
                <c:pt idx="19">
                  <c:v>78</c:v>
                </c:pt>
                <c:pt idx="20">
                  <c:v>87</c:v>
                </c:pt>
                <c:pt idx="21">
                  <c:v>80</c:v>
                </c:pt>
                <c:pt idx="22">
                  <c:v>79</c:v>
                </c:pt>
                <c:pt idx="23">
                  <c:v>80</c:v>
                </c:pt>
                <c:pt idx="24">
                  <c:v>85</c:v>
                </c:pt>
                <c:pt idx="25">
                  <c:v>71</c:v>
                </c:pt>
                <c:pt idx="26">
                  <c:v>87</c:v>
                </c:pt>
                <c:pt idx="27">
                  <c:v>79</c:v>
                </c:pt>
                <c:pt idx="28">
                  <c:v>81</c:v>
                </c:pt>
                <c:pt idx="29">
                  <c:v>85</c:v>
                </c:pt>
                <c:pt idx="30">
                  <c:v>72</c:v>
                </c:pt>
                <c:pt idx="31">
                  <c:v>82</c:v>
                </c:pt>
                <c:pt idx="32">
                  <c:v>81</c:v>
                </c:pt>
                <c:pt idx="33">
                  <c:v>79</c:v>
                </c:pt>
              </c:numCache>
            </c:numRef>
          </c:val>
        </c:ser>
        <c:ser>
          <c:idx val="2"/>
          <c:order val="2"/>
          <c:tx>
            <c:strRef>
              <c:f>Sheet1!$D$1</c:f>
              <c:strCache>
                <c:ptCount val="1"/>
                <c:pt idx="0">
                  <c:v>OffloadCage</c:v>
                </c:pt>
              </c:strCache>
            </c:strRef>
          </c:tx>
          <c:marker>
            <c:symbol val="none"/>
          </c:marker>
          <c:cat>
            <c:numRef>
              <c:f>Sheet1!$A$2:$A$35</c:f>
              <c:numCache>
                <c:formatCode>General</c:formatCode>
                <c:ptCount val="34"/>
                <c:pt idx="0">
                  <c:v>0</c:v>
                </c:pt>
                <c:pt idx="1">
                  <c:v>3</c:v>
                </c:pt>
                <c:pt idx="2">
                  <c:v>6</c:v>
                </c:pt>
                <c:pt idx="3">
                  <c:v>9</c:v>
                </c:pt>
                <c:pt idx="4">
                  <c:v>12</c:v>
                </c:pt>
                <c:pt idx="5">
                  <c:v>15</c:v>
                </c:pt>
                <c:pt idx="6">
                  <c:v>18</c:v>
                </c:pt>
                <c:pt idx="7">
                  <c:v>21</c:v>
                </c:pt>
                <c:pt idx="8">
                  <c:v>24</c:v>
                </c:pt>
                <c:pt idx="9">
                  <c:v>27</c:v>
                </c:pt>
                <c:pt idx="10">
                  <c:v>30</c:v>
                </c:pt>
                <c:pt idx="11">
                  <c:v>33</c:v>
                </c:pt>
                <c:pt idx="12">
                  <c:v>36</c:v>
                </c:pt>
                <c:pt idx="13">
                  <c:v>39</c:v>
                </c:pt>
                <c:pt idx="14">
                  <c:v>42</c:v>
                </c:pt>
                <c:pt idx="15">
                  <c:v>45</c:v>
                </c:pt>
                <c:pt idx="16">
                  <c:v>48</c:v>
                </c:pt>
                <c:pt idx="17">
                  <c:v>51</c:v>
                </c:pt>
                <c:pt idx="18">
                  <c:v>54</c:v>
                </c:pt>
                <c:pt idx="19">
                  <c:v>57</c:v>
                </c:pt>
                <c:pt idx="20">
                  <c:v>60</c:v>
                </c:pt>
                <c:pt idx="21">
                  <c:v>63</c:v>
                </c:pt>
                <c:pt idx="22">
                  <c:v>66</c:v>
                </c:pt>
                <c:pt idx="23">
                  <c:v>69</c:v>
                </c:pt>
                <c:pt idx="24">
                  <c:v>72</c:v>
                </c:pt>
                <c:pt idx="25">
                  <c:v>75</c:v>
                </c:pt>
                <c:pt idx="26">
                  <c:v>78</c:v>
                </c:pt>
                <c:pt idx="27">
                  <c:v>81</c:v>
                </c:pt>
                <c:pt idx="28">
                  <c:v>84</c:v>
                </c:pt>
                <c:pt idx="29">
                  <c:v>87</c:v>
                </c:pt>
                <c:pt idx="30">
                  <c:v>90</c:v>
                </c:pt>
                <c:pt idx="31">
                  <c:v>93</c:v>
                </c:pt>
                <c:pt idx="32">
                  <c:v>96</c:v>
                </c:pt>
                <c:pt idx="33">
                  <c:v>99</c:v>
                </c:pt>
              </c:numCache>
            </c:numRef>
          </c:cat>
          <c:val>
            <c:numRef>
              <c:f>Sheet1!$D$2:$D$35</c:f>
              <c:numCache>
                <c:formatCode>General</c:formatCode>
                <c:ptCount val="34"/>
                <c:pt idx="0">
                  <c:v>49</c:v>
                </c:pt>
                <c:pt idx="1">
                  <c:v>49</c:v>
                </c:pt>
                <c:pt idx="2">
                  <c:v>49</c:v>
                </c:pt>
                <c:pt idx="3">
                  <c:v>50</c:v>
                </c:pt>
                <c:pt idx="4">
                  <c:v>50</c:v>
                </c:pt>
                <c:pt idx="5">
                  <c:v>50</c:v>
                </c:pt>
                <c:pt idx="6">
                  <c:v>49</c:v>
                </c:pt>
                <c:pt idx="7">
                  <c:v>57</c:v>
                </c:pt>
                <c:pt idx="8">
                  <c:v>47</c:v>
                </c:pt>
                <c:pt idx="9">
                  <c:v>51</c:v>
                </c:pt>
                <c:pt idx="10">
                  <c:v>40</c:v>
                </c:pt>
                <c:pt idx="11">
                  <c:v>55</c:v>
                </c:pt>
                <c:pt idx="12">
                  <c:v>47</c:v>
                </c:pt>
                <c:pt idx="13">
                  <c:v>51</c:v>
                </c:pt>
                <c:pt idx="14">
                  <c:v>52</c:v>
                </c:pt>
                <c:pt idx="15">
                  <c:v>46</c:v>
                </c:pt>
                <c:pt idx="16">
                  <c:v>47</c:v>
                </c:pt>
                <c:pt idx="17">
                  <c:v>51</c:v>
                </c:pt>
                <c:pt idx="18">
                  <c:v>49</c:v>
                </c:pt>
                <c:pt idx="19">
                  <c:v>53</c:v>
                </c:pt>
                <c:pt idx="20">
                  <c:v>49</c:v>
                </c:pt>
                <c:pt idx="21">
                  <c:v>50</c:v>
                </c:pt>
                <c:pt idx="22">
                  <c:v>47</c:v>
                </c:pt>
                <c:pt idx="23">
                  <c:v>51</c:v>
                </c:pt>
                <c:pt idx="24">
                  <c:v>47</c:v>
                </c:pt>
                <c:pt idx="25">
                  <c:v>49</c:v>
                </c:pt>
                <c:pt idx="26">
                  <c:v>52</c:v>
                </c:pt>
                <c:pt idx="27">
                  <c:v>50</c:v>
                </c:pt>
                <c:pt idx="28">
                  <c:v>47</c:v>
                </c:pt>
                <c:pt idx="29">
                  <c:v>48</c:v>
                </c:pt>
                <c:pt idx="30">
                  <c:v>52</c:v>
                </c:pt>
                <c:pt idx="31">
                  <c:v>50</c:v>
                </c:pt>
                <c:pt idx="32">
                  <c:v>48</c:v>
                </c:pt>
                <c:pt idx="33">
                  <c:v>48</c:v>
                </c:pt>
              </c:numCache>
            </c:numRef>
          </c:val>
        </c:ser>
        <c:marker val="1"/>
        <c:axId val="71294336"/>
        <c:axId val="78543104"/>
      </c:lineChart>
      <c:catAx>
        <c:axId val="71294336"/>
        <c:scaling>
          <c:orientation val="minMax"/>
        </c:scaling>
        <c:axPos val="b"/>
        <c:numFmt formatCode="General" sourceLinked="1"/>
        <c:tickLblPos val="nextTo"/>
        <c:crossAx val="78543104"/>
        <c:crosses val="autoZero"/>
        <c:auto val="1"/>
        <c:lblAlgn val="ctr"/>
        <c:lblOffset val="100"/>
        <c:tickLblSkip val="5"/>
      </c:catAx>
      <c:valAx>
        <c:axId val="78543104"/>
        <c:scaling>
          <c:orientation val="minMax"/>
        </c:scaling>
        <c:axPos val="l"/>
        <c:majorGridlines/>
        <c:numFmt formatCode="General" sourceLinked="1"/>
        <c:tickLblPos val="nextTo"/>
        <c:crossAx val="71294336"/>
        <c:crosses val="autoZero"/>
        <c:crossBetween val="midCat"/>
      </c:valAx>
    </c:plotArea>
    <c:legend>
      <c:legendPos val="t"/>
      <c:layout>
        <c:manualLayout>
          <c:xMode val="edge"/>
          <c:yMode val="edge"/>
          <c:x val="0.41823899371069251"/>
          <c:y val="8.4180998426411895E-3"/>
          <c:w val="0.49056603773585089"/>
          <c:h val="0.21672828892509538"/>
        </c:manualLayout>
      </c:layout>
    </c:legend>
    <c:plotVisOnly val="1"/>
  </c:chart>
  <c:txPr>
    <a:bodyPr/>
    <a:lstStyle/>
    <a:p>
      <a:pPr>
        <a:defRPr sz="1800"/>
      </a:pPr>
      <a:endParaRPr lang="ja-JP"/>
    </a:p>
  </c:txPr>
  <c:externalData r:id="rId1"/>
</c:chartSpace>
</file>

<file path=ppt/drawings/drawing1.xml><?xml version="1.0" encoding="utf-8"?>
<c:userShapes xmlns:c="http://schemas.openxmlformats.org/drawingml/2006/chart">
  <cdr:relSizeAnchor xmlns:cdr="http://schemas.openxmlformats.org/drawingml/2006/chartDrawing">
    <cdr:from>
      <cdr:x>0</cdr:x>
      <cdr:y>0.14894</cdr:y>
    </cdr:from>
    <cdr:to>
      <cdr:x>0.38983</cdr:x>
      <cdr:y>0.23154</cdr:y>
    </cdr:to>
    <cdr:sp macro="" textlink="">
      <cdr:nvSpPr>
        <cdr:cNvPr id="2" name="テキスト ボックス 1"/>
        <cdr:cNvSpPr txBox="1"/>
      </cdr:nvSpPr>
      <cdr:spPr>
        <a:xfrm xmlns:a="http://schemas.openxmlformats.org/drawingml/2006/main">
          <a:off x="0" y="500066"/>
          <a:ext cx="1643072" cy="27733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altLang="ja-JP" sz="1800" dirty="0" smtClean="0"/>
            <a:t>CPU </a:t>
          </a:r>
          <a:r>
            <a:rPr lang="ja-JP" altLang="en-US" sz="1800" dirty="0" smtClean="0"/>
            <a:t>使用率</a:t>
          </a:r>
          <a:r>
            <a:rPr lang="en-US" altLang="ja-JP" sz="2400" dirty="0" smtClean="0"/>
            <a:t>%</a:t>
          </a:r>
          <a:endParaRPr lang="ja-JP" altLang="en-US" sz="2400" dirty="0"/>
        </a:p>
      </cdr:txBody>
    </cdr:sp>
  </cdr:relSizeAnchor>
  <cdr:relSizeAnchor xmlns:cdr="http://schemas.openxmlformats.org/drawingml/2006/chartDrawing">
    <cdr:from>
      <cdr:x>0.42373</cdr:x>
      <cdr:y>0.94164</cdr:y>
    </cdr:from>
    <cdr:to>
      <cdr:x>0.52542</cdr:x>
      <cdr:y>0.9912</cdr:y>
    </cdr:to>
    <cdr:sp macro="" textlink="">
      <cdr:nvSpPr>
        <cdr:cNvPr id="3" name="テキスト ボックス 2"/>
        <cdr:cNvSpPr txBox="1"/>
      </cdr:nvSpPr>
      <cdr:spPr>
        <a:xfrm xmlns:a="http://schemas.openxmlformats.org/drawingml/2006/main">
          <a:off x="1785950" y="4071966"/>
          <a:ext cx="428628"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811CAB5-BD00-4B45-8D8C-9EEE4B416DC8}" type="datetimeFigureOut">
              <a:rPr kumimoji="1" lang="ja-JP" altLang="en-US" smtClean="0"/>
              <a:pPr/>
              <a:t>2009/9/2</a:t>
            </a:fld>
            <a:endParaRPr kumimoji="1" lang="ja-JP" altLang="en-US"/>
          </a:p>
        </p:txBody>
      </p:sp>
      <p:sp>
        <p:nvSpPr>
          <p:cNvPr id="4" name="フッター プレースホル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4C88B48-1E07-4289-902F-BDF87343E40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725848A-B548-429A-B74E-2EBFCAA93B1A}" type="datetimeFigureOut">
              <a:rPr kumimoji="1" lang="ja-JP" altLang="en-US" smtClean="0"/>
              <a:pPr/>
              <a:t>2009/9/2</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418928-5C81-4EC1-A1C4-6330D0431CC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セキュリティを向上させる方法として、仮想マシンを利用したセキュリティ機構のオフロードがある。</a:t>
            </a:r>
            <a:endParaRPr kumimoji="1" lang="en-US" altLang="ja-JP" dirty="0" smtClean="0"/>
          </a:p>
          <a:p>
            <a:r>
              <a:rPr kumimoji="1" lang="ja-JP" altLang="en-US" dirty="0" smtClean="0"/>
              <a:t>セキュリティ機構のオフロードとは、サービスなどを提供している仮想マシンからセキュリティ機構を仮想マシンの外へだし、</a:t>
            </a:r>
            <a:endParaRPr kumimoji="1" lang="en-US" altLang="ja-JP" dirty="0" smtClean="0"/>
          </a:p>
          <a:p>
            <a:r>
              <a:rPr kumimoji="1" lang="ja-JP" altLang="en-US" dirty="0" smtClean="0"/>
              <a:t>外から仮想マシンを監視します。</a:t>
            </a:r>
            <a:endParaRPr kumimoji="1" lang="en-US" altLang="ja-JP" dirty="0" smtClean="0"/>
          </a:p>
          <a:p>
            <a:r>
              <a:rPr kumimoji="1" lang="ja-JP" altLang="en-US" dirty="0" smtClean="0"/>
              <a:t>このオフロードにより、攻撃者からセキュリティ機構が直接攻撃されにくくなります。</a:t>
            </a:r>
            <a:endParaRPr kumimoji="1" lang="en-US" altLang="ja-JP" dirty="0" smtClean="0"/>
          </a:p>
          <a:p>
            <a:r>
              <a:rPr kumimoji="1" lang="ja-JP" altLang="en-US" dirty="0" smtClean="0"/>
              <a:t>オフロードしない場合では、仮想マシンがクラックされたときに、攻撃者によりセキュリティ機構のポリシーやログなどのデータなどが改ざんされてしまいます。</a:t>
            </a:r>
            <a:endParaRPr kumimoji="1" lang="en-US" altLang="ja-JP" dirty="0" smtClean="0"/>
          </a:p>
          <a:p>
            <a:endParaRPr kumimoji="1" lang="en-US" altLang="ja-JP" dirty="0" smtClean="0"/>
          </a:p>
          <a:p>
            <a:r>
              <a:rPr kumimoji="1" lang="ja-JP" altLang="en-US" dirty="0" smtClean="0"/>
              <a:t>関連研究</a:t>
            </a:r>
            <a:endParaRPr kumimoji="1" lang="en-US" altLang="ja-JP" dirty="0" smtClean="0"/>
          </a:p>
          <a:p>
            <a:r>
              <a:rPr kumimoji="1" lang="ja-JP" altLang="en-US" dirty="0" smtClean="0"/>
              <a:t>仮想マシンを利用したセキュリティ機構のオフロードを行っている研究はたくさんあります。</a:t>
            </a:r>
            <a:endParaRPr kumimoji="1" lang="en-US" altLang="ja-JP" dirty="0" smtClean="0"/>
          </a:p>
          <a:p>
            <a:r>
              <a:rPr kumimoji="1" lang="ja-JP" altLang="en-US" dirty="0" smtClean="0"/>
              <a:t>ここでは</a:t>
            </a:r>
            <a:r>
              <a:rPr kumimoji="1" lang="en-US" altLang="ja-JP" dirty="0" smtClean="0"/>
              <a:t>Live</a:t>
            </a:r>
            <a:r>
              <a:rPr kumimoji="1" lang="en-US" altLang="ja-JP" baseline="0" dirty="0" smtClean="0"/>
              <a:t>wire </a:t>
            </a:r>
            <a:r>
              <a:rPr kumimoji="1" lang="ja-JP" altLang="en-US" baseline="0" dirty="0" smtClean="0"/>
              <a:t>と </a:t>
            </a:r>
            <a:r>
              <a:rPr kumimoji="1" lang="en-US" altLang="ja-JP" baseline="0" dirty="0" err="1" smtClean="0"/>
              <a:t>Saccessor</a:t>
            </a:r>
            <a:r>
              <a:rPr kumimoji="1" lang="en-US" altLang="ja-JP" baseline="0" dirty="0" smtClean="0"/>
              <a:t> </a:t>
            </a:r>
            <a:r>
              <a:rPr kumimoji="1" lang="ja-JP" altLang="en-US" baseline="0" dirty="0" smtClean="0"/>
              <a:t>について説明します。</a:t>
            </a:r>
            <a:endParaRPr kumimoji="1" lang="en-US" altLang="ja-JP" baseline="0" dirty="0" smtClean="0"/>
          </a:p>
          <a:p>
            <a:r>
              <a:rPr kumimoji="1" lang="en-US" altLang="ja-JP" baseline="0" dirty="0" smtClean="0"/>
              <a:t>Livewire</a:t>
            </a:r>
            <a:r>
              <a:rPr kumimoji="1" lang="ja-JP" altLang="en-US" baseline="0" dirty="0" smtClean="0"/>
              <a:t>は侵入検知システムを仮想マシンからオフロードしていて、監視対象の仮想マシンの内部情報をみることで、外部から監視します。</a:t>
            </a:r>
            <a:endParaRPr kumimoji="1" lang="en-US" altLang="ja-JP" baseline="0" dirty="0" smtClean="0"/>
          </a:p>
          <a:p>
            <a:endParaRPr kumimoji="1" lang="en-US" altLang="ja-JP" dirty="0" smtClean="0"/>
          </a:p>
          <a:p>
            <a:r>
              <a:rPr kumimoji="1" lang="en-US" altLang="ja-JP" dirty="0" err="1" smtClean="0"/>
              <a:t>Saccessor</a:t>
            </a:r>
            <a:r>
              <a:rPr kumimoji="1" lang="ja-JP" altLang="en-US" dirty="0" smtClean="0"/>
              <a:t>はファイルのアクセス制御を仮想マシンからオフロードしていて、オフロード先の仮想マシンをファイルサーバとして動作させることで、オフロード元の仮想マシンのファイルのアクセス制御を行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30ms </a:t>
            </a:r>
            <a:r>
              <a:rPr lang="ja-JP" altLang="en-US" dirty="0" smtClean="0"/>
              <a:t>ごとに仮想</a:t>
            </a:r>
            <a:r>
              <a:rPr lang="en-US" altLang="ja-JP" dirty="0" err="1" smtClean="0"/>
              <a:t>cpu</a:t>
            </a:r>
            <a:r>
              <a:rPr lang="ja-JP" altLang="en-US" dirty="0" smtClean="0"/>
              <a:t>が</a:t>
            </a:r>
            <a:endParaRPr lang="en-US" altLang="ja-JP" dirty="0" smtClean="0"/>
          </a:p>
          <a:p>
            <a:r>
              <a:rPr lang="ja-JP" altLang="en-US" dirty="0" smtClean="0"/>
              <a:t>クレジットの値が正のほうが優先される</a:t>
            </a:r>
            <a:endParaRPr lang="en-US" altLang="ja-JP" dirty="0" smtClean="0"/>
          </a:p>
          <a:p>
            <a:endParaRPr lang="en-US" altLang="ja-JP" dirty="0" smtClean="0"/>
          </a:p>
          <a:p>
            <a:endParaRPr lang="en-US" altLang="ja-JP" dirty="0" smtClean="0"/>
          </a:p>
          <a:p>
            <a:r>
              <a:rPr lang="ja-JP" altLang="en-US" dirty="0" smtClean="0"/>
              <a:t>折れ線</a:t>
            </a:r>
            <a:endParaRPr lang="ja-JP" altLang="en-US" dirty="0"/>
          </a:p>
        </p:txBody>
      </p:sp>
      <p:sp>
        <p:nvSpPr>
          <p:cNvPr id="4" name="スライド番号プレースホルダ 3"/>
          <p:cNvSpPr>
            <a:spLocks noGrp="1"/>
          </p:cNvSpPr>
          <p:nvPr>
            <p:ph type="sldNum" sz="quarter" idx="10"/>
          </p:nvPr>
        </p:nvSpPr>
        <p:spPr/>
        <p:txBody>
          <a:bodyPr/>
          <a:lstStyle/>
          <a:p>
            <a:pPr>
              <a:defRPr/>
            </a:pPr>
            <a:fld id="{1C6E1773-99A0-4B6A-B31B-2EBD11C48178}" type="slidenum">
              <a:rPr lang="ja-JP" altLang="en-US" smtClean="0"/>
              <a:pPr>
                <a:defRPr/>
              </a:pPr>
              <a:t>11</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比率を書け</a:t>
            </a:r>
            <a:endParaRPr kumimoji="1" lang="en-US" altLang="ja-JP" dirty="0" smtClean="0"/>
          </a:p>
          <a:p>
            <a:endParaRPr kumimoji="1" lang="en-US" altLang="ja-JP" dirty="0" smtClean="0"/>
          </a:p>
          <a:p>
            <a:r>
              <a:rPr kumimoji="1" lang="ja-JP" altLang="en-US" dirty="0" smtClean="0"/>
              <a:t>円全体を説明</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1C6E1773-99A0-4B6A-B31B-2EBD11C48178}" type="slidenum">
              <a:rPr lang="ja-JP" altLang="en-US" smtClean="0"/>
              <a:pPr>
                <a:defRPr/>
              </a:pPr>
              <a:t>12</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13</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実験目的</a:t>
            </a:r>
            <a:endParaRPr kumimoji="1" lang="en-US" altLang="ja-JP" dirty="0" smtClean="0"/>
          </a:p>
          <a:p>
            <a:r>
              <a:rPr kumimoji="1" lang="ja-JP" altLang="en-US" dirty="0" smtClean="0"/>
              <a:t>オフロード</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14</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実験内容は。</a:t>
            </a:r>
            <a:endParaRPr kumimoji="1" lang="en-US" altLang="ja-JP" dirty="0" smtClean="0"/>
          </a:p>
          <a:p>
            <a:r>
              <a:rPr kumimoji="1" lang="ja-JP" altLang="en-US" dirty="0" smtClean="0"/>
              <a:t>緑の線が単にオフロードした場合です。</a:t>
            </a:r>
            <a:endParaRPr kumimoji="1" lang="en-US" altLang="ja-JP" dirty="0" smtClean="0"/>
          </a:p>
          <a:p>
            <a:r>
              <a:rPr kumimoji="1" lang="ja-JP" altLang="en-US" dirty="0" smtClean="0"/>
              <a:t>オフロードした </a:t>
            </a:r>
            <a:r>
              <a:rPr kumimoji="1" lang="en-US" altLang="ja-JP" dirty="0" smtClean="0"/>
              <a:t>snort</a:t>
            </a:r>
            <a:r>
              <a:rPr kumimoji="1" lang="en-US" altLang="ja-JP" baseline="0" dirty="0" smtClean="0"/>
              <a:t> </a:t>
            </a:r>
            <a:r>
              <a:rPr kumimoji="1" lang="ja-JP" altLang="en-US" baseline="0" dirty="0" smtClean="0"/>
              <a:t>の分だけ制限を超えていることがわかります。</a:t>
            </a:r>
            <a:endParaRPr kumimoji="1" lang="en-US" altLang="ja-JP" baseline="0" dirty="0" smtClean="0"/>
          </a:p>
          <a:p>
            <a:r>
              <a:rPr kumimoji="1" lang="ja-JP" altLang="en-US" baseline="0" dirty="0" smtClean="0"/>
              <a:t>このオフロードした状態で</a:t>
            </a:r>
            <a:r>
              <a:rPr kumimoji="1" lang="en-US" altLang="ja-JP" baseline="0" dirty="0" err="1" smtClean="0"/>
              <a:t>OffloadCage</a:t>
            </a:r>
            <a:r>
              <a:rPr kumimoji="1" lang="ja-JP" altLang="en-US" baseline="0" dirty="0" smtClean="0"/>
              <a:t>を動作させた場合がピンク線です。</a:t>
            </a:r>
            <a:endParaRPr kumimoji="1" lang="en-US" altLang="ja-JP" baseline="0" dirty="0" smtClean="0"/>
          </a:p>
          <a:p>
            <a:r>
              <a:rPr kumimoji="1" lang="ja-JP" altLang="en-US" baseline="0" dirty="0" smtClean="0"/>
              <a:t>オフロードしたセキュリティ機構とオフロード元の仮想マシンの合計が制限を守れていることが確認できます。</a:t>
            </a:r>
            <a:endParaRPr kumimoji="1" lang="en-US" altLang="ja-JP" baseline="0" dirty="0" smtClean="0"/>
          </a:p>
          <a:p>
            <a:r>
              <a:rPr kumimoji="1" lang="ja-JP" altLang="en-US" baseline="0" dirty="0" smtClean="0"/>
              <a:t>オフロードしない場合は</a:t>
            </a:r>
            <a:r>
              <a:rPr kumimoji="1" lang="en-US" altLang="ja-JP" baseline="0" dirty="0" smtClean="0"/>
              <a:t>Snort </a:t>
            </a:r>
            <a:r>
              <a:rPr kumimoji="1" lang="ja-JP" altLang="en-US" baseline="0" dirty="0" smtClean="0"/>
              <a:t>がオフロード元に含まれているので、青の線がオフロード元の仮想マシンの </a:t>
            </a:r>
            <a:r>
              <a:rPr kumimoji="1" lang="en-US" altLang="ja-JP" baseline="0" dirty="0" smtClean="0"/>
              <a:t>CPU </a:t>
            </a:r>
            <a:r>
              <a:rPr kumimoji="1" lang="ja-JP" altLang="en-US" baseline="0" dirty="0" smtClean="0"/>
              <a:t>使用率を表しています。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16</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図をしっかり説明しろ</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17</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右上の図は</a:t>
            </a:r>
            <a:r>
              <a:rPr kumimoji="1" lang="en-US" altLang="ja-JP" dirty="0" smtClean="0"/>
              <a:t>Snort </a:t>
            </a:r>
            <a:r>
              <a:rPr kumimoji="1" lang="ja-JP" altLang="en-US" dirty="0" smtClean="0"/>
              <a:t>の </a:t>
            </a:r>
            <a:r>
              <a:rPr kumimoji="1" lang="en-US" altLang="ja-JP" dirty="0" smtClean="0"/>
              <a:t>CPU</a:t>
            </a:r>
            <a:r>
              <a:rPr kumimoji="1" lang="en-US" altLang="ja-JP" baseline="0" dirty="0" smtClean="0"/>
              <a:t> </a:t>
            </a:r>
            <a:r>
              <a:rPr kumimoji="1" lang="ja-JP" altLang="en-US" baseline="0" dirty="0" smtClean="0"/>
              <a:t>使用率です。</a:t>
            </a:r>
            <a:endParaRPr kumimoji="1" lang="en-US" altLang="ja-JP" baseline="0" dirty="0" smtClean="0"/>
          </a:p>
          <a:p>
            <a:r>
              <a:rPr kumimoji="1" lang="ja-JP" altLang="en-US" dirty="0" smtClean="0"/>
              <a:t>単純にオフロードした場合、</a:t>
            </a:r>
            <a:r>
              <a:rPr kumimoji="1" lang="en-US" altLang="ja-JP" dirty="0" smtClean="0"/>
              <a:t>Snort</a:t>
            </a:r>
            <a:r>
              <a:rPr kumimoji="1" lang="en-US" altLang="ja-JP" baseline="0" dirty="0" smtClean="0"/>
              <a:t> </a:t>
            </a:r>
            <a:r>
              <a:rPr kumimoji="1" lang="ja-JP" altLang="en-US" baseline="0" dirty="0" smtClean="0"/>
              <a:t>はオフロード先のドメイン０の</a:t>
            </a:r>
            <a:r>
              <a:rPr kumimoji="1" lang="en-US" altLang="ja-JP" baseline="0" dirty="0" smtClean="0"/>
              <a:t>CPU </a:t>
            </a:r>
            <a:r>
              <a:rPr kumimoji="1" lang="ja-JP" altLang="en-US" baseline="0" dirty="0" smtClean="0"/>
              <a:t>資源を大量に消費していることが確認できます。</a:t>
            </a:r>
            <a:endParaRPr kumimoji="1" lang="en-US" altLang="ja-JP" baseline="0" dirty="0" smtClean="0"/>
          </a:p>
          <a:p>
            <a:r>
              <a:rPr kumimoji="1" lang="ja-JP" altLang="en-US" baseline="0" dirty="0" smtClean="0"/>
              <a:t>しかし、</a:t>
            </a:r>
            <a:r>
              <a:rPr kumimoji="1" lang="en-US" altLang="ja-JP" baseline="0" dirty="0" err="1" smtClean="0"/>
              <a:t>OffloadCage</a:t>
            </a:r>
            <a:r>
              <a:rPr kumimoji="1" lang="en-US" altLang="ja-JP" baseline="0" dirty="0" smtClean="0"/>
              <a:t> </a:t>
            </a:r>
            <a:r>
              <a:rPr kumimoji="1" lang="ja-JP" altLang="en-US" baseline="0" dirty="0" smtClean="0"/>
              <a:t>を使うと、オフロード元の仮想マシンに</a:t>
            </a:r>
            <a:r>
              <a:rPr kumimoji="1" lang="en-US" altLang="ja-JP" baseline="0" dirty="0" smtClean="0"/>
              <a:t>Snort</a:t>
            </a:r>
            <a:r>
              <a:rPr kumimoji="1" lang="ja-JP" altLang="en-US" baseline="0" dirty="0" smtClean="0"/>
              <a:t>の分だけ制限がかかるので</a:t>
            </a:r>
            <a:r>
              <a:rPr kumimoji="1" lang="en-US" altLang="ja-JP" baseline="0" dirty="0" smtClean="0"/>
              <a:t>Web</a:t>
            </a:r>
            <a:r>
              <a:rPr kumimoji="1" lang="ja-JP" altLang="en-US" baseline="0" dirty="0" smtClean="0"/>
              <a:t>サーバのスループットが落ち、その結果</a:t>
            </a:r>
            <a:r>
              <a:rPr kumimoji="1" lang="en-US" altLang="ja-JP" baseline="0" dirty="0" smtClean="0"/>
              <a:t>Snort </a:t>
            </a:r>
            <a:r>
              <a:rPr kumimoji="1" lang="ja-JP" altLang="en-US" baseline="0" dirty="0" smtClean="0"/>
              <a:t>の監視するパケットの量も減るため、単純にオフロードした場合より </a:t>
            </a:r>
            <a:r>
              <a:rPr kumimoji="1" lang="en-US" altLang="ja-JP" baseline="0" dirty="0" smtClean="0"/>
              <a:t>CPU </a:t>
            </a:r>
            <a:r>
              <a:rPr kumimoji="1" lang="ja-JP" altLang="en-US" baseline="0" dirty="0" smtClean="0"/>
              <a:t>使用率が落ちたと考えられます。</a:t>
            </a:r>
            <a:endParaRPr kumimoji="1" lang="en-US" altLang="ja-JP" baseline="0" dirty="0" smtClean="0"/>
          </a:p>
          <a:p>
            <a:r>
              <a:rPr kumimoji="1" lang="ja-JP" altLang="en-US" baseline="0" dirty="0" smtClean="0"/>
              <a:t>オフロードしない場合は</a:t>
            </a:r>
            <a:r>
              <a:rPr kumimoji="1" lang="en-US" altLang="ja-JP" dirty="0" smtClean="0"/>
              <a:t> </a:t>
            </a:r>
            <a:r>
              <a:rPr kumimoji="1" lang="ja-JP" altLang="en-US" dirty="0" smtClean="0"/>
              <a:t>４０％の制限のうちこの青の線くらい</a:t>
            </a:r>
            <a:r>
              <a:rPr kumimoji="1" lang="en-US" altLang="ja-JP" dirty="0" smtClean="0"/>
              <a:t>Snort</a:t>
            </a:r>
            <a:r>
              <a:rPr kumimoji="1" lang="ja-JP" altLang="en-US" dirty="0" smtClean="0"/>
              <a:t>が使用していることを表しています。</a:t>
            </a:r>
            <a:endParaRPr kumimoji="1" lang="en-US" altLang="ja-JP" dirty="0" smtClean="0"/>
          </a:p>
          <a:p>
            <a:endParaRPr kumimoji="1" lang="en-US" altLang="ja-JP" dirty="0" smtClean="0"/>
          </a:p>
          <a:p>
            <a:r>
              <a:rPr kumimoji="1" lang="ja-JP" altLang="en-US" dirty="0" smtClean="0"/>
              <a:t>右下の図はオフロード元の仮想マシンで動作するウェブサーバのスループットです。</a:t>
            </a:r>
            <a:endParaRPr kumimoji="1" lang="en-US" altLang="ja-JP" dirty="0" smtClean="0"/>
          </a:p>
          <a:p>
            <a:r>
              <a:rPr kumimoji="1" lang="ja-JP" altLang="en-US" dirty="0" smtClean="0"/>
              <a:t>単純にオフロードした場合は</a:t>
            </a:r>
            <a:r>
              <a:rPr kumimoji="1" lang="en-US" altLang="ja-JP" dirty="0" smtClean="0"/>
              <a:t>Snort</a:t>
            </a:r>
            <a:r>
              <a:rPr kumimoji="1" lang="ja-JP" altLang="en-US" dirty="0" smtClean="0"/>
              <a:t>がオフロード元からいなくなる分だけウェブサーバが使える </a:t>
            </a:r>
            <a:r>
              <a:rPr kumimoji="1" lang="en-US" altLang="ja-JP" dirty="0" smtClean="0"/>
              <a:t>CPU </a:t>
            </a:r>
            <a:r>
              <a:rPr kumimoji="1" lang="ja-JP" altLang="en-US" dirty="0" smtClean="0"/>
              <a:t>資源が増えるためスループットが上がったことを表します。</a:t>
            </a:r>
            <a:endParaRPr kumimoji="1" lang="en-US" altLang="ja-JP" dirty="0" smtClean="0"/>
          </a:p>
          <a:p>
            <a:r>
              <a:rPr kumimoji="1" lang="en-US" altLang="ja-JP" dirty="0" err="1" smtClean="0"/>
              <a:t>OffloadCage</a:t>
            </a:r>
            <a:r>
              <a:rPr kumimoji="1" lang="en-US" altLang="ja-JP" baseline="0" dirty="0" smtClean="0"/>
              <a:t> </a:t>
            </a:r>
            <a:r>
              <a:rPr kumimoji="1" lang="ja-JP" altLang="en-US" baseline="0" dirty="0" smtClean="0"/>
              <a:t>を使うと、オフロードした</a:t>
            </a:r>
            <a:r>
              <a:rPr kumimoji="1" lang="en-US" altLang="ja-JP" baseline="0" dirty="0" smtClean="0"/>
              <a:t>Snort</a:t>
            </a:r>
            <a:r>
              <a:rPr kumimoji="1" lang="ja-JP" altLang="en-US" baseline="0" dirty="0" smtClean="0"/>
              <a:t>の</a:t>
            </a:r>
            <a:r>
              <a:rPr kumimoji="1" lang="en-US" altLang="ja-JP" baseline="0" dirty="0" smtClean="0"/>
              <a:t>CPU</a:t>
            </a:r>
            <a:r>
              <a:rPr kumimoji="1" lang="ja-JP" altLang="en-US" baseline="0" dirty="0" smtClean="0"/>
              <a:t>使用率の分だけオフロード元に制限がかかるため、その中で動作する</a:t>
            </a:r>
            <a:r>
              <a:rPr kumimoji="1" lang="en-US" altLang="ja-JP" baseline="0" dirty="0" err="1" smtClean="0"/>
              <a:t>Webserver</a:t>
            </a:r>
            <a:r>
              <a:rPr kumimoji="1" lang="ja-JP" altLang="en-US" baseline="0" dirty="0" smtClean="0"/>
              <a:t>が使える資源も減る。その結果スループットが単純にオフロードした場合よりも落ちています。</a:t>
            </a:r>
            <a:endParaRPr kumimoji="1" lang="en-US" altLang="ja-JP" baseline="0" dirty="0" smtClean="0"/>
          </a:p>
          <a:p>
            <a:r>
              <a:rPr kumimoji="1" lang="ja-JP" altLang="en-US" baseline="0" dirty="0" smtClean="0"/>
              <a:t>また、</a:t>
            </a:r>
            <a:r>
              <a:rPr kumimoji="1" lang="en-US" altLang="ja-JP" baseline="0" dirty="0" err="1" smtClean="0"/>
              <a:t>OffloadCage</a:t>
            </a:r>
            <a:r>
              <a:rPr kumimoji="1" lang="ja-JP" altLang="en-US" baseline="0" dirty="0" smtClean="0"/>
              <a:t>を使うと、オフロードしない場合よりもスループットが落ちてしまいます。</a:t>
            </a:r>
            <a:endParaRPr kumimoji="1" lang="en-US" altLang="ja-JP" baseline="0" dirty="0" smtClean="0"/>
          </a:p>
          <a:p>
            <a:r>
              <a:rPr kumimoji="1" lang="ja-JP" altLang="en-US" baseline="0" dirty="0" smtClean="0"/>
              <a:t>これは４０％の制限を</a:t>
            </a:r>
            <a:r>
              <a:rPr kumimoji="1" lang="en-US" altLang="ja-JP" baseline="0" dirty="0" smtClean="0"/>
              <a:t>Snort</a:t>
            </a:r>
            <a:r>
              <a:rPr kumimoji="1" lang="ja-JP" altLang="en-US" baseline="0" dirty="0" smtClean="0"/>
              <a:t>とウェブサーバの分け合い割合がことなるためです。</a:t>
            </a:r>
            <a:endParaRPr kumimoji="1" lang="en-US" altLang="ja-JP" baseline="0" dirty="0" smtClean="0"/>
          </a:p>
          <a:p>
            <a:r>
              <a:rPr kumimoji="1" lang="ja-JP" altLang="en-US" baseline="0" dirty="0" smtClean="0"/>
              <a:t>オフロードしない場合は</a:t>
            </a:r>
            <a:r>
              <a:rPr kumimoji="1" lang="en-US" altLang="ja-JP" baseline="0" dirty="0" smtClean="0"/>
              <a:t>Snort10%,web</a:t>
            </a:r>
            <a:r>
              <a:rPr kumimoji="1" lang="ja-JP" altLang="en-US" baseline="0" dirty="0" smtClean="0"/>
              <a:t>はのこりの</a:t>
            </a:r>
            <a:r>
              <a:rPr kumimoji="1" lang="en-US" altLang="ja-JP" baseline="0" dirty="0" smtClean="0"/>
              <a:t>30%</a:t>
            </a:r>
          </a:p>
          <a:p>
            <a:r>
              <a:rPr kumimoji="1" lang="ja-JP" altLang="en-US" baseline="0" dirty="0" smtClean="0"/>
              <a:t>オフロードして</a:t>
            </a:r>
            <a:r>
              <a:rPr kumimoji="1" lang="en-US" altLang="ja-JP" baseline="0" dirty="0" err="1" smtClean="0"/>
              <a:t>OffloadCage</a:t>
            </a:r>
            <a:r>
              <a:rPr kumimoji="1" lang="ja-JP" altLang="en-US" baseline="0" dirty="0" smtClean="0"/>
              <a:t>を用いた場合は</a:t>
            </a:r>
            <a:r>
              <a:rPr kumimoji="1" lang="en-US" altLang="ja-JP" baseline="0" dirty="0" smtClean="0"/>
              <a:t>snort20%, web20%</a:t>
            </a:r>
          </a:p>
          <a:p>
            <a:r>
              <a:rPr kumimoji="1" lang="ja-JP" altLang="en-US" baseline="0" dirty="0" smtClean="0"/>
              <a:t>今後、この割合も考慮にいれる必要があると思います。</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18</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Xen</a:t>
            </a:r>
            <a:r>
              <a:rPr kumimoji="1" lang="ja-JP" altLang="en-US" baseline="0" dirty="0" smtClean="0"/>
              <a:t> の仮想マシンのドライバは一部がドメイン０内にあります。</a:t>
            </a:r>
            <a:endParaRPr kumimoji="1" lang="en-US" altLang="ja-JP" baseline="0" dirty="0" smtClean="0"/>
          </a:p>
          <a:p>
            <a:r>
              <a:rPr kumimoji="1" lang="ja-JP" altLang="en-US" baseline="0" dirty="0" smtClean="0"/>
              <a:t>そのためネットワーク処理などはドメイン０が一部負担します。</a:t>
            </a:r>
            <a:endParaRPr kumimoji="1" lang="en-US" altLang="ja-JP" baseline="0" dirty="0" smtClean="0"/>
          </a:p>
          <a:p>
            <a:r>
              <a:rPr kumimoji="1" lang="ja-JP" altLang="en-US" baseline="0" dirty="0" smtClean="0"/>
              <a:t>そのドメイン０内のドライバの処理による </a:t>
            </a:r>
            <a:r>
              <a:rPr kumimoji="1" lang="en-US" altLang="ja-JP" baseline="0" dirty="0" smtClean="0"/>
              <a:t>CPU</a:t>
            </a:r>
            <a:r>
              <a:rPr kumimoji="1" lang="ja-JP" altLang="en-US" baseline="0" dirty="0" smtClean="0"/>
              <a:t> 使用量を、その処理を行わせた仮想マシンに適切にカウントします。</a:t>
            </a:r>
            <a:endParaRPr kumimoji="1" lang="en-US" altLang="ja-JP" baseline="0" dirty="0" smtClean="0"/>
          </a:p>
          <a:p>
            <a:r>
              <a:rPr kumimoji="1" lang="ja-JP" altLang="en-US" baseline="0" dirty="0" smtClean="0"/>
              <a:t>ドメイン０とドメインＵの間の通信の回数から使用量を推定しています。</a:t>
            </a:r>
            <a:endParaRPr kumimoji="1" lang="en-US" altLang="ja-JP" baseline="0" dirty="0" smtClean="0"/>
          </a:p>
          <a:p>
            <a:endParaRPr kumimoji="1" lang="en-US" altLang="ja-JP" baseline="0" dirty="0" smtClean="0"/>
          </a:p>
          <a:p>
            <a:r>
              <a:rPr kumimoji="1" lang="ja-JP" altLang="en-US" baseline="0" dirty="0" smtClean="0"/>
              <a:t>ネットワーク処理のハンドラーなどのカーネル内の処理による資源の消費を、通信を行っているアプリケーションに適切にカウント</a:t>
            </a:r>
            <a:endParaRPr kumimoji="1" lang="en-US" altLang="ja-JP" baseline="0" dirty="0" smtClean="0"/>
          </a:p>
          <a:p>
            <a:r>
              <a:rPr kumimoji="1" lang="ja-JP" altLang="en-US" dirty="0" smtClean="0"/>
              <a:t>共有していた</a:t>
            </a:r>
            <a:r>
              <a:rPr kumimoji="1" lang="en-US" altLang="ja-JP" dirty="0" smtClean="0"/>
              <a:t>IP</a:t>
            </a:r>
            <a:r>
              <a:rPr kumimoji="1" lang="en-US" altLang="ja-JP" baseline="0" dirty="0" smtClean="0"/>
              <a:t> </a:t>
            </a:r>
            <a:r>
              <a:rPr kumimoji="1" lang="ja-JP" altLang="en-US" baseline="0" dirty="0" smtClean="0"/>
              <a:t>キューをプロセスごとに用意</a:t>
            </a:r>
            <a:endParaRPr kumimoji="1" lang="en-US" altLang="ja-JP" baseline="0" dirty="0" smtClean="0"/>
          </a:p>
          <a:p>
            <a:r>
              <a:rPr kumimoji="1" lang="ja-JP" altLang="en-US" baseline="0" dirty="0" smtClean="0"/>
              <a:t>ハンドラーが行っていた処理の一部をアプリケーションが呼ぶまで遅らせる</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21</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セキュリティ機構をオフロードしても仮想マシン間の性能分離が実現する </a:t>
            </a:r>
            <a:r>
              <a:rPr kumimoji="1" lang="en-US" altLang="ja-JP" dirty="0" err="1" smtClean="0"/>
              <a:t>OffloadCage</a:t>
            </a:r>
            <a:r>
              <a:rPr kumimoji="1" lang="en-US" altLang="ja-JP" baseline="0" dirty="0" smtClean="0"/>
              <a:t> </a:t>
            </a:r>
            <a:r>
              <a:rPr kumimoji="1" lang="ja-JP" altLang="en-US" baseline="0" dirty="0" smtClean="0"/>
              <a:t>を提案しました。</a:t>
            </a:r>
            <a:endParaRPr kumimoji="1" lang="en-US" altLang="ja-JP" baseline="0" dirty="0" smtClean="0"/>
          </a:p>
          <a:p>
            <a:r>
              <a:rPr kumimoji="1" lang="ja-JP" altLang="en-US" baseline="0" dirty="0" smtClean="0"/>
              <a:t>セキュリティ機構をオフロードすると、攻撃者がセキュリティ機構を直接攻撃しにくくなりセキュリティが向上します。</a:t>
            </a:r>
            <a:endParaRPr kumimoji="1" lang="en-US" altLang="ja-JP" baseline="0" dirty="0" smtClean="0"/>
          </a:p>
          <a:p>
            <a:r>
              <a:rPr kumimoji="1" lang="ja-JP" altLang="en-US" baseline="0" dirty="0" smtClean="0"/>
              <a:t>しかし、このオフロードにより仮想マシン間の性能分離に問題が生じます。</a:t>
            </a:r>
            <a:endParaRPr kumimoji="1" lang="en-US" altLang="ja-JP" baseline="0" dirty="0" smtClean="0"/>
          </a:p>
          <a:p>
            <a:r>
              <a:rPr kumimoji="1" lang="en-US" altLang="ja-JP" baseline="0" dirty="0" err="1" smtClean="0"/>
              <a:t>OffloadCage</a:t>
            </a:r>
            <a:r>
              <a:rPr kumimoji="1" lang="en-US" altLang="ja-JP" baseline="0" dirty="0" smtClean="0"/>
              <a:t> </a:t>
            </a:r>
            <a:r>
              <a:rPr kumimoji="1" lang="ja-JP" altLang="en-US" baseline="0" dirty="0" smtClean="0"/>
              <a:t>では</a:t>
            </a:r>
            <a:endParaRPr kumimoji="1" lang="en-US" altLang="ja-JP" baseline="0" dirty="0" smtClean="0"/>
          </a:p>
          <a:p>
            <a:r>
              <a:rPr kumimoji="1" lang="en-US" altLang="ja-JP" baseline="0" dirty="0" smtClean="0"/>
              <a:t>OC-Monitor</a:t>
            </a:r>
            <a:r>
              <a:rPr kumimoji="1" lang="ja-JP" altLang="en-US" baseline="0" dirty="0" smtClean="0"/>
              <a:t>によりオフロードしたセキュリティ機構が使用した資源を監視して、</a:t>
            </a:r>
            <a:endParaRPr kumimoji="1" lang="en-US" altLang="ja-JP" baseline="0" dirty="0" smtClean="0"/>
          </a:p>
          <a:p>
            <a:r>
              <a:rPr kumimoji="1" lang="en-US" altLang="ja-JP" baseline="0" dirty="0" smtClean="0"/>
              <a:t>OC-Scheduler</a:t>
            </a:r>
            <a:r>
              <a:rPr kumimoji="1" lang="ja-JP" altLang="en-US" baseline="0" dirty="0" smtClean="0"/>
              <a:t>によりオフロード元の仮想マシンにカウントします。</a:t>
            </a:r>
            <a:endParaRPr kumimoji="1" lang="en-US" altLang="ja-JP" baseline="0" dirty="0" smtClean="0"/>
          </a:p>
          <a:p>
            <a:r>
              <a:rPr kumimoji="1" lang="ja-JP" altLang="en-US" baseline="0" dirty="0" smtClean="0"/>
              <a:t>実験では </a:t>
            </a:r>
            <a:r>
              <a:rPr kumimoji="1" lang="en-US" altLang="ja-JP" baseline="0" dirty="0" smtClean="0"/>
              <a:t>Snort </a:t>
            </a:r>
            <a:r>
              <a:rPr kumimoji="1" lang="ja-JP" altLang="en-US" baseline="0" dirty="0" smtClean="0"/>
              <a:t>と </a:t>
            </a:r>
            <a:r>
              <a:rPr kumimoji="1" lang="en-US" altLang="ja-JP" baseline="0" dirty="0" smtClean="0"/>
              <a:t>Tripwire </a:t>
            </a:r>
            <a:r>
              <a:rPr kumimoji="1" lang="ja-JP" altLang="en-US" baseline="0" smtClean="0"/>
              <a:t>をオフロードして、仮想マシンの性能分離が確かめました。</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22</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したいと考えています</a:t>
            </a:r>
            <a:endParaRPr kumimoji="1" lang="en-US" altLang="ja-JP" dirty="0" smtClean="0"/>
          </a:p>
          <a:p>
            <a:r>
              <a:rPr kumimoji="1" lang="ja-JP" altLang="en-US" dirty="0" smtClean="0"/>
              <a:t>するべきであると思います。</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23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Xen</a:t>
            </a:r>
            <a:r>
              <a:rPr kumimoji="1" lang="en-US" altLang="ja-JP" dirty="0" smtClean="0"/>
              <a:t> </a:t>
            </a:r>
            <a:r>
              <a:rPr kumimoji="1" lang="ja-JP" altLang="en-US" dirty="0" smtClean="0"/>
              <a:t>を利用した 侵入検知システム</a:t>
            </a:r>
            <a:r>
              <a:rPr kumimoji="1" lang="en-US" altLang="ja-JP" baseline="0" dirty="0" smtClean="0"/>
              <a:t> </a:t>
            </a:r>
            <a:r>
              <a:rPr kumimoji="1" lang="ja-JP" altLang="en-US" baseline="0" dirty="0" smtClean="0"/>
              <a:t>のオフロードを紹介します。</a:t>
            </a:r>
            <a:endParaRPr kumimoji="1" lang="en-US" altLang="ja-JP" baseline="0" dirty="0" smtClean="0"/>
          </a:p>
          <a:p>
            <a:r>
              <a:rPr kumimoji="1" lang="en-US" altLang="ja-JP" baseline="0" dirty="0" err="1" smtClean="0"/>
              <a:t>Xen</a:t>
            </a:r>
            <a:r>
              <a:rPr kumimoji="1" lang="en-US" altLang="ja-JP" baseline="0" dirty="0" smtClean="0"/>
              <a:t> </a:t>
            </a:r>
            <a:r>
              <a:rPr kumimoji="1" lang="ja-JP" altLang="en-US" baseline="0" dirty="0" smtClean="0"/>
              <a:t>では、一般的に使用される仮想マシン、ドメインＵとそれらの仮想マシンを管理する仮想マシン、ドメイン０の</a:t>
            </a:r>
            <a:endParaRPr kumimoji="1" lang="en-US" altLang="ja-JP" baseline="0" dirty="0" smtClean="0"/>
          </a:p>
          <a:p>
            <a:r>
              <a:rPr kumimoji="1" lang="ja-JP" altLang="en-US" baseline="0" dirty="0" smtClean="0"/>
              <a:t>２種類の仮想マシンがあります。</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ここでは、一般的に使用される仮想マシンから</a:t>
            </a:r>
            <a:r>
              <a:rPr kumimoji="1" lang="en-US" altLang="ja-JP" baseline="0" dirty="0" smtClean="0"/>
              <a:t> Snort </a:t>
            </a:r>
            <a:r>
              <a:rPr kumimoji="1" lang="ja-JP" altLang="en-US" baseline="0" dirty="0" smtClean="0"/>
              <a:t>や </a:t>
            </a:r>
            <a:r>
              <a:rPr kumimoji="1" lang="en-US" altLang="ja-JP" baseline="0" dirty="0" smtClean="0"/>
              <a:t>Tripwire </a:t>
            </a:r>
            <a:r>
              <a:rPr kumimoji="1" lang="ja-JP" altLang="en-US" baseline="0" dirty="0" smtClean="0"/>
              <a:t>をドメイン０へオフロードします。</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ドメイン０は一般的に使用される仮想マシンより攻撃されにくいのでセキュリティは向上します。</a:t>
            </a:r>
            <a:endParaRPr kumimoji="1" lang="en-US" altLang="ja-JP" baseline="0" dirty="0" smtClean="0"/>
          </a:p>
          <a:p>
            <a:r>
              <a:rPr kumimoji="1" lang="en-US" altLang="ja-JP" dirty="0" smtClean="0"/>
              <a:t>Snort </a:t>
            </a:r>
            <a:r>
              <a:rPr kumimoji="1" lang="ja-JP" altLang="en-US" dirty="0" smtClean="0"/>
              <a:t>とはネットワーク型の侵入検知システムで監視対象ホストの通信パケットを監視</a:t>
            </a:r>
            <a:endParaRPr kumimoji="1" lang="en-US" altLang="ja-JP" dirty="0" smtClean="0"/>
          </a:p>
          <a:p>
            <a:r>
              <a:rPr kumimoji="1" lang="ja-JP" altLang="en-US" dirty="0" smtClean="0"/>
              <a:t>シグネチャと呼ばれるルールと照らし合わせて、攻撃を検出する。</a:t>
            </a:r>
            <a:endParaRPr kumimoji="1" lang="en-US" altLang="ja-JP" dirty="0" smtClean="0"/>
          </a:p>
          <a:p>
            <a:r>
              <a:rPr kumimoji="1" lang="ja-JP" altLang="en-US" dirty="0" smtClean="0"/>
              <a:t>仮想マシンが送受信するパケットがドメイン０を経由することを利用して</a:t>
            </a:r>
            <a:r>
              <a:rPr kumimoji="1" lang="en-US" altLang="ja-JP" dirty="0" err="1" smtClean="0"/>
              <a:t>Xen</a:t>
            </a:r>
            <a:r>
              <a:rPr kumimoji="1" lang="ja-JP" altLang="en-US" dirty="0" smtClean="0"/>
              <a:t>上での</a:t>
            </a:r>
            <a:r>
              <a:rPr kumimoji="1" lang="en-US" altLang="ja-JP" dirty="0" smtClean="0"/>
              <a:t>Snort</a:t>
            </a:r>
            <a:r>
              <a:rPr kumimoji="1" lang="ja-JP" altLang="en-US" dirty="0" smtClean="0"/>
              <a:t>のオフロードを実現します。</a:t>
            </a:r>
            <a:endParaRPr kumimoji="1" lang="en-US" altLang="ja-JP" dirty="0" smtClean="0"/>
          </a:p>
          <a:p>
            <a:r>
              <a:rPr kumimoji="1" lang="ja-JP" altLang="en-US" dirty="0" smtClean="0"/>
              <a:t>一方、</a:t>
            </a:r>
            <a:r>
              <a:rPr kumimoji="1" lang="en-US" altLang="ja-JP" dirty="0" smtClean="0"/>
              <a:t>Tripwire</a:t>
            </a:r>
            <a:r>
              <a:rPr kumimoji="1" lang="ja-JP" altLang="en-US" dirty="0" smtClean="0"/>
              <a:t>とはホスト型の侵入検知システムで監視対象ホストのファイルシステムの状態を定期的にチェックすることでデータの改ざんなどを検知します。</a:t>
            </a:r>
            <a:endParaRPr kumimoji="1" lang="en-US" altLang="ja-JP" dirty="0" smtClean="0"/>
          </a:p>
          <a:p>
            <a:r>
              <a:rPr kumimoji="1" lang="ja-JP" altLang="en-US" dirty="0" smtClean="0"/>
              <a:t>オフロード元の仮想マシンのイメージファイル利用することで、オフロード元のファイルシステムをチェックすることができます。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しかし、さきほどのオフロードにより、仮想マシン間の性能分離に問題が生じます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性能分離されているとは、仮想マシン間の性能が互いに影響されず、保障されている環境のことを言います。</a:t>
            </a:r>
            <a:endParaRPr kumimoji="1" lang="en-US" altLang="ja-JP" dirty="0" smtClean="0"/>
          </a:p>
          <a:p>
            <a:r>
              <a:rPr kumimoji="1" lang="ja-JP" altLang="en-US" dirty="0" smtClean="0"/>
              <a:t>たとえば図のようにセキュリティ機構をオフロードして、オフロード元にウェブサーバが動作しているとき、パケット処理などで</a:t>
            </a:r>
            <a:r>
              <a:rPr kumimoji="1" lang="en-US" altLang="ja-JP" baseline="0" dirty="0" smtClean="0"/>
              <a:t>WEB</a:t>
            </a:r>
            <a:r>
              <a:rPr kumimoji="1" lang="ja-JP" altLang="en-US" baseline="0" dirty="0" smtClean="0"/>
              <a:t> </a:t>
            </a:r>
            <a:r>
              <a:rPr kumimoji="1" lang="ja-JP" altLang="en-US" dirty="0" smtClean="0"/>
              <a:t>サーバが </a:t>
            </a:r>
            <a:r>
              <a:rPr kumimoji="1" lang="en-US" altLang="ja-JP" dirty="0" smtClean="0"/>
              <a:t>CPU </a:t>
            </a:r>
            <a:r>
              <a:rPr kumimoji="1" lang="ja-JP" altLang="en-US" dirty="0" smtClean="0"/>
              <a:t>を制限をいっぱいに使うと、</a:t>
            </a:r>
            <a:endParaRPr kumimoji="1" lang="en-US" altLang="ja-JP" dirty="0" smtClean="0"/>
          </a:p>
          <a:p>
            <a:r>
              <a:rPr kumimoji="1" lang="ja-JP" altLang="en-US" dirty="0" smtClean="0"/>
              <a:t>セキュリティ機構が少し使うだけで、セキュリティ機構とオフロード元の仮想マシンの</a:t>
            </a:r>
            <a:r>
              <a:rPr kumimoji="1" lang="en-US" altLang="ja-JP" dirty="0" smtClean="0"/>
              <a:t>CPU </a:t>
            </a:r>
            <a:r>
              <a:rPr kumimoji="1" lang="ja-JP" altLang="en-US" dirty="0" smtClean="0"/>
              <a:t>使用率の合計はオフロード元の制限の </a:t>
            </a:r>
            <a:r>
              <a:rPr kumimoji="1" lang="en-US" altLang="ja-JP" dirty="0" smtClean="0"/>
              <a:t>40 % </a:t>
            </a:r>
            <a:r>
              <a:rPr kumimoji="1" lang="ja-JP" altLang="en-US" dirty="0" smtClean="0"/>
              <a:t>をオーバーします。</a:t>
            </a:r>
            <a:endParaRPr kumimoji="1" lang="en-US" altLang="ja-JP" dirty="0" smtClean="0"/>
          </a:p>
          <a:p>
            <a:r>
              <a:rPr kumimoji="1" lang="ja-JP" altLang="en-US" dirty="0" smtClean="0"/>
              <a:t>オーバーした分だけ、他の仮想マシンの資源にも影響が出てきます。</a:t>
            </a:r>
            <a:endParaRPr kumimoji="1" lang="en-US" altLang="ja-JP" dirty="0" smtClean="0"/>
          </a:p>
          <a:p>
            <a:r>
              <a:rPr kumimoji="1" lang="ja-JP" altLang="en-US" dirty="0" smtClean="0"/>
              <a:t>図では、</a:t>
            </a:r>
            <a:r>
              <a:rPr kumimoji="1" lang="en-US" altLang="ja-JP" dirty="0" smtClean="0"/>
              <a:t>60%</a:t>
            </a:r>
            <a:r>
              <a:rPr kumimoji="1" lang="ja-JP" altLang="en-US" dirty="0" smtClean="0"/>
              <a:t>いくと、他の仮想マシンが</a:t>
            </a:r>
            <a:r>
              <a:rPr kumimoji="1" lang="en-US" altLang="ja-JP" dirty="0" smtClean="0"/>
              <a:t>50%</a:t>
            </a:r>
            <a:r>
              <a:rPr kumimoji="1" lang="ja-JP" altLang="en-US" dirty="0" err="1" smtClean="0"/>
              <a:t>まで</a:t>
            </a:r>
            <a:r>
              <a:rPr kumimoji="1" lang="ja-JP" altLang="en-US" dirty="0" smtClean="0"/>
              <a:t>使えなくなる</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Snort Tripwire</a:t>
            </a:r>
            <a:r>
              <a:rPr kumimoji="1" lang="ja-JP" altLang="en-US" baseline="0" dirty="0" smtClean="0"/>
              <a:t> のオフロードした時の性能分離の問題を説明します。</a:t>
            </a:r>
            <a:endParaRPr kumimoji="1" lang="en-US" altLang="ja-JP" baseline="0" dirty="0" smtClean="0"/>
          </a:p>
          <a:p>
            <a:endParaRPr kumimoji="1" lang="en-US" altLang="ja-JP" baseline="0" dirty="0" smtClean="0"/>
          </a:p>
          <a:p>
            <a:r>
              <a:rPr kumimoji="1" lang="ja-JP" altLang="en-US" baseline="0" dirty="0" smtClean="0"/>
              <a:t>少量のパケットでは問題ないが</a:t>
            </a:r>
            <a:endParaRPr kumimoji="1" lang="en-US" altLang="ja-JP" baseline="0" dirty="0" smtClean="0"/>
          </a:p>
          <a:p>
            <a:r>
              <a:rPr kumimoji="1" lang="ja-JP" altLang="en-US" dirty="0" smtClean="0"/>
              <a:t>オフロード元に大量のパケット</a:t>
            </a:r>
            <a:endParaRPr kumimoji="1" lang="en-US" altLang="ja-JP" dirty="0" smtClean="0"/>
          </a:p>
          <a:p>
            <a:r>
              <a:rPr kumimoji="1" lang="en-US" altLang="ja-JP" dirty="0" smtClean="0"/>
              <a:t>1, </a:t>
            </a:r>
            <a:r>
              <a:rPr kumimoji="1" lang="ja-JP" altLang="en-US" dirty="0" smtClean="0"/>
              <a:t>オフロード元はパケット処理で自分自身だけで制限分の</a:t>
            </a:r>
            <a:r>
              <a:rPr kumimoji="1" lang="en-US" altLang="ja-JP" dirty="0" smtClean="0"/>
              <a:t> CPU </a:t>
            </a:r>
            <a:r>
              <a:rPr kumimoji="1" lang="ja-JP" altLang="en-US" dirty="0" smtClean="0"/>
              <a:t>を使用</a:t>
            </a:r>
            <a:endParaRPr kumimoji="1" lang="en-US" altLang="ja-JP" dirty="0" smtClean="0"/>
          </a:p>
          <a:p>
            <a:r>
              <a:rPr kumimoji="1" lang="en-US" altLang="ja-JP" dirty="0" smtClean="0"/>
              <a:t>2., Snort </a:t>
            </a:r>
            <a:r>
              <a:rPr kumimoji="1" lang="ja-JP" altLang="en-US" dirty="0" smtClean="0"/>
              <a:t>はパケットを監視するので同様に負荷</a:t>
            </a:r>
            <a:endParaRPr kumimoji="1" lang="en-US" altLang="ja-JP" dirty="0" smtClean="0"/>
          </a:p>
          <a:p>
            <a:r>
              <a:rPr kumimoji="1" lang="en-US" altLang="ja-JP" dirty="0" smtClean="0"/>
              <a:t>3, </a:t>
            </a:r>
            <a:r>
              <a:rPr kumimoji="1" lang="ja-JP" altLang="en-US" dirty="0" smtClean="0"/>
              <a:t>制限　プラス　</a:t>
            </a:r>
            <a:r>
              <a:rPr kumimoji="1" lang="en-US" altLang="ja-JP" dirty="0" err="1" smtClean="0"/>
              <a:t>Snor</a:t>
            </a:r>
            <a:r>
              <a:rPr kumimoji="1" lang="ja-JP" altLang="en-US" dirty="0" smtClean="0"/>
              <a:t>の </a:t>
            </a:r>
            <a:r>
              <a:rPr kumimoji="1" lang="en-US" altLang="ja-JP" dirty="0" smtClean="0"/>
              <a:t>CPU </a:t>
            </a:r>
            <a:r>
              <a:rPr kumimoji="1" lang="ja-JP" altLang="en-US" dirty="0" smtClean="0"/>
              <a:t>使用率</a:t>
            </a:r>
            <a:endParaRPr kumimoji="1" lang="en-US" altLang="ja-JP" dirty="0" smtClean="0"/>
          </a:p>
          <a:p>
            <a:endParaRPr kumimoji="1" lang="en-US" altLang="ja-JP" dirty="0" smtClean="0"/>
          </a:p>
          <a:p>
            <a:r>
              <a:rPr kumimoji="1" lang="en-US" altLang="ja-JP" dirty="0" smtClean="0"/>
              <a:t>Tripwire </a:t>
            </a:r>
            <a:r>
              <a:rPr kumimoji="1" lang="ja-JP" altLang="en-US" dirty="0" smtClean="0"/>
              <a:t>が動いてないときは問題ない</a:t>
            </a:r>
            <a:endParaRPr kumimoji="1" lang="en-US" altLang="ja-JP" dirty="0" smtClean="0"/>
          </a:p>
          <a:p>
            <a:r>
              <a:rPr kumimoji="1" lang="ja-JP" altLang="en-US" dirty="0" smtClean="0"/>
              <a:t>しかし、</a:t>
            </a:r>
            <a:r>
              <a:rPr kumimoji="1" lang="en-US" altLang="ja-JP" dirty="0" smtClean="0"/>
              <a:t>Tripwire </a:t>
            </a:r>
            <a:r>
              <a:rPr kumimoji="1" lang="ja-JP" altLang="en-US" dirty="0" smtClean="0"/>
              <a:t>がひとたび動作すると、オフロード元の仮想マシンの制限とは関係なしに必要な分だけ </a:t>
            </a:r>
            <a:r>
              <a:rPr kumimoji="1" lang="en-US" altLang="ja-JP" dirty="0" smtClean="0"/>
              <a:t>CPU </a:t>
            </a:r>
            <a:r>
              <a:rPr kumimoji="1" lang="ja-JP" altLang="en-US" dirty="0" smtClean="0"/>
              <a:t>を使用してしまう</a:t>
            </a:r>
            <a:endParaRPr kumimoji="1" lang="en-US" altLang="ja-JP" dirty="0" smtClean="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このようなオフロード時の性能分離の問題を解決する </a:t>
            </a:r>
            <a:r>
              <a:rPr kumimoji="1" lang="en-US" altLang="ja-JP" dirty="0" err="1" smtClean="0"/>
              <a:t>OffloadCage</a:t>
            </a:r>
            <a:r>
              <a:rPr kumimoji="1" lang="en-US" altLang="ja-JP" baseline="0" dirty="0" smtClean="0"/>
              <a:t> </a:t>
            </a:r>
            <a:r>
              <a:rPr kumimoji="1" lang="ja-JP" altLang="en-US" baseline="0" dirty="0" smtClean="0"/>
              <a:t> を提案</a:t>
            </a:r>
            <a:endParaRPr kumimoji="1" lang="en-US" altLang="ja-JP" baseline="0" dirty="0" smtClean="0"/>
          </a:p>
          <a:p>
            <a:r>
              <a:rPr kumimoji="1" lang="ja-JP" altLang="en-US" dirty="0" smtClean="0"/>
              <a:t>オフロードしたセキュリティ機構の使った</a:t>
            </a:r>
            <a:r>
              <a:rPr kumimoji="1" lang="en-US" altLang="ja-JP" dirty="0" smtClean="0"/>
              <a:t>CPU </a:t>
            </a:r>
            <a:r>
              <a:rPr kumimoji="1" lang="ja-JP" altLang="en-US" dirty="0" smtClean="0"/>
              <a:t>資源をオフロード元の仮想マシンにカウント</a:t>
            </a:r>
            <a:endParaRPr kumimoji="1" lang="en-US" altLang="ja-JP" dirty="0" smtClean="0"/>
          </a:p>
          <a:p>
            <a:r>
              <a:rPr kumimoji="1" lang="ja-JP" altLang="en-US" dirty="0" smtClean="0"/>
              <a:t>図のように</a:t>
            </a:r>
            <a:endParaRPr kumimoji="1" lang="en-US" altLang="ja-JP" dirty="0" smtClean="0"/>
          </a:p>
          <a:p>
            <a:r>
              <a:rPr kumimoji="1" lang="ja-JP" altLang="en-US" dirty="0" smtClean="0"/>
              <a:t>オフロードしたセキュリティ機構とオフロード元の仮想マシンをひとまとまりと考え、この２つの</a:t>
            </a:r>
            <a:r>
              <a:rPr kumimoji="1" lang="en-US" altLang="ja-JP" dirty="0" smtClean="0"/>
              <a:t> CPU </a:t>
            </a:r>
            <a:r>
              <a:rPr kumimoji="1" lang="ja-JP" altLang="en-US" dirty="0" smtClean="0"/>
              <a:t>使用率の合計がオフロード元に設定された制限を超えないようにスケジューリングします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1C6E1773-99A0-4B6A-B31B-2EBD11C48178}" type="slidenum">
              <a:rPr lang="ja-JP" altLang="en-US" smtClean="0"/>
              <a:pPr>
                <a:defRPr/>
              </a:pPr>
              <a:t>7</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1C6E1773-99A0-4B6A-B31B-2EBD11C48178}" type="slidenum">
              <a:rPr lang="ja-JP" altLang="en-US" smtClean="0"/>
              <a:pPr>
                <a:defRPr/>
              </a:pPr>
              <a:t>8</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制限できる </a:t>
            </a:r>
            <a:r>
              <a:rPr kumimoji="1" lang="en-US" altLang="ja-JP" dirty="0" smtClean="0"/>
              <a:t>why?</a:t>
            </a:r>
            <a:r>
              <a:rPr kumimoji="1" lang="ja-JP" altLang="en-US" dirty="0" smtClean="0"/>
              <a:t>　オフロード元の制限を超えないように </a:t>
            </a:r>
            <a:r>
              <a:rPr kumimoji="1" lang="en-US" altLang="ja-JP" dirty="0" smtClean="0"/>
              <a:t>CPU </a:t>
            </a:r>
            <a:r>
              <a:rPr kumimoji="1" lang="ja-JP" altLang="en-US" dirty="0" smtClean="0"/>
              <a:t>使用率を制限できる</a:t>
            </a:r>
            <a:endParaRPr kumimoji="1" lang="en-US" altLang="ja-JP" dirty="0" smtClean="0"/>
          </a:p>
          <a:p>
            <a:r>
              <a:rPr kumimoji="1" lang="ja-JP" altLang="en-US" dirty="0" smtClean="0"/>
              <a:t>どうやって制限しているのか？</a:t>
            </a:r>
            <a:r>
              <a:rPr kumimoji="1" lang="en-US" altLang="ja-JP" dirty="0" err="1" smtClean="0"/>
              <a:t>Cpulimit</a:t>
            </a:r>
            <a:r>
              <a:rPr kumimoji="1" lang="ja-JP" altLang="en-US" dirty="0" smtClean="0"/>
              <a:t>が</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OC-Scheduler </a:t>
            </a:r>
            <a:r>
              <a:rPr kumimoji="1" lang="ja-JP" altLang="en-US" dirty="0" smtClean="0"/>
              <a:t>の説明</a:t>
            </a:r>
            <a:endParaRPr kumimoji="1" lang="en-US" altLang="ja-JP" dirty="0" smtClean="0"/>
          </a:p>
          <a:p>
            <a:r>
              <a:rPr kumimoji="1" lang="ja-JP" altLang="en-US" dirty="0" smtClean="0"/>
              <a:t>まずクレジットスケジューラの概要をしてから</a:t>
            </a:r>
            <a:r>
              <a:rPr kumimoji="1" lang="en-US" altLang="ja-JP" dirty="0" smtClean="0"/>
              <a:t>OC</a:t>
            </a:r>
            <a:r>
              <a:rPr kumimoji="1" lang="en-US" altLang="ja-JP" baseline="0" dirty="0" smtClean="0"/>
              <a:t>-Scheduler  </a:t>
            </a:r>
            <a:r>
              <a:rPr kumimoji="1" lang="ja-JP" altLang="en-US" baseline="0" dirty="0" smtClean="0"/>
              <a:t>の説明をします</a:t>
            </a:r>
            <a:endParaRPr kumimoji="1" lang="ja-JP" altLang="en-US" dirty="0"/>
          </a:p>
        </p:txBody>
      </p:sp>
      <p:sp>
        <p:nvSpPr>
          <p:cNvPr id="4" name="スライド番号プレースホルダ 3"/>
          <p:cNvSpPr>
            <a:spLocks noGrp="1"/>
          </p:cNvSpPr>
          <p:nvPr>
            <p:ph type="sldNum" sz="quarter" idx="10"/>
          </p:nvPr>
        </p:nvSpPr>
        <p:spPr/>
        <p:txBody>
          <a:bodyPr/>
          <a:lstStyle/>
          <a:p>
            <a:fld id="{80418928-5C81-4EC1-A1C4-6330D0431CC3}"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B70FA1EC-6013-4F46-8D17-3F39AD554436}" type="datetime1">
              <a:rPr kumimoji="1" lang="ja-JP" altLang="en-US" smtClean="0"/>
              <a:pPr/>
              <a:t>2009/9/2</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2635A3E-8359-4FD6-86B2-A1872DF6C11E}"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F0A353B-8F0E-4317-B09F-CC27C86AC600}" type="datetime1">
              <a:rPr kumimoji="1" lang="ja-JP" altLang="en-US" smtClean="0"/>
              <a:pPr/>
              <a:t>2009/9/2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635A3E-8359-4FD6-86B2-A1872DF6C11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8B7EFEC-F76E-48C4-8442-62EAEBA013B0}" type="datetime1">
              <a:rPr kumimoji="1" lang="ja-JP" altLang="en-US" smtClean="0"/>
              <a:pPr/>
              <a:t>2009/9/2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635A3E-8359-4FD6-86B2-A1872DF6C11E}"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正方形/長方形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正方形/長方形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0" name="正方形/長方形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useBgFill="1">
        <p:nvSpPr>
          <p:cNvPr id="11" name="角丸四角形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useBgFill="1">
        <p:nvSpPr>
          <p:cNvPr id="12" name="角丸四角形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3" name="正方形/長方形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4" name="正方形/長方形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5" name="正方形/長方形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6" name="正方形/長方形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ja-JP" altLang="en-US" smtClean="0"/>
              <a:t>マスタ タイトルの書式設定</a:t>
            </a:r>
            <a:endParaRPr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17" name="日付プレースホルダ 27"/>
          <p:cNvSpPr>
            <a:spLocks noGrp="1"/>
          </p:cNvSpPr>
          <p:nvPr>
            <p:ph type="dt" sz="half" idx="10"/>
          </p:nvPr>
        </p:nvSpPr>
        <p:spPr>
          <a:xfrm>
            <a:off x="6705600" y="4206875"/>
            <a:ext cx="960438" cy="457200"/>
          </a:xfrm>
        </p:spPr>
        <p:txBody>
          <a:bodyPr/>
          <a:lstStyle>
            <a:lvl1pPr>
              <a:defRPr/>
            </a:lvl1pPr>
          </a:lstStyle>
          <a:p>
            <a:pPr>
              <a:defRPr/>
            </a:pPr>
            <a:fld id="{3D59CFAF-BB04-4D05-9A78-61BFC7283873}" type="datetime1">
              <a:rPr lang="ja-JP" altLang="en-US" smtClean="0"/>
              <a:pPr>
                <a:defRPr/>
              </a:pPr>
              <a:t>2009/9/2</a:t>
            </a:fld>
            <a:endParaRPr lang="ja-JP" altLang="en-US"/>
          </a:p>
        </p:txBody>
      </p:sp>
      <p:sp>
        <p:nvSpPr>
          <p:cNvPr id="18" name="フッター プレースホルダ 16"/>
          <p:cNvSpPr>
            <a:spLocks noGrp="1"/>
          </p:cNvSpPr>
          <p:nvPr>
            <p:ph type="ftr" sz="quarter" idx="11"/>
          </p:nvPr>
        </p:nvSpPr>
        <p:spPr>
          <a:xfrm>
            <a:off x="5410200" y="4205288"/>
            <a:ext cx="1295400" cy="457200"/>
          </a:xfrm>
        </p:spPr>
        <p:txBody>
          <a:bodyPr/>
          <a:lstStyle>
            <a:lvl1pPr>
              <a:defRPr/>
            </a:lvl1pPr>
          </a:lstStyle>
          <a:p>
            <a:pPr>
              <a:defRPr/>
            </a:pPr>
            <a:endParaRPr lang="ja-JP" altLang="en-US"/>
          </a:p>
        </p:txBody>
      </p:sp>
      <p:sp>
        <p:nvSpPr>
          <p:cNvPr id="19" name="スライド番号プレースホルダ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AA27961A-5AA9-4CFC-9B5E-22AE6A03252C}" type="slidenum">
              <a:rPr lang="ja-JP" altLang="en-US"/>
              <a:pPr>
                <a:defRPr/>
              </a:pPr>
              <a:t>&lt;#&gt;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0014F45D-8FF8-4964-B734-6BF24BE8792B}" type="datetime1">
              <a:rPr lang="ja-JP" altLang="en-US" smtClean="0"/>
              <a:pPr>
                <a:defRPr/>
              </a:pPr>
              <a:t>2009/9/2</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F9FBC7D0-E757-4542-BAEA-6E71B50B826B}" type="slidenum">
              <a:rPr lang="ja-JP" altLang="en-US"/>
              <a:pPr>
                <a:defRPr/>
              </a:pPr>
              <a:t>&lt;#&gt;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4" name="日付プレースホルダ 13"/>
          <p:cNvSpPr>
            <a:spLocks noGrp="1"/>
          </p:cNvSpPr>
          <p:nvPr>
            <p:ph type="dt" sz="half" idx="10"/>
          </p:nvPr>
        </p:nvSpPr>
        <p:spPr/>
        <p:txBody>
          <a:bodyPr/>
          <a:lstStyle>
            <a:lvl1pPr>
              <a:defRPr/>
            </a:lvl1pPr>
          </a:lstStyle>
          <a:p>
            <a:pPr>
              <a:defRPr/>
            </a:pPr>
            <a:fld id="{632DBB47-A0B9-47BB-8DF7-0EF793B50D06}" type="datetime1">
              <a:rPr lang="ja-JP" altLang="en-US" smtClean="0"/>
              <a:pPr>
                <a:defRPr/>
              </a:pPr>
              <a:t>2009/9/2</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CAA76B98-A94A-4D11-A2DA-0D240573A471}" type="slidenum">
              <a:rPr lang="ja-JP" altLang="en-US"/>
              <a:pPr>
                <a:defRPr/>
              </a:pPr>
              <a:t>&lt;#&gt;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7A44160C-5CC9-46F5-AF77-0C2E2130C87D}" type="datetime1">
              <a:rPr lang="ja-JP" altLang="en-US" smtClean="0"/>
              <a:pPr>
                <a:defRPr/>
              </a:pPr>
              <a:t>2009/9/2</a:t>
            </a:fld>
            <a:endParaRPr lang="ja-JP" altLang="en-US"/>
          </a:p>
        </p:txBody>
      </p:sp>
      <p:sp>
        <p:nvSpPr>
          <p:cNvPr id="6"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2"/>
          <p:cNvSpPr>
            <a:spLocks noGrp="1"/>
          </p:cNvSpPr>
          <p:nvPr>
            <p:ph type="sldNum" sz="quarter" idx="12"/>
          </p:nvPr>
        </p:nvSpPr>
        <p:spPr/>
        <p:txBody>
          <a:bodyPr/>
          <a:lstStyle>
            <a:lvl1pPr>
              <a:defRPr/>
            </a:lvl1pPr>
          </a:lstStyle>
          <a:p>
            <a:pPr>
              <a:defRPr/>
            </a:pPr>
            <a:fld id="{EE8C0C44-C6EA-49D7-858F-1177B7F15B09}" type="slidenum">
              <a:rPr lang="ja-JP" altLang="en-US"/>
              <a:pPr>
                <a:defRPr/>
              </a:pPr>
              <a:t>&lt;#&gt;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lstStyle>
            <a:lvl1pPr>
              <a:defRPr sz="4000" b="0" i="0" cap="none"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25"/>
          <p:cNvSpPr>
            <a:spLocks noGrp="1"/>
          </p:cNvSpPr>
          <p:nvPr>
            <p:ph type="dt" sz="half" idx="10"/>
          </p:nvPr>
        </p:nvSpPr>
        <p:spPr/>
        <p:txBody>
          <a:bodyPr rtlCol="0"/>
          <a:lstStyle>
            <a:lvl1pPr>
              <a:defRPr/>
            </a:lvl1pPr>
          </a:lstStyle>
          <a:p>
            <a:pPr>
              <a:defRPr/>
            </a:pPr>
            <a:fld id="{B85EB1C8-4186-49E5-B5F7-04B72375BC58}" type="datetime1">
              <a:rPr lang="ja-JP" altLang="en-US" smtClean="0"/>
              <a:pPr>
                <a:defRPr/>
              </a:pPr>
              <a:t>2009/9/2</a:t>
            </a:fld>
            <a:endParaRPr lang="ja-JP" altLang="en-US"/>
          </a:p>
        </p:txBody>
      </p:sp>
      <p:sp>
        <p:nvSpPr>
          <p:cNvPr id="8" name="スライド番号プレースホルダ 26"/>
          <p:cNvSpPr>
            <a:spLocks noGrp="1"/>
          </p:cNvSpPr>
          <p:nvPr>
            <p:ph type="sldNum" sz="quarter" idx="11"/>
          </p:nvPr>
        </p:nvSpPr>
        <p:spPr/>
        <p:txBody>
          <a:bodyPr rtlCol="0"/>
          <a:lstStyle>
            <a:lvl1pPr>
              <a:defRPr/>
            </a:lvl1pPr>
          </a:lstStyle>
          <a:p>
            <a:pPr>
              <a:defRPr/>
            </a:pPr>
            <a:fld id="{15992014-19A2-4D97-B04C-65975680E115}" type="slidenum">
              <a:rPr lang="ja-JP" altLang="en-US"/>
              <a:pPr>
                <a:defRPr/>
              </a:pPr>
              <a:t>&lt;#&gt;</a:t>
            </a:fld>
            <a:endParaRPr lang="ja-JP" altLang="en-US"/>
          </a:p>
        </p:txBody>
      </p:sp>
      <p:sp>
        <p:nvSpPr>
          <p:cNvPr id="9" name="フッター プレースホルダ 27"/>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lstStyle>
            <a:lvl1pPr>
              <a:defRPr sz="4000">
                <a:solidFill>
                  <a:schemeClr val="tx2"/>
                </a:solidFill>
              </a:defRPr>
            </a:lvl1pPr>
          </a:lstStyle>
          <a:p>
            <a:r>
              <a:rPr lang="ja-JP" altLang="en-US" smtClean="0"/>
              <a:t>マスタ タイトルの書式設定</a:t>
            </a:r>
            <a:endParaRPr lang="en-US"/>
          </a:p>
        </p:txBody>
      </p:sp>
      <p:sp>
        <p:nvSpPr>
          <p:cNvPr id="3" name="日付プレースホルダ 2"/>
          <p:cNvSpPr>
            <a:spLocks noGrp="1"/>
          </p:cNvSpPr>
          <p:nvPr>
            <p:ph type="dt" sz="half" idx="10"/>
          </p:nvPr>
        </p:nvSpPr>
        <p:spPr>
          <a:xfrm>
            <a:off x="6583363" y="612775"/>
            <a:ext cx="957262" cy="457200"/>
          </a:xfrm>
        </p:spPr>
        <p:txBody>
          <a:bodyPr/>
          <a:lstStyle>
            <a:lvl1pPr>
              <a:defRPr/>
            </a:lvl1pPr>
          </a:lstStyle>
          <a:p>
            <a:pPr>
              <a:defRPr/>
            </a:pPr>
            <a:fld id="{B5D815BD-ED21-49ED-BC33-8523410A67F3}" type="datetime1">
              <a:rPr lang="ja-JP" altLang="en-US" smtClean="0"/>
              <a:pPr>
                <a:defRPr/>
              </a:pPr>
              <a:t>2009/9/2</a:t>
            </a:fld>
            <a:endParaRPr lang="ja-JP" altLang="en-US"/>
          </a:p>
        </p:txBody>
      </p:sp>
      <p:sp>
        <p:nvSpPr>
          <p:cNvPr id="4"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vl1pPr>
          </a:lstStyle>
          <a:p>
            <a:pPr>
              <a:defRPr/>
            </a:pPr>
            <a:fld id="{ECADD214-160D-4306-BA75-6FB564DC9B50}" type="slidenum">
              <a:rPr lang="ja-JP" altLang="en-US"/>
              <a:pPr>
                <a:defRPr/>
              </a:pPr>
              <a:t>&lt;#&gt;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fld id="{A7595ED1-67E7-4C67-BAE4-ED8B59511E64}" type="datetime1">
              <a:rPr lang="ja-JP" altLang="en-US" smtClean="0"/>
              <a:pPr>
                <a:defRPr/>
              </a:pPr>
              <a:t>2009/9/2</a:t>
            </a:fld>
            <a:endParaRPr lang="ja-JP" altLang="en-US"/>
          </a:p>
        </p:txBody>
      </p:sp>
      <p:sp>
        <p:nvSpPr>
          <p:cNvPr id="3"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22"/>
          <p:cNvSpPr>
            <a:spLocks noGrp="1"/>
          </p:cNvSpPr>
          <p:nvPr>
            <p:ph type="sldNum" sz="quarter" idx="12"/>
          </p:nvPr>
        </p:nvSpPr>
        <p:spPr/>
        <p:txBody>
          <a:bodyPr/>
          <a:lstStyle>
            <a:lvl1pPr>
              <a:defRPr/>
            </a:lvl1pPr>
          </a:lstStyle>
          <a:p>
            <a:pPr>
              <a:defRPr/>
            </a:pPr>
            <a:fld id="{89469AD2-3F7E-478F-A148-E587D2A3FCBF}" type="slidenum">
              <a:rPr lang="ja-JP" altLang="en-US"/>
              <a:pPr>
                <a:defRPr/>
              </a:pPr>
              <a:t>&lt;#&gt;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9666FB28-85B0-49A2-8558-BCBC553C4064}" type="datetime1">
              <a:rPr lang="ja-JP" altLang="en-US" smtClean="0"/>
              <a:pPr>
                <a:defRPr/>
              </a:pPr>
              <a:t>2009/9/2</a:t>
            </a:fld>
            <a:endParaRPr lang="ja-JP" altLang="en-US"/>
          </a:p>
        </p:txBody>
      </p:sp>
      <p:sp>
        <p:nvSpPr>
          <p:cNvPr id="6"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2"/>
          <p:cNvSpPr>
            <a:spLocks noGrp="1"/>
          </p:cNvSpPr>
          <p:nvPr>
            <p:ph type="sldNum" sz="quarter" idx="12"/>
          </p:nvPr>
        </p:nvSpPr>
        <p:spPr/>
        <p:txBody>
          <a:bodyPr/>
          <a:lstStyle>
            <a:lvl1pPr>
              <a:defRPr/>
            </a:lvl1pPr>
          </a:lstStyle>
          <a:p>
            <a:pPr>
              <a:defRPr/>
            </a:pPr>
            <a:fld id="{F6552469-6B27-4B6C-A109-5AD56AEB6128}"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3F5EB4CC-AE48-49DC-A7D2-C4EC9C5F3B12}" type="datetime1">
              <a:rPr kumimoji="1" lang="ja-JP" altLang="en-US" smtClean="0"/>
              <a:pPr/>
              <a:t>2009/9/2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635A3E-8359-4FD6-86B2-A1872DF6C11E}" type="slidenum">
              <a:rPr kumimoji="1" lang="ja-JP" altLang="en-US" smtClean="0"/>
              <a:pPr/>
              <a:t>&lt;#&gt;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 テキストの書式設定</a:t>
            </a:r>
          </a:p>
        </p:txBody>
      </p:sp>
      <p:sp>
        <p:nvSpPr>
          <p:cNvPr id="5" name="日付プレースホルダ 13"/>
          <p:cNvSpPr>
            <a:spLocks noGrp="1"/>
          </p:cNvSpPr>
          <p:nvPr>
            <p:ph type="dt" sz="half" idx="10"/>
          </p:nvPr>
        </p:nvSpPr>
        <p:spPr/>
        <p:txBody>
          <a:bodyPr/>
          <a:lstStyle>
            <a:lvl1pPr>
              <a:defRPr/>
            </a:lvl1pPr>
          </a:lstStyle>
          <a:p>
            <a:pPr>
              <a:defRPr/>
            </a:pPr>
            <a:fld id="{0B98152D-607B-4930-AF53-E3BB608B6F2E}" type="datetime1">
              <a:rPr lang="ja-JP" altLang="en-US" smtClean="0"/>
              <a:pPr>
                <a:defRPr/>
              </a:pPr>
              <a:t>2009/9/2</a:t>
            </a:fld>
            <a:endParaRPr lang="ja-JP" altLang="en-US"/>
          </a:p>
        </p:txBody>
      </p:sp>
      <p:sp>
        <p:nvSpPr>
          <p:cNvPr id="6"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2"/>
          <p:cNvSpPr>
            <a:spLocks noGrp="1"/>
          </p:cNvSpPr>
          <p:nvPr>
            <p:ph type="sldNum" sz="quarter" idx="12"/>
          </p:nvPr>
        </p:nvSpPr>
        <p:spPr/>
        <p:txBody>
          <a:bodyPr/>
          <a:lstStyle>
            <a:lvl1pPr>
              <a:defRPr/>
            </a:lvl1pPr>
          </a:lstStyle>
          <a:p>
            <a:pPr>
              <a:defRPr/>
            </a:pPr>
            <a:fld id="{277ECABA-AD6D-48A0-93CF-12A4F5372622}" type="slidenum">
              <a:rPr lang="ja-JP" altLang="en-US"/>
              <a:pPr>
                <a:defRPr/>
              </a:pPr>
              <a:t>&lt;#&gt;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4B50D91D-BFEB-4728-9F98-DBC34589554C}" type="datetime1">
              <a:rPr lang="ja-JP" altLang="en-US" smtClean="0"/>
              <a:pPr>
                <a:defRPr/>
              </a:pPr>
              <a:t>2009/9/2</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12A03D13-88B0-4282-8C1E-0D25F523B524}" type="slidenum">
              <a:rPr lang="ja-JP" altLang="en-US"/>
              <a:pPr>
                <a:defRPr/>
              </a:pPr>
              <a:t>&lt;#&gt;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277E5E7B-1A6A-4ED0-89B0-E4896B720175}" type="datetime1">
              <a:rPr lang="ja-JP" altLang="en-US" smtClean="0"/>
              <a:pPr>
                <a:defRPr/>
              </a:pPr>
              <a:t>2009/9/2</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B721B783-32D6-4E62-BEF5-042398533DB8}"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4CD521A0-525A-46A1-BEF5-DBF95FCE822B}" type="datetime1">
              <a:rPr kumimoji="1" lang="ja-JP" altLang="en-US" smtClean="0"/>
              <a:pPr/>
              <a:t>2009/9/2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635A3E-8359-4FD6-86B2-A1872DF6C11E}"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0423EE00-A494-495F-BEA1-62A8D1745B83}" type="datetime1">
              <a:rPr kumimoji="1" lang="ja-JP" altLang="en-US" smtClean="0"/>
              <a:pPr/>
              <a:t>2009/9/2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635A3E-8359-4FD6-86B2-A1872DF6C11E}"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7F6D9723-F695-4BF6-8278-21BB5F674140}" type="datetime1">
              <a:rPr kumimoji="1" lang="ja-JP" altLang="en-US" smtClean="0"/>
              <a:pPr/>
              <a:t>2009/9/2</a:t>
            </a:fld>
            <a:endParaRPr kumimoji="1" lang="ja-JP" altLang="en-US"/>
          </a:p>
        </p:txBody>
      </p:sp>
      <p:sp>
        <p:nvSpPr>
          <p:cNvPr id="27" name="スライド番号プレースホルダ 26"/>
          <p:cNvSpPr>
            <a:spLocks noGrp="1"/>
          </p:cNvSpPr>
          <p:nvPr>
            <p:ph type="sldNum" sz="quarter" idx="11"/>
          </p:nvPr>
        </p:nvSpPr>
        <p:spPr/>
        <p:txBody>
          <a:bodyPr rtlCol="0"/>
          <a:lstStyle/>
          <a:p>
            <a:fld id="{92635A3E-8359-4FD6-86B2-A1872DF6C11E}"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E3090B52-89E7-46FC-B931-15AA103361C9}" type="datetime1">
              <a:rPr kumimoji="1" lang="ja-JP" altLang="en-US" smtClean="0"/>
              <a:pPr/>
              <a:t>2009/9/2</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92635A3E-8359-4FD6-86B2-A1872DF6C11E}"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976A88-2AED-46F1-98DF-DF49B5C77739}" type="datetime1">
              <a:rPr kumimoji="1" lang="ja-JP" altLang="en-US" smtClean="0"/>
              <a:pPr/>
              <a:t>2009/9/2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2635A3E-8359-4FD6-86B2-A1872DF6C11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654356E5-B38D-4D5B-8C80-DDC970A76274}" type="datetime1">
              <a:rPr kumimoji="1" lang="ja-JP" altLang="en-US" smtClean="0"/>
              <a:pPr/>
              <a:t>2009/9/2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635A3E-8359-4FD6-86B2-A1872DF6C11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63D9E8C-60AD-41BA-8335-B8962B9AAFB3}" type="datetime1">
              <a:rPr kumimoji="1" lang="ja-JP" altLang="en-US" smtClean="0"/>
              <a:pPr/>
              <a:t>2009/9/2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635A3E-8359-4FD6-86B2-A1872DF6C11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D627D4E-4AC3-411E-8859-8D1E065D8B6D}" type="datetime1">
              <a:rPr kumimoji="1" lang="ja-JP" altLang="en-US" smtClean="0"/>
              <a:pPr/>
              <a:t>2009/9/2</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2635A3E-8359-4FD6-86B2-A1872DF6C11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9" name="正方形/長方形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0" name="正方形/長方形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1" name="正方形/長方形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2" name="正方形/長方形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useBgFill="1">
        <p:nvSpPr>
          <p:cNvPr id="33" name="角丸四角形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useBgFill="1">
        <p:nvSpPr>
          <p:cNvPr id="34" name="角丸四角形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5" name="正方形/長方形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36" name="正方形/長方形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37" name="正方形/長方形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8" name="正方形/長方形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9" name="正方形/長方形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0" name="正方形/長方形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063" name="タイトル プレースホルダ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endParaRPr lang="en-US" smtClean="0"/>
          </a:p>
        </p:txBody>
      </p:sp>
      <p:sp>
        <p:nvSpPr>
          <p:cNvPr id="2064" name="テキスト プレースホルダ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1" sz="800">
                <a:solidFill>
                  <a:schemeClr val="accent2"/>
                </a:solidFill>
                <a:latin typeface="+mn-lt"/>
                <a:ea typeface="+mn-ea"/>
              </a:defRPr>
            </a:lvl1pPr>
          </a:lstStyle>
          <a:p>
            <a:pPr>
              <a:defRPr/>
            </a:pPr>
            <a:fld id="{10991849-EFDB-4BA2-8A93-A48B2E786660}" type="datetime1">
              <a:rPr lang="ja-JP" altLang="en-US" smtClean="0"/>
              <a:pPr>
                <a:defRPr/>
              </a:pPr>
              <a:t>2009/9/2</a:t>
            </a:fld>
            <a:endParaRPr lang="ja-JP" altLang="en-US"/>
          </a:p>
        </p:txBody>
      </p:sp>
      <p:sp>
        <p:nvSpPr>
          <p:cNvPr id="3" name="フッター プレースホルダ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1" sz="800">
                <a:solidFill>
                  <a:schemeClr val="accent2"/>
                </a:solidFill>
                <a:latin typeface="+mn-lt"/>
                <a:ea typeface="+mn-ea"/>
              </a:defRPr>
            </a:lvl1pPr>
          </a:lstStyle>
          <a:p>
            <a:pPr>
              <a:defRPr/>
            </a:pPr>
            <a:endParaRPr lang="ja-JP" altLang="en-US"/>
          </a:p>
        </p:txBody>
      </p:sp>
      <p:sp>
        <p:nvSpPr>
          <p:cNvPr id="23" name="スライド番号プレースホルダ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1" sz="1800">
                <a:solidFill>
                  <a:srgbClr val="FFFFFF"/>
                </a:solidFill>
                <a:latin typeface="+mn-lt"/>
                <a:ea typeface="+mn-ea"/>
              </a:defRPr>
            </a:lvl1pPr>
          </a:lstStyle>
          <a:p>
            <a:pPr>
              <a:defRPr/>
            </a:pPr>
            <a:fld id="{10D443A4-7C3C-4CEA-AA0C-7470DC50A7B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kumimoji="1" sz="4000" kern="12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4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4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4000">
          <a:solidFill>
            <a:schemeClr val="tx2"/>
          </a:solidFill>
          <a:latin typeface="Calibri" pitchFamily="34" charset="0"/>
          <a:ea typeface="ＭＳ Ｐゴシック" charset="-128"/>
        </a:defRPr>
      </a:lvl5pPr>
      <a:lvl6pPr marL="457200" algn="l" rtl="0" fontAlgn="base">
        <a:spcBef>
          <a:spcPct val="0"/>
        </a:spcBef>
        <a:spcAft>
          <a:spcPct val="0"/>
        </a:spcAft>
        <a:defRPr kumimoji="1" sz="4000">
          <a:solidFill>
            <a:schemeClr val="tx2"/>
          </a:solidFill>
          <a:latin typeface="Trebuchet MS" pitchFamily="34" charset="0"/>
          <a:ea typeface="HGｺﾞｼｯｸM" pitchFamily="49" charset="-128"/>
        </a:defRPr>
      </a:lvl6pPr>
      <a:lvl7pPr marL="914400" algn="l" rtl="0" fontAlgn="base">
        <a:spcBef>
          <a:spcPct val="0"/>
        </a:spcBef>
        <a:spcAft>
          <a:spcPct val="0"/>
        </a:spcAft>
        <a:defRPr kumimoji="1" sz="4000">
          <a:solidFill>
            <a:schemeClr val="tx2"/>
          </a:solidFill>
          <a:latin typeface="Trebuchet MS" pitchFamily="34" charset="0"/>
          <a:ea typeface="HGｺﾞｼｯｸM" pitchFamily="49" charset="-128"/>
        </a:defRPr>
      </a:lvl7pPr>
      <a:lvl8pPr marL="1371600" algn="l" rtl="0" fontAlgn="base">
        <a:spcBef>
          <a:spcPct val="0"/>
        </a:spcBef>
        <a:spcAft>
          <a:spcPct val="0"/>
        </a:spcAft>
        <a:defRPr kumimoji="1" sz="4000">
          <a:solidFill>
            <a:schemeClr val="tx2"/>
          </a:solidFill>
          <a:latin typeface="Trebuchet MS" pitchFamily="34" charset="0"/>
          <a:ea typeface="HGｺﾞｼｯｸM" pitchFamily="49" charset="-128"/>
        </a:defRPr>
      </a:lvl8pPr>
      <a:lvl9pPr marL="1828800" algn="l" rtl="0" fontAlgn="base">
        <a:spcBef>
          <a:spcPct val="0"/>
        </a:spcBef>
        <a:spcAft>
          <a:spcPct val="0"/>
        </a:spcAft>
        <a:defRPr kumimoji="1" sz="4000">
          <a:solidFill>
            <a:schemeClr val="tx2"/>
          </a:solidFill>
          <a:latin typeface="Trebuchet MS" pitchFamily="34" charset="0"/>
          <a:ea typeface="HGｺﾞｼｯｸM" pitchFamily="49" charset="-128"/>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kumimoji="1"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kumimoji="1"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kumimoji="1"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kumimoji="1"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kumimoji="1"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8596" y="2357430"/>
            <a:ext cx="8858312" cy="1470025"/>
          </a:xfrm>
        </p:spPr>
        <p:txBody>
          <a:bodyPr/>
          <a:lstStyle/>
          <a:p>
            <a:r>
              <a:rPr kumimoji="1" lang="ja-JP" altLang="en-US" dirty="0" smtClean="0"/>
              <a:t>セキュリティ機構のオフロード時の</a:t>
            </a:r>
            <a:r>
              <a:rPr kumimoji="1" lang="en-US" altLang="ja-JP" dirty="0" smtClean="0"/>
              <a:t/>
            </a:r>
            <a:br>
              <a:rPr kumimoji="1" lang="en-US" altLang="ja-JP" dirty="0" smtClean="0"/>
            </a:br>
            <a:r>
              <a:rPr kumimoji="1" lang="ja-JP" altLang="en-US" dirty="0" smtClean="0"/>
              <a:t>性能</a:t>
            </a:r>
            <a:r>
              <a:rPr lang="ja-JP" altLang="en-US" dirty="0" smtClean="0"/>
              <a:t>分離</a:t>
            </a:r>
            <a:endParaRPr kumimoji="1" lang="ja-JP" altLang="en-US" dirty="0"/>
          </a:p>
        </p:txBody>
      </p:sp>
      <p:sp>
        <p:nvSpPr>
          <p:cNvPr id="3" name="サブタイトル 2"/>
          <p:cNvSpPr>
            <a:spLocks noGrp="1"/>
          </p:cNvSpPr>
          <p:nvPr>
            <p:ph type="subTitle" idx="1"/>
          </p:nvPr>
        </p:nvSpPr>
        <p:spPr>
          <a:xfrm>
            <a:off x="457200" y="3899938"/>
            <a:ext cx="8115328" cy="1752600"/>
          </a:xfrm>
        </p:spPr>
        <p:txBody>
          <a:bodyPr/>
          <a:lstStyle/>
          <a:p>
            <a:r>
              <a:rPr kumimoji="1" lang="ja-JP" altLang="en-US" dirty="0" smtClean="0"/>
              <a:t>新井 昇鎬</a:t>
            </a:r>
            <a:r>
              <a:rPr kumimoji="1" lang="en-US" altLang="ja-JP" dirty="0" smtClean="0"/>
              <a:t>*</a:t>
            </a:r>
            <a:r>
              <a:rPr kumimoji="1" lang="ja-JP" altLang="en-US" dirty="0" smtClean="0"/>
              <a:t>　光来 健一</a:t>
            </a:r>
            <a:r>
              <a:rPr kumimoji="1" lang="en-US" altLang="ja-JP" dirty="0" smtClean="0"/>
              <a:t>**</a:t>
            </a:r>
            <a:r>
              <a:rPr kumimoji="1" lang="ja-JP" altLang="en-US" dirty="0" smtClean="0"/>
              <a:t>　千葉 滋</a:t>
            </a:r>
            <a:r>
              <a:rPr kumimoji="1" lang="en-US" altLang="ja-JP" dirty="0" smtClean="0"/>
              <a:t>*</a:t>
            </a:r>
          </a:p>
          <a:p>
            <a:r>
              <a:rPr kumimoji="1" lang="en-US" altLang="ja-JP" dirty="0" smtClean="0"/>
              <a:t>*</a:t>
            </a:r>
            <a:r>
              <a:rPr kumimoji="1" lang="ja-JP" altLang="en-US" dirty="0" smtClean="0"/>
              <a:t>東京工業大学</a:t>
            </a:r>
            <a:r>
              <a:rPr lang="ja-JP" altLang="en-US" dirty="0" smtClean="0"/>
              <a:t>　</a:t>
            </a:r>
            <a:endParaRPr lang="en-US" altLang="ja-JP" dirty="0" smtClean="0"/>
          </a:p>
          <a:p>
            <a:r>
              <a:rPr lang="en-US" altLang="ja-JP" dirty="0" smtClean="0"/>
              <a:t>**</a:t>
            </a:r>
            <a:r>
              <a:rPr lang="ja-JP" altLang="en-US" dirty="0" smtClean="0"/>
              <a:t>九州工業大学 </a:t>
            </a:r>
            <a:r>
              <a:rPr lang="en-US" altLang="ja-JP" dirty="0" smtClean="0"/>
              <a:t>/ CREST</a:t>
            </a:r>
            <a:r>
              <a:rPr lang="ja-JP" altLang="en-US" dirty="0" smtClean="0"/>
              <a:t>　</a:t>
            </a:r>
            <a:endParaRPr lang="en-US" altLang="ja-JP" dirty="0" smtClean="0"/>
          </a:p>
          <a:p>
            <a:endParaRPr kumimoji="1" lang="ja-JP" altLang="en-US" dirty="0"/>
          </a:p>
        </p:txBody>
      </p:sp>
    </p:spTree>
  </p:cSld>
  <p:clrMapOvr>
    <a:masterClrMapping/>
  </p:clrMapOvr>
  <p:transition advTm="695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OC-Scheduler</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セキュリティ機構が使った</a:t>
            </a:r>
            <a:r>
              <a:rPr lang="ja-JP" altLang="en-US" dirty="0" smtClean="0"/>
              <a:t>資源を</a:t>
            </a:r>
            <a:r>
              <a:rPr kumimoji="1" lang="ja-JP" altLang="en-US" dirty="0" smtClean="0"/>
              <a:t>オフロード元の仮想マシンのもの</a:t>
            </a:r>
            <a:r>
              <a:rPr lang="ja-JP" altLang="en-US" dirty="0" smtClean="0"/>
              <a:t>としてスケジューリング</a:t>
            </a:r>
            <a:endParaRPr kumimoji="1" lang="en-US" altLang="ja-JP" dirty="0" smtClean="0"/>
          </a:p>
          <a:p>
            <a:pPr lvl="1"/>
            <a:r>
              <a:rPr lang="ja-JP" altLang="en-US" dirty="0" smtClean="0">
                <a:solidFill>
                  <a:schemeClr val="tx1"/>
                </a:solidFill>
              </a:rPr>
              <a:t>セキュリティ機構が使用した分だけ、オフロード元の使用できる </a:t>
            </a:r>
            <a:r>
              <a:rPr lang="en-US" altLang="ja-JP" dirty="0" smtClean="0">
                <a:solidFill>
                  <a:schemeClr val="tx1"/>
                </a:solidFill>
              </a:rPr>
              <a:t>CPU </a:t>
            </a:r>
            <a:r>
              <a:rPr lang="ja-JP" altLang="en-US" dirty="0" smtClean="0">
                <a:solidFill>
                  <a:schemeClr val="tx1"/>
                </a:solidFill>
              </a:rPr>
              <a:t>時間は減少</a:t>
            </a:r>
            <a:endParaRPr kumimoji="1" lang="en-US" altLang="ja-JP" dirty="0" smtClean="0">
              <a:solidFill>
                <a:schemeClr val="tx1"/>
              </a:solidFill>
            </a:endParaRPr>
          </a:p>
          <a:p>
            <a:endParaRPr kumimoji="1" lang="en-US" altLang="ja-JP" dirty="0" smtClean="0"/>
          </a:p>
          <a:p>
            <a:r>
              <a:rPr lang="ja-JP" altLang="en-US" dirty="0" smtClean="0"/>
              <a:t>クレジットスケジューラを改良</a:t>
            </a:r>
            <a:endParaRPr lang="en-US" altLang="ja-JP" dirty="0" smtClean="0"/>
          </a:p>
          <a:p>
            <a:pPr lvl="1"/>
            <a:r>
              <a:rPr lang="en-US" altLang="ja-JP" dirty="0" err="1" smtClean="0">
                <a:solidFill>
                  <a:schemeClr val="tx1"/>
                </a:solidFill>
              </a:rPr>
              <a:t>Xen</a:t>
            </a:r>
            <a:r>
              <a:rPr lang="ja-JP" altLang="en-US" dirty="0" smtClean="0">
                <a:solidFill>
                  <a:schemeClr val="tx1"/>
                </a:solidFill>
              </a:rPr>
              <a:t>の仮想マシンスケジューラ</a:t>
            </a:r>
            <a:endParaRPr lang="en-US" altLang="ja-JP" dirty="0" smtClean="0">
              <a:solidFill>
                <a:schemeClr val="tx1"/>
              </a:solidFill>
            </a:endParaRPr>
          </a:p>
          <a:p>
            <a:pPr lvl="1"/>
            <a:r>
              <a:rPr lang="en-US" altLang="ja-JP" dirty="0" smtClean="0">
                <a:solidFill>
                  <a:schemeClr val="tx1"/>
                </a:solidFill>
              </a:rPr>
              <a:t>debt </a:t>
            </a:r>
            <a:r>
              <a:rPr lang="ja-JP" altLang="en-US" dirty="0" smtClean="0">
                <a:solidFill>
                  <a:schemeClr val="tx1"/>
                </a:solidFill>
              </a:rPr>
              <a:t>パラメータを追加</a:t>
            </a:r>
            <a:endParaRPr lang="en-US" altLang="ja-JP" dirty="0" smtClean="0">
              <a:solidFill>
                <a:schemeClr val="tx1"/>
              </a:solidFill>
            </a:endParaRPr>
          </a:p>
          <a:p>
            <a:pPr lvl="2"/>
            <a:r>
              <a:rPr lang="en-US" altLang="ja-JP" dirty="0" smtClean="0">
                <a:solidFill>
                  <a:schemeClr val="tx1"/>
                </a:solidFill>
              </a:rPr>
              <a:t>OC- Monitor </a:t>
            </a:r>
            <a:r>
              <a:rPr lang="ja-JP" altLang="en-US" dirty="0" smtClean="0">
                <a:solidFill>
                  <a:schemeClr val="tx1"/>
                </a:solidFill>
              </a:rPr>
              <a:t>からのハイパーコールで </a:t>
            </a:r>
            <a:r>
              <a:rPr lang="en-US" altLang="ja-JP" dirty="0" smtClean="0">
                <a:solidFill>
                  <a:schemeClr val="tx1"/>
                </a:solidFill>
              </a:rPr>
              <a:t>debt </a:t>
            </a:r>
            <a:r>
              <a:rPr lang="ja-JP" altLang="en-US" dirty="0" smtClean="0">
                <a:solidFill>
                  <a:schemeClr val="tx1"/>
                </a:solidFill>
              </a:rPr>
              <a:t>を更新</a:t>
            </a:r>
            <a:endParaRPr lang="en-US" altLang="ja-JP" dirty="0" smtClean="0">
              <a:solidFill>
                <a:schemeClr val="tx1"/>
              </a:solidFill>
            </a:endParaRPr>
          </a:p>
          <a:p>
            <a:endParaRPr kumimoji="1" lang="ja-JP" altLang="en-US" dirty="0"/>
          </a:p>
        </p:txBody>
      </p:sp>
      <p:sp>
        <p:nvSpPr>
          <p:cNvPr id="4" name="スライド番号プレースホルダ 3"/>
          <p:cNvSpPr>
            <a:spLocks noGrp="1"/>
          </p:cNvSpPr>
          <p:nvPr>
            <p:ph type="sldNum" sz="quarter" idx="12"/>
          </p:nvPr>
        </p:nvSpPr>
        <p:spPr/>
        <p:txBody>
          <a:bodyPr/>
          <a:lstStyle/>
          <a:p>
            <a:fld id="{92635A3E-8359-4FD6-86B2-A1872DF6C11E}" type="slidenum">
              <a:rPr kumimoji="1" lang="ja-JP" altLang="en-US" smtClean="0"/>
              <a:pPr/>
              <a:t>10</a:t>
            </a:fld>
            <a:endParaRPr kumimoji="1" lang="ja-JP" altLang="en-US"/>
          </a:p>
        </p:txBody>
      </p:sp>
    </p:spTree>
  </p:cSld>
  <p:clrMapOvr>
    <a:masterClrMapping/>
  </p:clrMapOvr>
  <p:transition advTm="1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クレジットスケジューラ</a:t>
            </a:r>
            <a:endParaRPr lang="ja-JP" altLang="en-US" dirty="0"/>
          </a:p>
        </p:txBody>
      </p:sp>
      <p:sp>
        <p:nvSpPr>
          <p:cNvPr id="3" name="コンテンツ プレースホルダ 2"/>
          <p:cNvSpPr>
            <a:spLocks noGrp="1"/>
          </p:cNvSpPr>
          <p:nvPr>
            <p:ph idx="1"/>
          </p:nvPr>
        </p:nvSpPr>
        <p:spPr/>
        <p:txBody>
          <a:bodyPr/>
          <a:lstStyle/>
          <a:p>
            <a:pPr eaLnBrk="1" hangingPunct="1"/>
            <a:r>
              <a:rPr lang="ja-JP" altLang="en-US" dirty="0" smtClean="0"/>
              <a:t>クレジット</a:t>
            </a:r>
            <a:endParaRPr lang="en-US" altLang="ja-JP" dirty="0" smtClean="0"/>
          </a:p>
          <a:p>
            <a:pPr lvl="1"/>
            <a:r>
              <a:rPr lang="ja-JP" altLang="en-US" dirty="0" smtClean="0">
                <a:solidFill>
                  <a:schemeClr val="tx1"/>
                </a:solidFill>
              </a:rPr>
              <a:t>物理 </a:t>
            </a:r>
            <a:r>
              <a:rPr lang="en-US" altLang="ja-JP" dirty="0" smtClean="0">
                <a:solidFill>
                  <a:schemeClr val="tx1"/>
                </a:solidFill>
              </a:rPr>
              <a:t>CPU </a:t>
            </a:r>
            <a:r>
              <a:rPr lang="ja-JP" altLang="en-US" dirty="0" smtClean="0">
                <a:solidFill>
                  <a:schemeClr val="tx1"/>
                </a:solidFill>
              </a:rPr>
              <a:t>を使用できる量</a:t>
            </a:r>
            <a:endParaRPr lang="en-US" altLang="ja-JP" dirty="0" smtClean="0">
              <a:solidFill>
                <a:schemeClr val="tx1"/>
              </a:solidFill>
            </a:endParaRPr>
          </a:p>
          <a:p>
            <a:pPr lvl="1"/>
            <a:r>
              <a:rPr lang="en-US" altLang="ja-JP" sz="2600" dirty="0" smtClean="0">
                <a:solidFill>
                  <a:schemeClr val="tx1"/>
                </a:solidFill>
              </a:rPr>
              <a:t>30ms </a:t>
            </a:r>
            <a:r>
              <a:rPr lang="ja-JP" altLang="en-US" sz="2600" dirty="0" smtClean="0">
                <a:solidFill>
                  <a:schemeClr val="tx1"/>
                </a:solidFill>
              </a:rPr>
              <a:t>ごとに仮想 </a:t>
            </a:r>
            <a:r>
              <a:rPr lang="en-US" altLang="ja-JP" sz="2600" dirty="0" smtClean="0">
                <a:solidFill>
                  <a:schemeClr val="tx1"/>
                </a:solidFill>
              </a:rPr>
              <a:t>CPU </a:t>
            </a:r>
            <a:r>
              <a:rPr lang="ja-JP" altLang="en-US" sz="2600" dirty="0" smtClean="0">
                <a:solidFill>
                  <a:schemeClr val="tx1"/>
                </a:solidFill>
              </a:rPr>
              <a:t>に配布</a:t>
            </a:r>
            <a:endParaRPr lang="en-US" altLang="ja-JP" sz="2600" dirty="0" smtClean="0">
              <a:solidFill>
                <a:schemeClr val="tx1"/>
              </a:solidFill>
            </a:endParaRPr>
          </a:p>
          <a:p>
            <a:pPr lvl="1"/>
            <a:r>
              <a:rPr lang="en-US" altLang="ja-JP" dirty="0" smtClean="0">
                <a:solidFill>
                  <a:schemeClr val="tx1"/>
                </a:solidFill>
              </a:rPr>
              <a:t>10ms </a:t>
            </a:r>
            <a:r>
              <a:rPr lang="ja-JP" altLang="en-US" dirty="0" smtClean="0">
                <a:solidFill>
                  <a:schemeClr val="tx1"/>
                </a:solidFill>
              </a:rPr>
              <a:t>ごとに減少</a:t>
            </a:r>
            <a:endParaRPr lang="en-US" altLang="ja-JP" dirty="0" smtClean="0">
              <a:solidFill>
                <a:schemeClr val="tx1"/>
              </a:solidFill>
            </a:endParaRPr>
          </a:p>
          <a:p>
            <a:pPr lvl="1"/>
            <a:r>
              <a:rPr lang="ja-JP" altLang="en-US" sz="2600" dirty="0" smtClean="0">
                <a:solidFill>
                  <a:schemeClr val="tx1"/>
                </a:solidFill>
              </a:rPr>
              <a:t>クレジット</a:t>
            </a:r>
            <a:r>
              <a:rPr lang="ja-JP" altLang="en-US" dirty="0" smtClean="0">
                <a:solidFill>
                  <a:schemeClr val="tx1"/>
                </a:solidFill>
              </a:rPr>
              <a:t>が正の</a:t>
            </a:r>
            <a:r>
              <a:rPr lang="ja-JP" altLang="en-US" sz="2600" dirty="0" smtClean="0">
                <a:solidFill>
                  <a:schemeClr val="tx1"/>
                </a:solidFill>
              </a:rPr>
              <a:t>仮想 </a:t>
            </a:r>
            <a:r>
              <a:rPr lang="en-US" altLang="ja-JP" sz="2600" dirty="0" smtClean="0">
                <a:solidFill>
                  <a:schemeClr val="tx1"/>
                </a:solidFill>
              </a:rPr>
              <a:t>CPU</a:t>
            </a:r>
            <a:r>
              <a:rPr lang="ja-JP" altLang="en-US" dirty="0" smtClean="0">
                <a:solidFill>
                  <a:schemeClr val="tx1"/>
                </a:solidFill>
              </a:rPr>
              <a:t> </a:t>
            </a:r>
            <a:r>
              <a:rPr lang="ja-JP" altLang="en-US" dirty="0" err="1" smtClean="0">
                <a:solidFill>
                  <a:schemeClr val="tx1"/>
                </a:solidFill>
              </a:rPr>
              <a:t>が優</a:t>
            </a:r>
            <a:r>
              <a:rPr lang="ja-JP" altLang="en-US" dirty="0" smtClean="0">
                <a:solidFill>
                  <a:schemeClr val="tx1"/>
                </a:solidFill>
              </a:rPr>
              <a:t>先</a:t>
            </a:r>
            <a:r>
              <a:rPr lang="en-US" altLang="ja-JP" sz="2600" dirty="0" smtClean="0">
                <a:solidFill>
                  <a:schemeClr val="tx1"/>
                </a:solidFill>
              </a:rPr>
              <a:t> </a:t>
            </a:r>
          </a:p>
          <a:p>
            <a:pPr eaLnBrk="1" hangingPunct="1"/>
            <a:r>
              <a:rPr lang="en-US" altLang="ja-JP" dirty="0" smtClean="0"/>
              <a:t>30ms </a:t>
            </a:r>
            <a:r>
              <a:rPr lang="ja-JP" altLang="en-US" dirty="0" smtClean="0"/>
              <a:t>ごとに仮想 </a:t>
            </a:r>
            <a:r>
              <a:rPr lang="en-US" altLang="ja-JP" dirty="0" smtClean="0"/>
              <a:t>CPU </a:t>
            </a:r>
            <a:r>
              <a:rPr lang="ja-JP" altLang="en-US" dirty="0" smtClean="0"/>
              <a:t>を切替</a:t>
            </a:r>
            <a:endParaRPr lang="en-US" altLang="ja-JP" dirty="0" smtClean="0"/>
          </a:p>
          <a:p>
            <a:pPr eaLnBrk="1" hangingPunct="1">
              <a:buNone/>
            </a:pPr>
            <a:endParaRPr lang="en-US" altLang="ja-JP" sz="2400" dirty="0" smtClean="0">
              <a:solidFill>
                <a:schemeClr val="tx1"/>
              </a:solidFill>
            </a:endParaRPr>
          </a:p>
          <a:p>
            <a:pPr lvl="1" eaLnBrk="1" hangingPunct="1"/>
            <a:endParaRPr lang="en-US" altLang="ja-JP" dirty="0" smtClean="0">
              <a:solidFill>
                <a:schemeClr val="tx1"/>
              </a:solidFill>
            </a:endParaRPr>
          </a:p>
          <a:p>
            <a:endParaRPr lang="ja-JP" altLang="en-US" dirty="0"/>
          </a:p>
        </p:txBody>
      </p:sp>
      <p:sp>
        <p:nvSpPr>
          <p:cNvPr id="4" name="スライド番号プレースホルダ 3"/>
          <p:cNvSpPr>
            <a:spLocks noGrp="1"/>
          </p:cNvSpPr>
          <p:nvPr>
            <p:ph type="sldNum" sz="quarter" idx="12"/>
          </p:nvPr>
        </p:nvSpPr>
        <p:spPr>
          <a:xfrm>
            <a:off x="8031860" y="1000108"/>
            <a:ext cx="762000" cy="365760"/>
          </a:xfrm>
        </p:spPr>
        <p:txBody>
          <a:bodyPr/>
          <a:lstStyle/>
          <a:p>
            <a:pPr>
              <a:defRPr/>
            </a:pPr>
            <a:fld id="{F9FBC7D0-E757-4542-BAEA-6E71B50B826B}" type="slidenum">
              <a:rPr lang="ja-JP" altLang="en-US" smtClean="0"/>
              <a:pPr>
                <a:defRPr/>
              </a:pPr>
              <a:t>11</a:t>
            </a:fld>
            <a:endParaRPr lang="ja-JP" altLang="en-US"/>
          </a:p>
        </p:txBody>
      </p:sp>
      <p:sp>
        <p:nvSpPr>
          <p:cNvPr id="13" name="角丸四角形 12"/>
          <p:cNvSpPr/>
          <p:nvPr/>
        </p:nvSpPr>
        <p:spPr>
          <a:xfrm>
            <a:off x="6500826" y="4071942"/>
            <a:ext cx="2571768" cy="7381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物理</a:t>
            </a:r>
            <a:r>
              <a:rPr lang="en-US" altLang="ja-JP" dirty="0" smtClean="0">
                <a:solidFill>
                  <a:schemeClr val="tx1"/>
                </a:solidFill>
              </a:rPr>
              <a:t>CPU</a:t>
            </a:r>
            <a:r>
              <a:rPr lang="ja-JP" altLang="en-US" dirty="0" smtClean="0">
                <a:solidFill>
                  <a:schemeClr val="tx1"/>
                </a:solidFill>
              </a:rPr>
              <a:t>を使用している仮想</a:t>
            </a:r>
            <a:r>
              <a:rPr lang="en-US" altLang="ja-JP" dirty="0" smtClean="0">
                <a:solidFill>
                  <a:schemeClr val="tx1"/>
                </a:solidFill>
              </a:rPr>
              <a:t>CPU</a:t>
            </a:r>
            <a:r>
              <a:rPr lang="ja-JP" altLang="en-US" dirty="0" smtClean="0">
                <a:solidFill>
                  <a:schemeClr val="tx1"/>
                </a:solidFill>
              </a:rPr>
              <a:t>の</a:t>
            </a:r>
            <a:r>
              <a:rPr lang="en-US" altLang="ja-JP" dirty="0" smtClean="0">
                <a:solidFill>
                  <a:schemeClr val="tx1"/>
                </a:solidFill>
              </a:rPr>
              <a:t>credit</a:t>
            </a:r>
            <a:r>
              <a:rPr lang="ja-JP" altLang="en-US" dirty="0" smtClean="0">
                <a:solidFill>
                  <a:schemeClr val="tx1"/>
                </a:solidFill>
              </a:rPr>
              <a:t>の変化</a:t>
            </a:r>
            <a:endParaRPr kumimoji="1" lang="ja-JP" altLang="en-US" dirty="0">
              <a:solidFill>
                <a:schemeClr val="tx1"/>
              </a:solidFill>
            </a:endParaRPr>
          </a:p>
        </p:txBody>
      </p:sp>
      <p:sp>
        <p:nvSpPr>
          <p:cNvPr id="17" name="正方形/長方形 16"/>
          <p:cNvSpPr/>
          <p:nvPr/>
        </p:nvSpPr>
        <p:spPr>
          <a:xfrm>
            <a:off x="5715008" y="1140688"/>
            <a:ext cx="928694" cy="1143008"/>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19" name="正方形/長方形 18"/>
          <p:cNvSpPr/>
          <p:nvPr/>
        </p:nvSpPr>
        <p:spPr>
          <a:xfrm>
            <a:off x="7000892" y="1140688"/>
            <a:ext cx="857256" cy="1143008"/>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21" name="正方形/長方形 20"/>
          <p:cNvSpPr/>
          <p:nvPr/>
        </p:nvSpPr>
        <p:spPr>
          <a:xfrm>
            <a:off x="5643570" y="3357562"/>
            <a:ext cx="714380"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物理</a:t>
            </a:r>
            <a:endParaRPr kumimoji="1" lang="en-US" altLang="ja-JP" dirty="0" smtClean="0">
              <a:solidFill>
                <a:schemeClr val="tx1"/>
              </a:solidFill>
            </a:endParaRPr>
          </a:p>
          <a:p>
            <a:pPr algn="ctr"/>
            <a:r>
              <a:rPr lang="en-US" altLang="ja-JP" dirty="0" smtClean="0">
                <a:solidFill>
                  <a:schemeClr val="tx1"/>
                </a:solidFill>
              </a:rPr>
              <a:t>CPU</a:t>
            </a:r>
            <a:endParaRPr kumimoji="1" lang="ja-JP" altLang="en-US" dirty="0">
              <a:solidFill>
                <a:schemeClr val="tx1"/>
              </a:solidFill>
            </a:endParaRPr>
          </a:p>
        </p:txBody>
      </p:sp>
      <p:sp>
        <p:nvSpPr>
          <p:cNvPr id="22" name="正方形/長方形 21"/>
          <p:cNvSpPr/>
          <p:nvPr/>
        </p:nvSpPr>
        <p:spPr>
          <a:xfrm>
            <a:off x="5643570" y="2712324"/>
            <a:ext cx="714380" cy="50006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仮想</a:t>
            </a:r>
            <a:endParaRPr kumimoji="1" lang="en-US" altLang="ja-JP" dirty="0" smtClean="0">
              <a:solidFill>
                <a:schemeClr val="tx1"/>
              </a:solidFill>
            </a:endParaRPr>
          </a:p>
          <a:p>
            <a:pPr algn="ctr"/>
            <a:r>
              <a:rPr lang="en-US" altLang="ja-JP" dirty="0" smtClean="0">
                <a:solidFill>
                  <a:schemeClr val="tx1"/>
                </a:solidFill>
              </a:rPr>
              <a:t>CPU</a:t>
            </a:r>
            <a:endParaRPr kumimoji="1" lang="ja-JP" altLang="en-US" dirty="0">
              <a:solidFill>
                <a:schemeClr val="tx1"/>
              </a:solidFill>
            </a:endParaRPr>
          </a:p>
        </p:txBody>
      </p:sp>
      <p:sp>
        <p:nvSpPr>
          <p:cNvPr id="24" name="正方形/長方形 23"/>
          <p:cNvSpPr/>
          <p:nvPr/>
        </p:nvSpPr>
        <p:spPr>
          <a:xfrm>
            <a:off x="5786446" y="1640754"/>
            <a:ext cx="714380" cy="500066"/>
          </a:xfrm>
          <a:prstGeom prst="rect">
            <a:avLst/>
          </a:prstGeom>
          <a:noFill/>
          <a:ln w="28575">
            <a:solidFill>
              <a:srgbClr val="92D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p:txBody>
      </p:sp>
      <p:sp>
        <p:nvSpPr>
          <p:cNvPr id="25" name="角丸四角形 24"/>
          <p:cNvSpPr/>
          <p:nvPr/>
        </p:nvSpPr>
        <p:spPr>
          <a:xfrm>
            <a:off x="6572264" y="2957436"/>
            <a:ext cx="135732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6643702" y="3069832"/>
            <a:ext cx="285752" cy="21431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円/楕円 26"/>
          <p:cNvSpPr/>
          <p:nvPr/>
        </p:nvSpPr>
        <p:spPr>
          <a:xfrm>
            <a:off x="7113288" y="3069514"/>
            <a:ext cx="285752" cy="21431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円/楕円 27"/>
          <p:cNvSpPr/>
          <p:nvPr/>
        </p:nvSpPr>
        <p:spPr>
          <a:xfrm>
            <a:off x="7572396" y="3069514"/>
            <a:ext cx="285752" cy="21431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29" name="直線コネクタ 28"/>
          <p:cNvCxnSpPr>
            <a:stCxn id="26" idx="6"/>
            <a:endCxn id="27" idx="2"/>
          </p:cNvCxnSpPr>
          <p:nvPr/>
        </p:nvCxnSpPr>
        <p:spPr>
          <a:xfrm flipV="1">
            <a:off x="6929454" y="3176671"/>
            <a:ext cx="183834" cy="3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27" idx="6"/>
            <a:endCxn id="28" idx="2"/>
          </p:cNvCxnSpPr>
          <p:nvPr/>
        </p:nvCxnSpPr>
        <p:spPr>
          <a:xfrm>
            <a:off x="7399040" y="3176671"/>
            <a:ext cx="17335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曲線コネクタ 30"/>
          <p:cNvCxnSpPr>
            <a:stCxn id="26" idx="0"/>
            <a:endCxn id="22" idx="0"/>
          </p:cNvCxnSpPr>
          <p:nvPr/>
        </p:nvCxnSpPr>
        <p:spPr>
          <a:xfrm rot="16200000" flipV="1">
            <a:off x="6214915" y="2498169"/>
            <a:ext cx="357508" cy="785818"/>
          </a:xfrm>
          <a:prstGeom prst="curvedConnector3">
            <a:avLst>
              <a:gd name="adj1" fmla="val 163943"/>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8143900" y="1140688"/>
            <a:ext cx="857256" cy="1143008"/>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33" name="正方形/長方形 32"/>
          <p:cNvSpPr/>
          <p:nvPr/>
        </p:nvSpPr>
        <p:spPr>
          <a:xfrm>
            <a:off x="7072330" y="1640754"/>
            <a:ext cx="714380" cy="500066"/>
          </a:xfrm>
          <a:prstGeom prst="rect">
            <a:avLst/>
          </a:prstGeom>
          <a:solidFill>
            <a:schemeClr val="accent2">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仮想</a:t>
            </a:r>
            <a:endParaRPr kumimoji="1" lang="en-US" altLang="ja-JP" dirty="0" smtClean="0">
              <a:solidFill>
                <a:schemeClr val="tx1"/>
              </a:solidFill>
            </a:endParaRPr>
          </a:p>
          <a:p>
            <a:pPr algn="ctr"/>
            <a:r>
              <a:rPr lang="en-US" altLang="ja-JP" dirty="0" smtClean="0">
                <a:solidFill>
                  <a:schemeClr val="tx1"/>
                </a:solidFill>
              </a:rPr>
              <a:t>CPU</a:t>
            </a:r>
            <a:endParaRPr kumimoji="1" lang="ja-JP" altLang="en-US" dirty="0">
              <a:solidFill>
                <a:schemeClr val="tx1"/>
              </a:solidFill>
            </a:endParaRPr>
          </a:p>
        </p:txBody>
      </p:sp>
      <p:cxnSp>
        <p:nvCxnSpPr>
          <p:cNvPr id="34" name="曲線コネクタ 33"/>
          <p:cNvCxnSpPr>
            <a:stCxn id="28" idx="0"/>
            <a:endCxn id="33" idx="2"/>
          </p:cNvCxnSpPr>
          <p:nvPr/>
        </p:nvCxnSpPr>
        <p:spPr>
          <a:xfrm rot="16200000" flipV="1">
            <a:off x="7108049" y="2462291"/>
            <a:ext cx="928694" cy="285752"/>
          </a:xfrm>
          <a:prstGeom prst="curvedConnector3">
            <a:avLst>
              <a:gd name="adj1" fmla="val 50000"/>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8215338" y="1640754"/>
            <a:ext cx="714380" cy="50006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仮想</a:t>
            </a:r>
            <a:endParaRPr kumimoji="1" lang="en-US" altLang="ja-JP" dirty="0" smtClean="0">
              <a:solidFill>
                <a:schemeClr val="tx1"/>
              </a:solidFill>
            </a:endParaRPr>
          </a:p>
          <a:p>
            <a:pPr algn="ctr"/>
            <a:r>
              <a:rPr lang="en-US" altLang="ja-JP" dirty="0" smtClean="0">
                <a:solidFill>
                  <a:schemeClr val="tx1"/>
                </a:solidFill>
              </a:rPr>
              <a:t>CPU</a:t>
            </a:r>
            <a:endParaRPr kumimoji="1" lang="ja-JP" altLang="en-US" dirty="0">
              <a:solidFill>
                <a:schemeClr val="tx1"/>
              </a:solidFill>
            </a:endParaRPr>
          </a:p>
        </p:txBody>
      </p:sp>
      <p:cxnSp>
        <p:nvCxnSpPr>
          <p:cNvPr id="36" name="曲線コネクタ 35"/>
          <p:cNvCxnSpPr>
            <a:stCxn id="27" idx="0"/>
            <a:endCxn id="35" idx="2"/>
          </p:cNvCxnSpPr>
          <p:nvPr/>
        </p:nvCxnSpPr>
        <p:spPr>
          <a:xfrm rot="5400000" flipH="1" flipV="1">
            <a:off x="7449999" y="1946985"/>
            <a:ext cx="928694" cy="1316364"/>
          </a:xfrm>
          <a:prstGeom prst="curvedConnector3">
            <a:avLst>
              <a:gd name="adj1" fmla="val 50000"/>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8072462" y="1342860"/>
            <a:ext cx="928694" cy="369332"/>
          </a:xfrm>
          <a:prstGeom prst="rect">
            <a:avLst/>
          </a:prstGeom>
          <a:noFill/>
        </p:spPr>
        <p:txBody>
          <a:bodyPr wrap="square" rtlCol="0">
            <a:spAutoFit/>
          </a:bodyPr>
          <a:lstStyle/>
          <a:p>
            <a:pPr algn="ctr"/>
            <a:r>
              <a:rPr kumimoji="1" lang="en-US" altLang="ja-JP" dirty="0" smtClean="0"/>
              <a:t>under</a:t>
            </a:r>
            <a:endParaRPr kumimoji="1" lang="ja-JP" altLang="en-US" dirty="0"/>
          </a:p>
        </p:txBody>
      </p:sp>
      <p:sp>
        <p:nvSpPr>
          <p:cNvPr id="38" name="テキスト ボックス 37"/>
          <p:cNvSpPr txBox="1"/>
          <p:nvPr/>
        </p:nvSpPr>
        <p:spPr>
          <a:xfrm>
            <a:off x="7000892" y="1342860"/>
            <a:ext cx="928694" cy="369332"/>
          </a:xfrm>
          <a:prstGeom prst="rect">
            <a:avLst/>
          </a:prstGeom>
          <a:noFill/>
        </p:spPr>
        <p:txBody>
          <a:bodyPr wrap="square" rtlCol="0">
            <a:spAutoFit/>
          </a:bodyPr>
          <a:lstStyle/>
          <a:p>
            <a:pPr algn="ctr"/>
            <a:r>
              <a:rPr lang="en-US" altLang="ja-JP" dirty="0" smtClean="0"/>
              <a:t>over</a:t>
            </a:r>
            <a:endParaRPr kumimoji="1" lang="ja-JP" altLang="en-US" dirty="0"/>
          </a:p>
        </p:txBody>
      </p:sp>
      <p:sp>
        <p:nvSpPr>
          <p:cNvPr id="39" name="テキスト ボックス 38"/>
          <p:cNvSpPr txBox="1"/>
          <p:nvPr/>
        </p:nvSpPr>
        <p:spPr>
          <a:xfrm>
            <a:off x="5181604" y="2416726"/>
            <a:ext cx="928694" cy="369332"/>
          </a:xfrm>
          <a:prstGeom prst="rect">
            <a:avLst/>
          </a:prstGeom>
          <a:noFill/>
        </p:spPr>
        <p:txBody>
          <a:bodyPr wrap="square" rtlCol="0">
            <a:spAutoFit/>
          </a:bodyPr>
          <a:lstStyle/>
          <a:p>
            <a:pPr algn="ctr"/>
            <a:r>
              <a:rPr kumimoji="1" lang="en-US" altLang="ja-JP" dirty="0" smtClean="0"/>
              <a:t>under</a:t>
            </a:r>
            <a:endParaRPr kumimoji="1" lang="ja-JP" altLang="en-US" dirty="0"/>
          </a:p>
        </p:txBody>
      </p:sp>
      <p:sp>
        <p:nvSpPr>
          <p:cNvPr id="40" name="テキスト ボックス 39"/>
          <p:cNvSpPr txBox="1"/>
          <p:nvPr/>
        </p:nvSpPr>
        <p:spPr>
          <a:xfrm>
            <a:off x="5562600" y="762000"/>
            <a:ext cx="1447800" cy="369332"/>
          </a:xfrm>
          <a:prstGeom prst="rect">
            <a:avLst/>
          </a:prstGeom>
          <a:noFill/>
        </p:spPr>
        <p:txBody>
          <a:bodyPr wrap="square" rtlCol="0">
            <a:spAutoFit/>
          </a:bodyPr>
          <a:lstStyle/>
          <a:p>
            <a:r>
              <a:rPr kumimoji="1" lang="ja-JP" altLang="en-US" dirty="0" smtClean="0"/>
              <a:t>仮想マシン</a:t>
            </a:r>
            <a:endParaRPr kumimoji="1" lang="ja-JP" altLang="en-US" dirty="0"/>
          </a:p>
        </p:txBody>
      </p:sp>
      <p:sp>
        <p:nvSpPr>
          <p:cNvPr id="41" name="テキスト ボックス 40"/>
          <p:cNvSpPr txBox="1"/>
          <p:nvPr/>
        </p:nvSpPr>
        <p:spPr>
          <a:xfrm>
            <a:off x="6858000" y="762000"/>
            <a:ext cx="1447800" cy="369332"/>
          </a:xfrm>
          <a:prstGeom prst="rect">
            <a:avLst/>
          </a:prstGeom>
          <a:noFill/>
        </p:spPr>
        <p:txBody>
          <a:bodyPr wrap="square" rtlCol="0">
            <a:spAutoFit/>
          </a:bodyPr>
          <a:lstStyle/>
          <a:p>
            <a:r>
              <a:rPr kumimoji="1" lang="ja-JP" altLang="en-US" dirty="0" smtClean="0"/>
              <a:t>仮想マシン</a:t>
            </a:r>
            <a:endParaRPr kumimoji="1" lang="ja-JP" altLang="en-US" dirty="0"/>
          </a:p>
        </p:txBody>
      </p:sp>
      <p:sp>
        <p:nvSpPr>
          <p:cNvPr id="42" name="テキスト ボックス 41"/>
          <p:cNvSpPr txBox="1"/>
          <p:nvPr/>
        </p:nvSpPr>
        <p:spPr>
          <a:xfrm>
            <a:off x="8001000" y="762000"/>
            <a:ext cx="1447800" cy="369332"/>
          </a:xfrm>
          <a:prstGeom prst="rect">
            <a:avLst/>
          </a:prstGeom>
          <a:noFill/>
        </p:spPr>
        <p:txBody>
          <a:bodyPr wrap="square" rtlCol="0">
            <a:spAutoFit/>
          </a:bodyPr>
          <a:lstStyle/>
          <a:p>
            <a:r>
              <a:rPr kumimoji="1" lang="ja-JP" altLang="en-US" dirty="0" smtClean="0"/>
              <a:t>仮想マシン</a:t>
            </a:r>
            <a:endParaRPr kumimoji="1" lang="ja-JP" altLang="en-US" dirty="0"/>
          </a:p>
        </p:txBody>
      </p:sp>
      <p:sp>
        <p:nvSpPr>
          <p:cNvPr id="44" name="パイ 43"/>
          <p:cNvSpPr/>
          <p:nvPr/>
        </p:nvSpPr>
        <p:spPr>
          <a:xfrm>
            <a:off x="5429256" y="2781296"/>
            <a:ext cx="328610" cy="290514"/>
          </a:xfrm>
          <a:prstGeom prst="pie">
            <a:avLst>
              <a:gd name="adj1" fmla="val 126493"/>
              <a:gd name="adj2" fmla="val 1620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44"/>
          <p:cNvSpPr/>
          <p:nvPr/>
        </p:nvSpPr>
        <p:spPr>
          <a:xfrm>
            <a:off x="8786842" y="1714488"/>
            <a:ext cx="342896" cy="28575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3" name="コンテンツ プレースホルダ 4"/>
          <p:cNvGraphicFramePr>
            <a:graphicFrameLocks/>
          </p:cNvGraphicFramePr>
          <p:nvPr/>
        </p:nvGraphicFramePr>
        <p:xfrm>
          <a:off x="428596" y="4713294"/>
          <a:ext cx="8229600" cy="2144706"/>
        </p:xfrm>
        <a:graphic>
          <a:graphicData uri="http://schemas.openxmlformats.org/drawingml/2006/chart">
            <c:chart xmlns:c="http://schemas.openxmlformats.org/drawingml/2006/chart" xmlns:r="http://schemas.openxmlformats.org/officeDocument/2006/relationships" r:id="rId3"/>
          </a:graphicData>
        </a:graphic>
      </p:graphicFrame>
      <p:sp>
        <p:nvSpPr>
          <p:cNvPr id="46" name="テキスト ボックス 45"/>
          <p:cNvSpPr txBox="1"/>
          <p:nvPr/>
        </p:nvSpPr>
        <p:spPr>
          <a:xfrm>
            <a:off x="2390760" y="5917188"/>
            <a:ext cx="1071570" cy="369332"/>
          </a:xfrm>
          <a:prstGeom prst="rect">
            <a:avLst/>
          </a:prstGeom>
          <a:noFill/>
        </p:spPr>
        <p:txBody>
          <a:bodyPr wrap="square" rtlCol="0">
            <a:spAutoFit/>
          </a:bodyPr>
          <a:lstStyle/>
          <a:p>
            <a:pPr algn="ctr"/>
            <a:r>
              <a:rPr kumimoji="1" lang="en-US" altLang="ja-JP" dirty="0" smtClean="0"/>
              <a:t>10ms</a:t>
            </a:r>
            <a:endParaRPr kumimoji="1" lang="ja-JP" altLang="en-US" dirty="0"/>
          </a:p>
        </p:txBody>
      </p:sp>
      <p:sp>
        <p:nvSpPr>
          <p:cNvPr id="47" name="テキスト ボックス 46"/>
          <p:cNvSpPr txBox="1"/>
          <p:nvPr/>
        </p:nvSpPr>
        <p:spPr>
          <a:xfrm>
            <a:off x="4071934" y="5917188"/>
            <a:ext cx="1071570" cy="369332"/>
          </a:xfrm>
          <a:prstGeom prst="rect">
            <a:avLst/>
          </a:prstGeom>
          <a:noFill/>
        </p:spPr>
        <p:txBody>
          <a:bodyPr wrap="square" rtlCol="0">
            <a:spAutoFit/>
          </a:bodyPr>
          <a:lstStyle/>
          <a:p>
            <a:pPr algn="ctr"/>
            <a:r>
              <a:rPr lang="en-US" altLang="ja-JP" dirty="0" smtClean="0"/>
              <a:t>2</a:t>
            </a:r>
            <a:r>
              <a:rPr kumimoji="1" lang="en-US" altLang="ja-JP" dirty="0" smtClean="0"/>
              <a:t>0ms</a:t>
            </a:r>
            <a:endParaRPr kumimoji="1" lang="ja-JP" altLang="en-US" dirty="0"/>
          </a:p>
        </p:txBody>
      </p:sp>
      <p:sp>
        <p:nvSpPr>
          <p:cNvPr id="48" name="テキスト ボックス 47"/>
          <p:cNvSpPr txBox="1"/>
          <p:nvPr/>
        </p:nvSpPr>
        <p:spPr>
          <a:xfrm>
            <a:off x="5715008" y="5917188"/>
            <a:ext cx="1071570" cy="369332"/>
          </a:xfrm>
          <a:prstGeom prst="rect">
            <a:avLst/>
          </a:prstGeom>
          <a:noFill/>
        </p:spPr>
        <p:txBody>
          <a:bodyPr wrap="square" rtlCol="0">
            <a:spAutoFit/>
          </a:bodyPr>
          <a:lstStyle/>
          <a:p>
            <a:pPr algn="ctr"/>
            <a:r>
              <a:rPr lang="en-US" altLang="ja-JP" dirty="0" smtClean="0"/>
              <a:t>3</a:t>
            </a:r>
            <a:r>
              <a:rPr kumimoji="1" lang="en-US" altLang="ja-JP" dirty="0" smtClean="0"/>
              <a:t>0ms</a:t>
            </a:r>
            <a:endParaRPr kumimoji="1" lang="ja-JP" altLang="en-US" dirty="0"/>
          </a:p>
        </p:txBody>
      </p:sp>
    </p:spTree>
  </p:cSld>
  <p:clrMapOvr>
    <a:masterClrMapping/>
  </p:clrMapOvr>
  <p:transition advTm="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500034" y="1071546"/>
            <a:ext cx="8229600" cy="1066800"/>
          </a:xfrm>
        </p:spPr>
        <p:txBody>
          <a:bodyPr/>
          <a:lstStyle/>
          <a:p>
            <a:r>
              <a:rPr lang="ja-JP" altLang="en-US" sz="3600" dirty="0" smtClean="0"/>
              <a:t>クレジット</a:t>
            </a:r>
            <a:r>
              <a:rPr kumimoji="1" lang="ja-JP" altLang="en-US" sz="3600" dirty="0" smtClean="0"/>
              <a:t>の計算方法</a:t>
            </a:r>
            <a:endParaRPr kumimoji="1" lang="ja-JP" altLang="en-US" sz="3600" dirty="0"/>
          </a:p>
        </p:txBody>
      </p:sp>
      <p:sp>
        <p:nvSpPr>
          <p:cNvPr id="10" name="コンテンツ プレースホルダ 9"/>
          <p:cNvSpPr>
            <a:spLocks noGrp="1"/>
          </p:cNvSpPr>
          <p:nvPr>
            <p:ph idx="1"/>
          </p:nvPr>
        </p:nvSpPr>
        <p:spPr>
          <a:xfrm>
            <a:off x="428596" y="2214554"/>
            <a:ext cx="8229600" cy="4324350"/>
          </a:xfrm>
        </p:spPr>
        <p:txBody>
          <a:bodyPr/>
          <a:lstStyle/>
          <a:p>
            <a:r>
              <a:rPr lang="en-US" altLang="ja-JP" sz="2400" dirty="0" smtClean="0"/>
              <a:t>weight</a:t>
            </a:r>
            <a:r>
              <a:rPr lang="ja-JP" altLang="en-US" sz="2400" dirty="0" err="1" smtClean="0"/>
              <a:t>、</a:t>
            </a:r>
            <a:r>
              <a:rPr lang="en-US" altLang="ja-JP" sz="2400" dirty="0" smtClean="0"/>
              <a:t>cap</a:t>
            </a:r>
            <a:r>
              <a:rPr lang="ja-JP" altLang="en-US" sz="2400" dirty="0" smtClean="0"/>
              <a:t>のそれぞれからクレジットを計算</a:t>
            </a:r>
            <a:endParaRPr lang="en-US" altLang="ja-JP" sz="2400" dirty="0" smtClean="0"/>
          </a:p>
          <a:p>
            <a:pPr lvl="1"/>
            <a:r>
              <a:rPr lang="en-US" altLang="ja-JP" sz="2200" dirty="0" smtClean="0">
                <a:solidFill>
                  <a:schemeClr val="tx1"/>
                </a:solidFill>
              </a:rPr>
              <a:t>weight …</a:t>
            </a:r>
            <a:r>
              <a:rPr lang="ja-JP" altLang="en-US" sz="2200" dirty="0" smtClean="0">
                <a:solidFill>
                  <a:schemeClr val="tx1"/>
                </a:solidFill>
              </a:rPr>
              <a:t>総 </a:t>
            </a:r>
            <a:r>
              <a:rPr lang="en-US" altLang="ja-JP" sz="2200" dirty="0" smtClean="0">
                <a:solidFill>
                  <a:schemeClr val="tx1"/>
                </a:solidFill>
              </a:rPr>
              <a:t>weight </a:t>
            </a:r>
            <a:r>
              <a:rPr lang="ja-JP" altLang="en-US" sz="2200" dirty="0" smtClean="0">
                <a:solidFill>
                  <a:schemeClr val="tx1"/>
                </a:solidFill>
              </a:rPr>
              <a:t>数と比較する値</a:t>
            </a:r>
            <a:endParaRPr lang="en-US" altLang="ja-JP" sz="2200" dirty="0" smtClean="0">
              <a:solidFill>
                <a:schemeClr val="tx1"/>
              </a:solidFill>
            </a:endParaRPr>
          </a:p>
          <a:p>
            <a:pPr lvl="1"/>
            <a:r>
              <a:rPr lang="en-US" altLang="ja-JP" sz="2200" dirty="0" smtClean="0">
                <a:solidFill>
                  <a:schemeClr val="tx1"/>
                </a:solidFill>
              </a:rPr>
              <a:t>cap … </a:t>
            </a:r>
            <a:r>
              <a:rPr lang="ja-JP" altLang="en-US" sz="2200" dirty="0" smtClean="0">
                <a:solidFill>
                  <a:schemeClr val="tx1"/>
                </a:solidFill>
              </a:rPr>
              <a:t>最大 </a:t>
            </a:r>
            <a:r>
              <a:rPr lang="en-US" altLang="ja-JP" sz="2200" dirty="0" smtClean="0">
                <a:solidFill>
                  <a:schemeClr val="tx1"/>
                </a:solidFill>
              </a:rPr>
              <a:t>CPU </a:t>
            </a:r>
            <a:r>
              <a:rPr lang="ja-JP" altLang="en-US" sz="2200" dirty="0" smtClean="0">
                <a:solidFill>
                  <a:schemeClr val="tx1"/>
                </a:solidFill>
              </a:rPr>
              <a:t>使用率を表す値</a:t>
            </a:r>
            <a:endParaRPr lang="en-US" altLang="ja-JP" sz="2200" dirty="0" smtClean="0">
              <a:solidFill>
                <a:schemeClr val="tx1"/>
              </a:solidFill>
            </a:endParaRPr>
          </a:p>
          <a:p>
            <a:pPr lvl="1"/>
            <a:r>
              <a:rPr lang="ja-JP" altLang="en-US" sz="2200" dirty="0" smtClean="0">
                <a:solidFill>
                  <a:schemeClr val="tx1"/>
                </a:solidFill>
              </a:rPr>
              <a:t>結果の小さい方を配布</a:t>
            </a:r>
            <a:endParaRPr kumimoji="1" lang="en-US" altLang="ja-JP" dirty="0" smtClean="0"/>
          </a:p>
          <a:p>
            <a:pPr lvl="1">
              <a:buNone/>
            </a:pPr>
            <a:endParaRPr kumimoji="1" lang="en-US" altLang="ja-JP" dirty="0" smtClean="0">
              <a:solidFill>
                <a:schemeClr val="tx1"/>
              </a:solidFill>
            </a:endParaRPr>
          </a:p>
          <a:p>
            <a:pPr lvl="1">
              <a:buNone/>
            </a:pPr>
            <a:endParaRPr lang="ja-JP" altLang="en-US" dirty="0" smtClean="0"/>
          </a:p>
          <a:p>
            <a:pPr lvl="1">
              <a:buNone/>
            </a:pPr>
            <a:endParaRPr kumimoji="1" lang="en-US" altLang="ja-JP" dirty="0" smtClean="0">
              <a:solidFill>
                <a:schemeClr val="tx1"/>
              </a:solidFill>
            </a:endParaRPr>
          </a:p>
          <a:p>
            <a:pPr lvl="1">
              <a:buNone/>
            </a:pPr>
            <a:endParaRPr lang="en-US" altLang="ja-JP" dirty="0" smtClean="0">
              <a:solidFill>
                <a:schemeClr val="tx1"/>
              </a:solidFill>
            </a:endParaRPr>
          </a:p>
          <a:p>
            <a:pPr lvl="1">
              <a:buNone/>
            </a:pP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pPr>
              <a:defRPr/>
            </a:pPr>
            <a:fld id="{F9FBC7D0-E757-4542-BAEA-6E71B50B826B}" type="slidenum">
              <a:rPr lang="ja-JP" altLang="en-US" smtClean="0"/>
              <a:pPr>
                <a:defRPr/>
              </a:pPr>
              <a:t>12</a:t>
            </a:fld>
            <a:endParaRPr lang="ja-JP" altLang="en-US"/>
          </a:p>
        </p:txBody>
      </p:sp>
      <p:sp>
        <p:nvSpPr>
          <p:cNvPr id="32" name="正方形/長方形 31"/>
          <p:cNvSpPr/>
          <p:nvPr/>
        </p:nvSpPr>
        <p:spPr>
          <a:xfrm>
            <a:off x="6143636" y="3296865"/>
            <a:ext cx="1285884" cy="823906"/>
          </a:xfrm>
          <a:prstGeom prst="rect">
            <a:avLst/>
          </a:prstGeom>
          <a:solidFill>
            <a:schemeClr val="accent3"/>
          </a:solidFill>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34" name="テキスト ボックス 32"/>
          <p:cNvSpPr txBox="1">
            <a:spLocks noChangeArrowheads="1"/>
          </p:cNvSpPr>
          <p:nvPr/>
        </p:nvSpPr>
        <p:spPr bwMode="auto">
          <a:xfrm>
            <a:off x="6143646" y="4148744"/>
            <a:ext cx="1428750" cy="923330"/>
          </a:xfrm>
          <a:prstGeom prst="rect">
            <a:avLst/>
          </a:prstGeom>
          <a:noFill/>
          <a:ln w="9525">
            <a:noFill/>
            <a:miter lim="800000"/>
            <a:headEnd/>
            <a:tailEnd/>
          </a:ln>
          <a:scene3d>
            <a:camera prst="orthographicFront"/>
            <a:lightRig rig="threePt" dir="t"/>
          </a:scene3d>
          <a:sp3d>
            <a:bevelT w="165100" prst="coolSlant"/>
          </a:sp3d>
        </p:spPr>
        <p:txBody>
          <a:bodyPr wrap="square">
            <a:spAutoFit/>
          </a:bodyPr>
          <a:lstStyle/>
          <a:p>
            <a:r>
              <a:rPr lang="en-US" altLang="ja-JP" dirty="0"/>
              <a:t>cap</a:t>
            </a:r>
            <a:r>
              <a:rPr lang="en-US" altLang="ja-JP" dirty="0" smtClean="0"/>
              <a:t>: 60</a:t>
            </a:r>
            <a:endParaRPr lang="en-US" altLang="ja-JP" dirty="0"/>
          </a:p>
          <a:p>
            <a:r>
              <a:rPr lang="en-US" altLang="ja-JP" dirty="0"/>
              <a:t>weight:256</a:t>
            </a:r>
          </a:p>
          <a:p>
            <a:endParaRPr lang="ja-JP" altLang="en-US" dirty="0"/>
          </a:p>
        </p:txBody>
      </p:sp>
      <p:sp>
        <p:nvSpPr>
          <p:cNvPr id="37" name="テキスト ボックス 36"/>
          <p:cNvSpPr txBox="1"/>
          <p:nvPr/>
        </p:nvSpPr>
        <p:spPr>
          <a:xfrm>
            <a:off x="5786446" y="2977762"/>
            <a:ext cx="1857388" cy="369332"/>
          </a:xfrm>
          <a:prstGeom prst="rect">
            <a:avLst/>
          </a:prstGeom>
          <a:noFill/>
        </p:spPr>
        <p:txBody>
          <a:bodyPr wrap="square" rtlCol="0">
            <a:spAutoFit/>
          </a:bodyPr>
          <a:lstStyle/>
          <a:p>
            <a:pPr algn="ctr"/>
            <a:r>
              <a:rPr lang="ja-JP" altLang="en-US" dirty="0" smtClean="0"/>
              <a:t>仮想マシン</a:t>
            </a:r>
            <a:r>
              <a:rPr kumimoji="1" lang="ja-JP" altLang="en-US" dirty="0" smtClean="0"/>
              <a:t>Ａ</a:t>
            </a:r>
            <a:endParaRPr kumimoji="1" lang="ja-JP" altLang="en-US" dirty="0"/>
          </a:p>
        </p:txBody>
      </p:sp>
      <p:sp>
        <p:nvSpPr>
          <p:cNvPr id="30" name="正方形/長方形 29"/>
          <p:cNvSpPr/>
          <p:nvPr/>
        </p:nvSpPr>
        <p:spPr>
          <a:xfrm>
            <a:off x="7572396" y="3315902"/>
            <a:ext cx="1285884" cy="785818"/>
          </a:xfrm>
          <a:prstGeom prst="rect">
            <a:avLst/>
          </a:prstGeom>
          <a:solidFill>
            <a:schemeClr val="accent2"/>
          </a:solidFill>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35" name="テキスト ボックス 32"/>
          <p:cNvSpPr txBox="1">
            <a:spLocks noChangeArrowheads="1"/>
          </p:cNvSpPr>
          <p:nvPr/>
        </p:nvSpPr>
        <p:spPr bwMode="auto">
          <a:xfrm>
            <a:off x="7572396" y="4148744"/>
            <a:ext cx="1428750" cy="923330"/>
          </a:xfrm>
          <a:prstGeom prst="rect">
            <a:avLst/>
          </a:prstGeom>
          <a:noFill/>
          <a:ln w="9525">
            <a:noFill/>
            <a:miter lim="800000"/>
            <a:headEnd/>
            <a:tailEnd/>
          </a:ln>
          <a:scene3d>
            <a:camera prst="orthographicFront"/>
            <a:lightRig rig="threePt" dir="t"/>
          </a:scene3d>
          <a:sp3d>
            <a:bevelT w="165100" prst="coolSlant"/>
          </a:sp3d>
        </p:spPr>
        <p:txBody>
          <a:bodyPr wrap="square">
            <a:spAutoFit/>
          </a:bodyPr>
          <a:lstStyle/>
          <a:p>
            <a:r>
              <a:rPr lang="en-US" altLang="ja-JP" dirty="0"/>
              <a:t>cap</a:t>
            </a:r>
            <a:r>
              <a:rPr lang="en-US" altLang="ja-JP" dirty="0" smtClean="0"/>
              <a:t>: 40</a:t>
            </a:r>
            <a:endParaRPr lang="en-US" altLang="ja-JP" dirty="0"/>
          </a:p>
          <a:p>
            <a:r>
              <a:rPr lang="en-US" altLang="ja-JP" dirty="0" smtClean="0"/>
              <a:t>weight: 256</a:t>
            </a:r>
            <a:endParaRPr lang="en-US" altLang="ja-JP" dirty="0"/>
          </a:p>
          <a:p>
            <a:endParaRPr lang="ja-JP" altLang="en-US" dirty="0"/>
          </a:p>
        </p:txBody>
      </p:sp>
      <p:sp>
        <p:nvSpPr>
          <p:cNvPr id="36" name="テキスト ボックス 35"/>
          <p:cNvSpPr txBox="1"/>
          <p:nvPr/>
        </p:nvSpPr>
        <p:spPr>
          <a:xfrm>
            <a:off x="7358082" y="2977762"/>
            <a:ext cx="1857388" cy="369332"/>
          </a:xfrm>
          <a:prstGeom prst="rect">
            <a:avLst/>
          </a:prstGeom>
          <a:noFill/>
        </p:spPr>
        <p:txBody>
          <a:bodyPr wrap="square" rtlCol="0">
            <a:spAutoFit/>
          </a:bodyPr>
          <a:lstStyle/>
          <a:p>
            <a:pPr algn="ctr"/>
            <a:r>
              <a:rPr lang="ja-JP" altLang="en-US" dirty="0" smtClean="0"/>
              <a:t>仮想マシン</a:t>
            </a:r>
            <a:r>
              <a:rPr kumimoji="1" lang="ja-JP" altLang="en-US" dirty="0" smtClean="0"/>
              <a:t>Ｂ</a:t>
            </a:r>
            <a:endParaRPr kumimoji="1" lang="ja-JP" altLang="en-US" dirty="0"/>
          </a:p>
        </p:txBody>
      </p:sp>
      <p:sp>
        <p:nvSpPr>
          <p:cNvPr id="22" name="テキスト ボックス 21"/>
          <p:cNvSpPr txBox="1"/>
          <p:nvPr/>
        </p:nvSpPr>
        <p:spPr>
          <a:xfrm>
            <a:off x="976258" y="4250300"/>
            <a:ext cx="1071602" cy="369332"/>
          </a:xfrm>
          <a:prstGeom prst="rect">
            <a:avLst/>
          </a:prstGeom>
          <a:noFill/>
          <a:ln>
            <a:solidFill>
              <a:schemeClr val="tx1"/>
            </a:solidFill>
          </a:ln>
        </p:spPr>
        <p:txBody>
          <a:bodyPr wrap="square" rtlCol="0">
            <a:spAutoFit/>
          </a:bodyPr>
          <a:lstStyle/>
          <a:p>
            <a:pPr algn="ctr"/>
            <a:r>
              <a:rPr kumimoji="1" lang="en-US" altLang="ja-JP" dirty="0" smtClean="0"/>
              <a:t>weight</a:t>
            </a:r>
            <a:endParaRPr kumimoji="1" lang="ja-JP" altLang="en-US" dirty="0"/>
          </a:p>
        </p:txBody>
      </p:sp>
      <p:sp>
        <p:nvSpPr>
          <p:cNvPr id="23" name="テキスト ボックス 22"/>
          <p:cNvSpPr txBox="1"/>
          <p:nvPr/>
        </p:nvSpPr>
        <p:spPr>
          <a:xfrm>
            <a:off x="3295614" y="4250300"/>
            <a:ext cx="1071602" cy="369332"/>
          </a:xfrm>
          <a:prstGeom prst="rect">
            <a:avLst/>
          </a:prstGeom>
          <a:noFill/>
          <a:ln>
            <a:solidFill>
              <a:schemeClr val="tx1"/>
            </a:solidFill>
          </a:ln>
        </p:spPr>
        <p:txBody>
          <a:bodyPr wrap="square" rtlCol="0">
            <a:spAutoFit/>
          </a:bodyPr>
          <a:lstStyle/>
          <a:p>
            <a:pPr algn="ctr"/>
            <a:r>
              <a:rPr lang="en-US" altLang="ja-JP" dirty="0" smtClean="0"/>
              <a:t>cap</a:t>
            </a:r>
            <a:endParaRPr kumimoji="1" lang="ja-JP" altLang="en-US" dirty="0"/>
          </a:p>
        </p:txBody>
      </p:sp>
      <p:sp>
        <p:nvSpPr>
          <p:cNvPr id="25" name="パイ 24"/>
          <p:cNvSpPr/>
          <p:nvPr/>
        </p:nvSpPr>
        <p:spPr>
          <a:xfrm>
            <a:off x="923902" y="5062554"/>
            <a:ext cx="914400" cy="914400"/>
          </a:xfrm>
          <a:prstGeom prst="pie">
            <a:avLst>
              <a:gd name="adj1" fmla="val 5400000"/>
              <a:gd name="adj2" fmla="val 1620000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パイ 25"/>
          <p:cNvSpPr/>
          <p:nvPr/>
        </p:nvSpPr>
        <p:spPr>
          <a:xfrm rot="10800000">
            <a:off x="1138216" y="5062554"/>
            <a:ext cx="914400" cy="914400"/>
          </a:xfrm>
          <a:prstGeom prst="pie">
            <a:avLst>
              <a:gd name="adj1" fmla="val 5400000"/>
              <a:gd name="adj2" fmla="val 1620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パイ 26"/>
          <p:cNvSpPr/>
          <p:nvPr/>
        </p:nvSpPr>
        <p:spPr>
          <a:xfrm>
            <a:off x="3281364" y="5048260"/>
            <a:ext cx="914400" cy="914400"/>
          </a:xfrm>
          <a:prstGeom prst="pie">
            <a:avLst>
              <a:gd name="adj1" fmla="val 2700000"/>
              <a:gd name="adj2" fmla="val 1620000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パイ 27"/>
          <p:cNvSpPr/>
          <p:nvPr/>
        </p:nvSpPr>
        <p:spPr>
          <a:xfrm rot="10800000">
            <a:off x="3438528" y="5010160"/>
            <a:ext cx="914400" cy="914400"/>
          </a:xfrm>
          <a:prstGeom prst="pie">
            <a:avLst>
              <a:gd name="adj1" fmla="val 5400000"/>
              <a:gd name="adj2" fmla="val 1340365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 name="パイ 37"/>
          <p:cNvSpPr/>
          <p:nvPr/>
        </p:nvSpPr>
        <p:spPr>
          <a:xfrm rot="10800000">
            <a:off x="7801004" y="5038736"/>
            <a:ext cx="914400" cy="914400"/>
          </a:xfrm>
          <a:prstGeom prst="pie">
            <a:avLst>
              <a:gd name="adj1" fmla="val 5400000"/>
              <a:gd name="adj2" fmla="val 1340365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パイ 38"/>
          <p:cNvSpPr/>
          <p:nvPr/>
        </p:nvSpPr>
        <p:spPr>
          <a:xfrm>
            <a:off x="6357950" y="5038736"/>
            <a:ext cx="914400" cy="914400"/>
          </a:xfrm>
          <a:prstGeom prst="pie">
            <a:avLst>
              <a:gd name="adj1" fmla="val 5400000"/>
              <a:gd name="adj2" fmla="val 1620000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右矢印 39"/>
          <p:cNvSpPr/>
          <p:nvPr/>
        </p:nvSpPr>
        <p:spPr>
          <a:xfrm>
            <a:off x="4929190" y="5230384"/>
            <a:ext cx="78581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4500562" y="5059932"/>
            <a:ext cx="1428760" cy="369332"/>
          </a:xfrm>
          <a:prstGeom prst="rect">
            <a:avLst/>
          </a:prstGeom>
          <a:noFill/>
        </p:spPr>
        <p:txBody>
          <a:bodyPr wrap="square" rtlCol="0">
            <a:spAutoFit/>
          </a:bodyPr>
          <a:lstStyle/>
          <a:p>
            <a:pPr algn="ctr"/>
            <a:r>
              <a:rPr kumimoji="1" lang="ja-JP" altLang="en-US" dirty="0" smtClean="0"/>
              <a:t>配布</a:t>
            </a:r>
            <a:endParaRPr kumimoji="1" lang="ja-JP" altLang="en-US" dirty="0"/>
          </a:p>
        </p:txBody>
      </p:sp>
      <p:sp>
        <p:nvSpPr>
          <p:cNvPr id="21" name="テキスト ボックス 20"/>
          <p:cNvSpPr txBox="1"/>
          <p:nvPr/>
        </p:nvSpPr>
        <p:spPr>
          <a:xfrm>
            <a:off x="838174" y="6143644"/>
            <a:ext cx="1285884" cy="369332"/>
          </a:xfrm>
          <a:prstGeom prst="rect">
            <a:avLst/>
          </a:prstGeom>
          <a:noFill/>
          <a:ln>
            <a:noFill/>
            <a:prstDash val="sysDash"/>
          </a:ln>
        </p:spPr>
        <p:txBody>
          <a:bodyPr wrap="square" rtlCol="0">
            <a:spAutoFit/>
          </a:bodyPr>
          <a:lstStyle/>
          <a:p>
            <a:pPr algn="ctr"/>
            <a:r>
              <a:rPr kumimoji="1" lang="en-US" altLang="ja-JP" dirty="0" smtClean="0"/>
              <a:t>256 : 256</a:t>
            </a:r>
            <a:endParaRPr kumimoji="1" lang="ja-JP" altLang="en-US" dirty="0"/>
          </a:p>
        </p:txBody>
      </p:sp>
      <p:sp>
        <p:nvSpPr>
          <p:cNvPr id="24" name="テキスト ボックス 23"/>
          <p:cNvSpPr txBox="1"/>
          <p:nvPr/>
        </p:nvSpPr>
        <p:spPr>
          <a:xfrm>
            <a:off x="3143240" y="6143644"/>
            <a:ext cx="1285884" cy="369332"/>
          </a:xfrm>
          <a:prstGeom prst="rect">
            <a:avLst/>
          </a:prstGeom>
          <a:noFill/>
          <a:ln>
            <a:noFill/>
            <a:prstDash val="sysDash"/>
          </a:ln>
        </p:spPr>
        <p:txBody>
          <a:bodyPr wrap="square" rtlCol="0">
            <a:spAutoFit/>
          </a:bodyPr>
          <a:lstStyle/>
          <a:p>
            <a:pPr algn="ctr"/>
            <a:r>
              <a:rPr lang="en-US" altLang="ja-JP" dirty="0" smtClean="0"/>
              <a:t>60 </a:t>
            </a:r>
            <a:r>
              <a:rPr kumimoji="1" lang="en-US" altLang="ja-JP" dirty="0" smtClean="0"/>
              <a:t>: 40</a:t>
            </a:r>
            <a:endParaRPr kumimoji="1" lang="ja-JP" altLang="en-US" dirty="0"/>
          </a:p>
        </p:txBody>
      </p:sp>
    </p:spTree>
  </p:cSld>
  <p:clrMapOvr>
    <a:masterClrMapping/>
  </p:clrMapOvr>
  <p:transition advTm="515"/>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OC-Scheduler </a:t>
            </a:r>
            <a:r>
              <a:rPr lang="ja-JP" altLang="en-US" dirty="0" smtClean="0"/>
              <a:t>による</a:t>
            </a:r>
            <a:r>
              <a:rPr kumimoji="1" lang="ja-JP" altLang="en-US" dirty="0" smtClean="0"/>
              <a:t>クレジットの計算方法</a:t>
            </a:r>
            <a:endParaRPr kumimoji="1" lang="ja-JP" altLang="en-US" dirty="0"/>
          </a:p>
        </p:txBody>
      </p:sp>
      <p:sp>
        <p:nvSpPr>
          <p:cNvPr id="3" name="コンテンツ プレースホルダ 2"/>
          <p:cNvSpPr>
            <a:spLocks noGrp="1"/>
          </p:cNvSpPr>
          <p:nvPr>
            <p:ph idx="1"/>
          </p:nvPr>
        </p:nvSpPr>
        <p:spPr/>
        <p:txBody>
          <a:bodyPr>
            <a:normAutofit/>
          </a:bodyPr>
          <a:lstStyle/>
          <a:p>
            <a:pPr marL="365760" lvl="1" indent="-256032">
              <a:buClr>
                <a:schemeClr val="accent3"/>
              </a:buClr>
              <a:buFont typeface="Georgia"/>
              <a:buChar char="•"/>
            </a:pPr>
            <a:r>
              <a:rPr lang="ja-JP" altLang="en-US" dirty="0" smtClean="0">
                <a:solidFill>
                  <a:schemeClr val="tx1"/>
                </a:solidFill>
              </a:rPr>
              <a:t>オフロードしたセキュリティ機構の</a:t>
            </a:r>
            <a:r>
              <a:rPr lang="en-US" altLang="ja-JP" dirty="0" smtClean="0">
                <a:solidFill>
                  <a:schemeClr val="tx1"/>
                </a:solidFill>
              </a:rPr>
              <a:t>CPU</a:t>
            </a:r>
            <a:r>
              <a:rPr lang="ja-JP" altLang="en-US" dirty="0" smtClean="0">
                <a:solidFill>
                  <a:schemeClr val="tx1"/>
                </a:solidFill>
              </a:rPr>
              <a:t> 使用分をオフロード元 </a:t>
            </a:r>
            <a:r>
              <a:rPr lang="en-US" altLang="ja-JP" dirty="0" smtClean="0">
                <a:solidFill>
                  <a:schemeClr val="tx1"/>
                </a:solidFill>
              </a:rPr>
              <a:t>VM </a:t>
            </a:r>
            <a:r>
              <a:rPr lang="ja-JP" altLang="en-US" dirty="0" smtClean="0">
                <a:solidFill>
                  <a:schemeClr val="tx1"/>
                </a:solidFill>
              </a:rPr>
              <a:t>から減少</a:t>
            </a:r>
            <a:endParaRPr kumimoji="1" lang="en-US" altLang="ja-JP" dirty="0" smtClean="0">
              <a:solidFill>
                <a:schemeClr val="tx1"/>
              </a:solidFill>
            </a:endParaRPr>
          </a:p>
          <a:p>
            <a:r>
              <a:rPr lang="en-US" altLang="ja-JP" dirty="0" smtClean="0"/>
              <a:t>debt</a:t>
            </a:r>
            <a:r>
              <a:rPr lang="ja-JP" altLang="en-US" dirty="0" smtClean="0"/>
              <a:t> パラメータを利用</a:t>
            </a:r>
            <a:endParaRPr lang="en-US" altLang="ja-JP" dirty="0" smtClean="0"/>
          </a:p>
          <a:p>
            <a:pPr lvl="1"/>
            <a:r>
              <a:rPr lang="ja-JP" altLang="en-US" dirty="0" smtClean="0">
                <a:solidFill>
                  <a:schemeClr val="tx1"/>
                </a:solidFill>
              </a:rPr>
              <a:t>セキュリティ機構の </a:t>
            </a:r>
            <a:r>
              <a:rPr lang="en-US" altLang="ja-JP" dirty="0" smtClean="0">
                <a:solidFill>
                  <a:schemeClr val="tx1"/>
                </a:solidFill>
              </a:rPr>
              <a:t>CPU </a:t>
            </a:r>
            <a:r>
              <a:rPr lang="ja-JP" altLang="en-US" dirty="0" smtClean="0">
                <a:solidFill>
                  <a:schemeClr val="tx1"/>
                </a:solidFill>
              </a:rPr>
              <a:t>使用率</a:t>
            </a:r>
            <a:endParaRPr lang="en-US" altLang="ja-JP" dirty="0" smtClean="0">
              <a:solidFill>
                <a:schemeClr val="tx1"/>
              </a:solidFill>
            </a:endParaRPr>
          </a:p>
        </p:txBody>
      </p:sp>
      <p:sp>
        <p:nvSpPr>
          <p:cNvPr id="4" name="スライド番号プレースホルダ 3"/>
          <p:cNvSpPr>
            <a:spLocks noGrp="1"/>
          </p:cNvSpPr>
          <p:nvPr>
            <p:ph type="sldNum" sz="quarter" idx="12"/>
          </p:nvPr>
        </p:nvSpPr>
        <p:spPr/>
        <p:txBody>
          <a:bodyPr/>
          <a:lstStyle/>
          <a:p>
            <a:fld id="{92635A3E-8359-4FD6-86B2-A1872DF6C11E}" type="slidenum">
              <a:rPr kumimoji="1" lang="ja-JP" altLang="en-US" smtClean="0"/>
              <a:pPr/>
              <a:t>13</a:t>
            </a:fld>
            <a:endParaRPr kumimoji="1" lang="ja-JP" altLang="en-US"/>
          </a:p>
        </p:txBody>
      </p:sp>
      <p:sp>
        <p:nvSpPr>
          <p:cNvPr id="5" name="正方形/長方形 4"/>
          <p:cNvSpPr/>
          <p:nvPr/>
        </p:nvSpPr>
        <p:spPr>
          <a:xfrm>
            <a:off x="6215074" y="3228803"/>
            <a:ext cx="1285884" cy="1143009"/>
          </a:xfrm>
          <a:prstGeom prst="rect">
            <a:avLst/>
          </a:prstGeom>
          <a:solidFill>
            <a:schemeClr val="accent3"/>
          </a:solidFill>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7" name="テキスト ボックス 32"/>
          <p:cNvSpPr txBox="1">
            <a:spLocks noChangeArrowheads="1"/>
          </p:cNvSpPr>
          <p:nvPr/>
        </p:nvSpPr>
        <p:spPr bwMode="auto">
          <a:xfrm>
            <a:off x="6215074" y="4443249"/>
            <a:ext cx="1428750" cy="1200329"/>
          </a:xfrm>
          <a:prstGeom prst="rect">
            <a:avLst/>
          </a:prstGeom>
          <a:noFill/>
          <a:ln w="9525">
            <a:noFill/>
            <a:miter lim="800000"/>
            <a:headEnd/>
            <a:tailEnd/>
          </a:ln>
          <a:scene3d>
            <a:camera prst="orthographicFront"/>
            <a:lightRig rig="threePt" dir="t"/>
          </a:scene3d>
          <a:sp3d>
            <a:bevelT w="165100" prst="coolSlant"/>
          </a:sp3d>
        </p:spPr>
        <p:txBody>
          <a:bodyPr wrap="square">
            <a:spAutoFit/>
          </a:bodyPr>
          <a:lstStyle/>
          <a:p>
            <a:r>
              <a:rPr lang="en-US" altLang="ja-JP" dirty="0"/>
              <a:t>cap</a:t>
            </a:r>
            <a:r>
              <a:rPr lang="en-US" altLang="ja-JP" dirty="0" smtClean="0"/>
              <a:t>: 60</a:t>
            </a:r>
            <a:endParaRPr lang="en-US" altLang="ja-JP" dirty="0"/>
          </a:p>
          <a:p>
            <a:r>
              <a:rPr lang="en-US" altLang="ja-JP" dirty="0" smtClean="0"/>
              <a:t>weight:256</a:t>
            </a:r>
          </a:p>
          <a:p>
            <a:r>
              <a:rPr lang="en-US" altLang="ja-JP" dirty="0" smtClean="0"/>
              <a:t>debt: 0</a:t>
            </a:r>
            <a:endParaRPr lang="en-US" altLang="ja-JP" dirty="0"/>
          </a:p>
          <a:p>
            <a:endParaRPr lang="ja-JP" altLang="en-US" dirty="0"/>
          </a:p>
        </p:txBody>
      </p:sp>
      <p:sp>
        <p:nvSpPr>
          <p:cNvPr id="8" name="テキスト ボックス 7"/>
          <p:cNvSpPr txBox="1"/>
          <p:nvPr/>
        </p:nvSpPr>
        <p:spPr>
          <a:xfrm>
            <a:off x="5857884" y="2800175"/>
            <a:ext cx="1857388" cy="369332"/>
          </a:xfrm>
          <a:prstGeom prst="rect">
            <a:avLst/>
          </a:prstGeom>
          <a:noFill/>
        </p:spPr>
        <p:txBody>
          <a:bodyPr wrap="square" rtlCol="0">
            <a:spAutoFit/>
          </a:bodyPr>
          <a:lstStyle/>
          <a:p>
            <a:pPr algn="ctr"/>
            <a:r>
              <a:rPr lang="ja-JP" altLang="en-US" dirty="0" smtClean="0"/>
              <a:t>仮想マシン</a:t>
            </a:r>
            <a:r>
              <a:rPr kumimoji="1" lang="ja-JP" altLang="en-US" dirty="0" smtClean="0"/>
              <a:t>Ａ</a:t>
            </a:r>
            <a:endParaRPr kumimoji="1" lang="ja-JP" altLang="en-US" dirty="0"/>
          </a:p>
        </p:txBody>
      </p:sp>
      <p:sp>
        <p:nvSpPr>
          <p:cNvPr id="9" name="正方形/長方形 8"/>
          <p:cNvSpPr/>
          <p:nvPr/>
        </p:nvSpPr>
        <p:spPr>
          <a:xfrm>
            <a:off x="7643834" y="3228803"/>
            <a:ext cx="1285884" cy="1123958"/>
          </a:xfrm>
          <a:prstGeom prst="rect">
            <a:avLst/>
          </a:prstGeom>
          <a:solidFill>
            <a:schemeClr val="accent2"/>
          </a:solidFill>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11" name="テキスト ボックス 32"/>
          <p:cNvSpPr txBox="1">
            <a:spLocks noChangeArrowheads="1"/>
          </p:cNvSpPr>
          <p:nvPr/>
        </p:nvSpPr>
        <p:spPr bwMode="auto">
          <a:xfrm>
            <a:off x="7643834" y="4443249"/>
            <a:ext cx="1428750" cy="1200329"/>
          </a:xfrm>
          <a:prstGeom prst="rect">
            <a:avLst/>
          </a:prstGeom>
          <a:noFill/>
          <a:ln w="9525">
            <a:noFill/>
            <a:miter lim="800000"/>
            <a:headEnd/>
            <a:tailEnd/>
          </a:ln>
          <a:scene3d>
            <a:camera prst="orthographicFront"/>
            <a:lightRig rig="threePt" dir="t"/>
          </a:scene3d>
          <a:sp3d>
            <a:bevelT w="165100" prst="coolSlant"/>
          </a:sp3d>
        </p:spPr>
        <p:txBody>
          <a:bodyPr wrap="square">
            <a:spAutoFit/>
          </a:bodyPr>
          <a:lstStyle/>
          <a:p>
            <a:r>
              <a:rPr lang="en-US" altLang="ja-JP" dirty="0"/>
              <a:t>cap</a:t>
            </a:r>
            <a:r>
              <a:rPr lang="en-US" altLang="ja-JP" dirty="0" smtClean="0"/>
              <a:t>: 40</a:t>
            </a:r>
            <a:endParaRPr lang="en-US" altLang="ja-JP" dirty="0"/>
          </a:p>
          <a:p>
            <a:r>
              <a:rPr lang="en-US" altLang="ja-JP" dirty="0" smtClean="0"/>
              <a:t>weight: 256</a:t>
            </a:r>
          </a:p>
          <a:p>
            <a:r>
              <a:rPr lang="en-US" altLang="ja-JP" dirty="0" smtClean="0"/>
              <a:t>debt : 20</a:t>
            </a:r>
            <a:endParaRPr lang="en-US" altLang="ja-JP" dirty="0"/>
          </a:p>
          <a:p>
            <a:endParaRPr lang="ja-JP" altLang="en-US" dirty="0"/>
          </a:p>
        </p:txBody>
      </p:sp>
      <p:sp>
        <p:nvSpPr>
          <p:cNvPr id="12" name="テキスト ボックス 11"/>
          <p:cNvSpPr txBox="1"/>
          <p:nvPr/>
        </p:nvSpPr>
        <p:spPr>
          <a:xfrm>
            <a:off x="7429520" y="2800175"/>
            <a:ext cx="1857388" cy="369332"/>
          </a:xfrm>
          <a:prstGeom prst="rect">
            <a:avLst/>
          </a:prstGeom>
          <a:noFill/>
        </p:spPr>
        <p:txBody>
          <a:bodyPr wrap="square" rtlCol="0">
            <a:spAutoFit/>
          </a:bodyPr>
          <a:lstStyle/>
          <a:p>
            <a:pPr algn="ctr"/>
            <a:r>
              <a:rPr lang="ja-JP" altLang="en-US" dirty="0" smtClean="0"/>
              <a:t>仮想マシン</a:t>
            </a:r>
            <a:r>
              <a:rPr kumimoji="1" lang="ja-JP" altLang="en-US" dirty="0" smtClean="0"/>
              <a:t>Ｂ</a:t>
            </a:r>
            <a:endParaRPr kumimoji="1" lang="ja-JP" altLang="en-US" dirty="0"/>
          </a:p>
        </p:txBody>
      </p:sp>
      <p:sp>
        <p:nvSpPr>
          <p:cNvPr id="13" name="円/楕円 12"/>
          <p:cNvSpPr/>
          <p:nvPr/>
        </p:nvSpPr>
        <p:spPr>
          <a:xfrm>
            <a:off x="6248412" y="3654261"/>
            <a:ext cx="1285874" cy="714375"/>
          </a:xfrm>
          <a:prstGeom prst="ellipse">
            <a:avLst/>
          </a:prstGeom>
          <a:solidFill>
            <a:srgbClr val="FFFF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4" name="テキスト ボックス 21"/>
          <p:cNvSpPr txBox="1">
            <a:spLocks noChangeArrowheads="1"/>
          </p:cNvSpPr>
          <p:nvPr/>
        </p:nvSpPr>
        <p:spPr bwMode="auto">
          <a:xfrm>
            <a:off x="6072209" y="3725699"/>
            <a:ext cx="1643063" cy="646112"/>
          </a:xfrm>
          <a:prstGeom prst="rect">
            <a:avLst/>
          </a:prstGeom>
          <a:noFill/>
          <a:ln w="9525">
            <a:noFill/>
            <a:miter lim="800000"/>
            <a:headEnd/>
            <a:tailEnd/>
          </a:ln>
        </p:spPr>
        <p:txBody>
          <a:bodyPr wrap="square">
            <a:spAutoFit/>
          </a:bodyPr>
          <a:lstStyle/>
          <a:p>
            <a:pPr algn="ctr"/>
            <a:r>
              <a:rPr lang="ja-JP" altLang="en-US" dirty="0"/>
              <a:t>セキュリティ</a:t>
            </a:r>
            <a:endParaRPr lang="en-US" altLang="ja-JP" dirty="0"/>
          </a:p>
          <a:p>
            <a:pPr algn="ctr"/>
            <a:r>
              <a:rPr lang="ja-JP" altLang="en-US" dirty="0"/>
              <a:t>機構</a:t>
            </a:r>
          </a:p>
        </p:txBody>
      </p:sp>
      <p:sp>
        <p:nvSpPr>
          <p:cNvPr id="15" name="円/楕円 14"/>
          <p:cNvSpPr/>
          <p:nvPr/>
        </p:nvSpPr>
        <p:spPr>
          <a:xfrm>
            <a:off x="7643844" y="3657432"/>
            <a:ext cx="1214436" cy="642942"/>
          </a:xfrm>
          <a:prstGeom prst="ellipse">
            <a:avLst/>
          </a:prstGeom>
          <a:solidFill>
            <a:schemeClr val="bg1"/>
          </a:solidFill>
          <a:ln>
            <a:noFill/>
            <a:prstDash val="sysDot"/>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4" name="テキスト ボックス 23"/>
          <p:cNvSpPr txBox="1"/>
          <p:nvPr/>
        </p:nvSpPr>
        <p:spPr>
          <a:xfrm>
            <a:off x="1052456" y="4715525"/>
            <a:ext cx="1071602" cy="369332"/>
          </a:xfrm>
          <a:prstGeom prst="rect">
            <a:avLst/>
          </a:prstGeom>
          <a:noFill/>
          <a:ln>
            <a:solidFill>
              <a:schemeClr val="tx1"/>
            </a:solidFill>
          </a:ln>
        </p:spPr>
        <p:txBody>
          <a:bodyPr wrap="square" rtlCol="0">
            <a:spAutoFit/>
          </a:bodyPr>
          <a:lstStyle/>
          <a:p>
            <a:pPr algn="ctr"/>
            <a:r>
              <a:rPr kumimoji="1" lang="en-US" altLang="ja-JP" dirty="0" smtClean="0"/>
              <a:t>weight</a:t>
            </a:r>
            <a:endParaRPr kumimoji="1" lang="ja-JP" altLang="en-US" dirty="0"/>
          </a:p>
        </p:txBody>
      </p:sp>
      <p:sp>
        <p:nvSpPr>
          <p:cNvPr id="25" name="テキスト ボックス 24"/>
          <p:cNvSpPr txBox="1"/>
          <p:nvPr/>
        </p:nvSpPr>
        <p:spPr>
          <a:xfrm>
            <a:off x="3371812" y="4715525"/>
            <a:ext cx="1071602" cy="369332"/>
          </a:xfrm>
          <a:prstGeom prst="rect">
            <a:avLst/>
          </a:prstGeom>
          <a:noFill/>
          <a:ln>
            <a:solidFill>
              <a:schemeClr val="tx1"/>
            </a:solidFill>
          </a:ln>
        </p:spPr>
        <p:txBody>
          <a:bodyPr wrap="square" rtlCol="0">
            <a:spAutoFit/>
          </a:bodyPr>
          <a:lstStyle/>
          <a:p>
            <a:pPr algn="ctr"/>
            <a:r>
              <a:rPr lang="en-US" altLang="ja-JP" dirty="0" smtClean="0"/>
              <a:t>cap</a:t>
            </a:r>
            <a:endParaRPr kumimoji="1" lang="ja-JP" altLang="en-US" dirty="0"/>
          </a:p>
        </p:txBody>
      </p:sp>
      <p:sp>
        <p:nvSpPr>
          <p:cNvPr id="26" name="パイ 25"/>
          <p:cNvSpPr/>
          <p:nvPr/>
        </p:nvSpPr>
        <p:spPr>
          <a:xfrm>
            <a:off x="1000100" y="5527779"/>
            <a:ext cx="914400" cy="914400"/>
          </a:xfrm>
          <a:prstGeom prst="pie">
            <a:avLst>
              <a:gd name="adj1" fmla="val 5400000"/>
              <a:gd name="adj2" fmla="val 1620000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パイ 26"/>
          <p:cNvSpPr/>
          <p:nvPr/>
        </p:nvSpPr>
        <p:spPr>
          <a:xfrm rot="10800000">
            <a:off x="1214414" y="5465861"/>
            <a:ext cx="914400" cy="914400"/>
          </a:xfrm>
          <a:prstGeom prst="pie">
            <a:avLst>
              <a:gd name="adj1" fmla="val 5400000"/>
              <a:gd name="adj2" fmla="val 1208686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パイ 27"/>
          <p:cNvSpPr/>
          <p:nvPr/>
        </p:nvSpPr>
        <p:spPr>
          <a:xfrm>
            <a:off x="3357562" y="5513485"/>
            <a:ext cx="914400" cy="914400"/>
          </a:xfrm>
          <a:prstGeom prst="pie">
            <a:avLst>
              <a:gd name="adj1" fmla="val 2700000"/>
              <a:gd name="adj2" fmla="val 1620000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パイ 28"/>
          <p:cNvSpPr/>
          <p:nvPr/>
        </p:nvSpPr>
        <p:spPr>
          <a:xfrm rot="10800000">
            <a:off x="3514726" y="5322985"/>
            <a:ext cx="914400" cy="914400"/>
          </a:xfrm>
          <a:prstGeom prst="pie">
            <a:avLst>
              <a:gd name="adj1" fmla="val 5400000"/>
              <a:gd name="adj2" fmla="val 982907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パイ 29"/>
          <p:cNvSpPr/>
          <p:nvPr/>
        </p:nvSpPr>
        <p:spPr>
          <a:xfrm rot="15234782">
            <a:off x="3620252" y="5514245"/>
            <a:ext cx="914400" cy="914400"/>
          </a:xfrm>
          <a:prstGeom prst="pie">
            <a:avLst>
              <a:gd name="adj1" fmla="val 5400000"/>
              <a:gd name="adj2" fmla="val 901702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パイ 30"/>
          <p:cNvSpPr/>
          <p:nvPr/>
        </p:nvSpPr>
        <p:spPr>
          <a:xfrm rot="17468179">
            <a:off x="1237481" y="5666645"/>
            <a:ext cx="914400" cy="914400"/>
          </a:xfrm>
          <a:prstGeom prst="pie">
            <a:avLst>
              <a:gd name="adj1" fmla="val 5400000"/>
              <a:gd name="adj2" fmla="val 959012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右矢印 31"/>
          <p:cNvSpPr/>
          <p:nvPr/>
        </p:nvSpPr>
        <p:spPr>
          <a:xfrm>
            <a:off x="5143504" y="5587574"/>
            <a:ext cx="78581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4714876" y="5417122"/>
            <a:ext cx="1428760" cy="369332"/>
          </a:xfrm>
          <a:prstGeom prst="rect">
            <a:avLst/>
          </a:prstGeom>
          <a:noFill/>
        </p:spPr>
        <p:txBody>
          <a:bodyPr wrap="square" rtlCol="0">
            <a:spAutoFit/>
          </a:bodyPr>
          <a:lstStyle/>
          <a:p>
            <a:pPr algn="ctr"/>
            <a:r>
              <a:rPr kumimoji="1" lang="ja-JP" altLang="en-US" dirty="0" smtClean="0"/>
              <a:t>配布</a:t>
            </a:r>
            <a:endParaRPr kumimoji="1" lang="ja-JP" altLang="en-US" dirty="0"/>
          </a:p>
        </p:txBody>
      </p:sp>
      <p:sp>
        <p:nvSpPr>
          <p:cNvPr id="34" name="パイ 33"/>
          <p:cNvSpPr/>
          <p:nvPr/>
        </p:nvSpPr>
        <p:spPr>
          <a:xfrm rot="10800000">
            <a:off x="7872442" y="5586433"/>
            <a:ext cx="914400" cy="914400"/>
          </a:xfrm>
          <a:prstGeom prst="pie">
            <a:avLst>
              <a:gd name="adj1" fmla="val 5400000"/>
              <a:gd name="adj2" fmla="val 982907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パイ 34"/>
          <p:cNvSpPr/>
          <p:nvPr/>
        </p:nvSpPr>
        <p:spPr>
          <a:xfrm>
            <a:off x="6300806" y="5514996"/>
            <a:ext cx="914400" cy="914400"/>
          </a:xfrm>
          <a:prstGeom prst="pie">
            <a:avLst>
              <a:gd name="adj1" fmla="val 5400000"/>
              <a:gd name="adj2" fmla="val 1620000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ransition advTm="16"/>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1543032" cy="1066800"/>
          </a:xfrm>
        </p:spPr>
        <p:txBody>
          <a:bodyPr/>
          <a:lstStyle/>
          <a:p>
            <a:r>
              <a:rPr kumimoji="1" lang="ja-JP" altLang="en-US" dirty="0" smtClean="0"/>
              <a:t>実験</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Snort </a:t>
            </a:r>
            <a:r>
              <a:rPr kumimoji="1" lang="ja-JP" altLang="en-US" dirty="0" smtClean="0"/>
              <a:t>と </a:t>
            </a:r>
            <a:r>
              <a:rPr kumimoji="1" lang="en-US" altLang="ja-JP" dirty="0" smtClean="0"/>
              <a:t>Tripwire </a:t>
            </a:r>
            <a:r>
              <a:rPr kumimoji="1" lang="ja-JP" altLang="en-US" dirty="0" smtClean="0"/>
              <a:t>をオフロード</a:t>
            </a:r>
            <a:endParaRPr lang="en-US" altLang="ja-JP" dirty="0" smtClean="0"/>
          </a:p>
          <a:p>
            <a:r>
              <a:rPr kumimoji="1" lang="ja-JP" altLang="en-US" dirty="0" smtClean="0">
                <a:solidFill>
                  <a:schemeClr val="tx1"/>
                </a:solidFill>
              </a:rPr>
              <a:t>オフロードした</a:t>
            </a:r>
            <a:r>
              <a:rPr lang="ja-JP" altLang="en-US" dirty="0" smtClean="0"/>
              <a:t>場合の</a:t>
            </a:r>
            <a:r>
              <a:rPr kumimoji="1" lang="ja-JP" altLang="en-US" dirty="0" smtClean="0">
                <a:solidFill>
                  <a:schemeClr val="tx1"/>
                </a:solidFill>
              </a:rPr>
              <a:t>仮想マシン間の性能の分離を確かめる</a:t>
            </a:r>
            <a:endParaRPr kumimoji="1" lang="en-US" altLang="ja-JP" dirty="0" smtClean="0">
              <a:solidFill>
                <a:schemeClr val="tx1"/>
              </a:solidFill>
            </a:endParaRPr>
          </a:p>
          <a:p>
            <a:r>
              <a:rPr kumimoji="1" lang="ja-JP" altLang="en-US" dirty="0" smtClean="0"/>
              <a:t>実験環境</a:t>
            </a:r>
            <a:endParaRPr lang="en-US" altLang="ja-JP" dirty="0" smtClean="0">
              <a:solidFill>
                <a:schemeClr val="tx1"/>
              </a:solidFill>
            </a:endParaRPr>
          </a:p>
          <a:p>
            <a:pPr lvl="1"/>
            <a:r>
              <a:rPr kumimoji="1" lang="ja-JP" altLang="en-US" dirty="0" smtClean="0">
                <a:solidFill>
                  <a:schemeClr val="tx1"/>
                </a:solidFill>
              </a:rPr>
              <a:t>オフロードなし、</a:t>
            </a:r>
            <a:r>
              <a:rPr lang="ja-JP" altLang="en-US" dirty="0" smtClean="0">
                <a:solidFill>
                  <a:schemeClr val="tx1"/>
                </a:solidFill>
              </a:rPr>
              <a:t>オフロードあり、</a:t>
            </a:r>
            <a:r>
              <a:rPr kumimoji="1" lang="en-US" altLang="ja-JP" dirty="0" err="1" smtClean="0">
                <a:solidFill>
                  <a:schemeClr val="tx1"/>
                </a:solidFill>
              </a:rPr>
              <a:t>OffloadCage</a:t>
            </a:r>
            <a:r>
              <a:rPr kumimoji="1" lang="en-US" altLang="ja-JP" dirty="0" smtClean="0">
                <a:solidFill>
                  <a:schemeClr val="tx1"/>
                </a:solidFill>
              </a:rPr>
              <a:t> </a:t>
            </a:r>
            <a:r>
              <a:rPr lang="ja-JP" altLang="en-US" dirty="0" smtClean="0">
                <a:solidFill>
                  <a:schemeClr val="tx1"/>
                </a:solidFill>
              </a:rPr>
              <a:t>の３つの場合で比較</a:t>
            </a:r>
            <a:endParaRPr lang="en-US" altLang="ja-JP" dirty="0" smtClean="0">
              <a:solidFill>
                <a:schemeClr val="tx1"/>
              </a:solidFill>
            </a:endParaRPr>
          </a:p>
          <a:p>
            <a:pPr lvl="1"/>
            <a:r>
              <a:rPr kumimoji="1" lang="ja-JP" altLang="en-US" dirty="0" smtClean="0">
                <a:solidFill>
                  <a:schemeClr val="tx1"/>
                </a:solidFill>
              </a:rPr>
              <a:t>マシン</a:t>
            </a:r>
            <a:endParaRPr kumimoji="1" lang="en-US" altLang="ja-JP" dirty="0" smtClean="0">
              <a:solidFill>
                <a:schemeClr val="tx1"/>
              </a:solidFill>
            </a:endParaRPr>
          </a:p>
          <a:p>
            <a:pPr lvl="2">
              <a:lnSpc>
                <a:spcPct val="80000"/>
              </a:lnSpc>
            </a:pPr>
            <a:r>
              <a:rPr lang="en-US" altLang="ja-JP" dirty="0" smtClean="0">
                <a:solidFill>
                  <a:schemeClr val="tx1"/>
                </a:solidFill>
              </a:rPr>
              <a:t>CPU</a:t>
            </a:r>
            <a:r>
              <a:rPr lang="ja-JP" altLang="en-US" dirty="0" smtClean="0">
                <a:solidFill>
                  <a:schemeClr val="tx1"/>
                </a:solidFill>
              </a:rPr>
              <a:t>：</a:t>
            </a:r>
            <a:r>
              <a:rPr lang="en-US" altLang="ja-JP" dirty="0" err="1" smtClean="0">
                <a:solidFill>
                  <a:schemeClr val="tx1"/>
                </a:solidFill>
              </a:rPr>
              <a:t>Athlon</a:t>
            </a:r>
            <a:r>
              <a:rPr lang="en-US" altLang="ja-JP" dirty="0" smtClean="0">
                <a:solidFill>
                  <a:schemeClr val="tx1"/>
                </a:solidFill>
              </a:rPr>
              <a:t>™</a:t>
            </a:r>
            <a:r>
              <a:rPr lang="ja-JP" altLang="en-US" dirty="0" smtClean="0">
                <a:solidFill>
                  <a:schemeClr val="tx1"/>
                </a:solidFill>
              </a:rPr>
              <a:t>　</a:t>
            </a:r>
            <a:r>
              <a:rPr lang="en-US" altLang="ja-JP" dirty="0" smtClean="0">
                <a:solidFill>
                  <a:schemeClr val="tx1"/>
                </a:solidFill>
              </a:rPr>
              <a:t>2.2GHz</a:t>
            </a:r>
            <a:r>
              <a:rPr lang="ja-JP" altLang="en-US" dirty="0" smtClean="0">
                <a:solidFill>
                  <a:schemeClr val="tx1"/>
                </a:solidFill>
              </a:rPr>
              <a:t> </a:t>
            </a:r>
            <a:r>
              <a:rPr lang="en-US" altLang="ja-JP" dirty="0" smtClean="0">
                <a:solidFill>
                  <a:schemeClr val="tx1"/>
                </a:solidFill>
              </a:rPr>
              <a:t>(</a:t>
            </a:r>
            <a:r>
              <a:rPr lang="ja-JP" altLang="en-US" dirty="0" smtClean="0">
                <a:solidFill>
                  <a:schemeClr val="tx1"/>
                </a:solidFill>
              </a:rPr>
              <a:t>コア１</a:t>
            </a:r>
            <a:r>
              <a:rPr lang="en-US" altLang="ja-JP" dirty="0" smtClean="0">
                <a:solidFill>
                  <a:schemeClr val="tx1"/>
                </a:solidFill>
              </a:rPr>
              <a:t>)</a:t>
            </a:r>
          </a:p>
          <a:p>
            <a:pPr lvl="2">
              <a:lnSpc>
                <a:spcPct val="80000"/>
              </a:lnSpc>
            </a:pPr>
            <a:r>
              <a:rPr lang="ja-JP" altLang="en-US" dirty="0" smtClean="0">
                <a:solidFill>
                  <a:schemeClr val="tx1"/>
                </a:solidFill>
              </a:rPr>
              <a:t>メモリ：</a:t>
            </a:r>
            <a:r>
              <a:rPr lang="en-US" altLang="ja-JP" dirty="0" smtClean="0">
                <a:solidFill>
                  <a:schemeClr val="tx1"/>
                </a:solidFill>
              </a:rPr>
              <a:t>2 GB </a:t>
            </a:r>
          </a:p>
          <a:p>
            <a:pPr lvl="2">
              <a:lnSpc>
                <a:spcPct val="80000"/>
              </a:lnSpc>
            </a:pPr>
            <a:r>
              <a:rPr lang="en-US" altLang="ja-JP" dirty="0" smtClean="0">
                <a:solidFill>
                  <a:schemeClr val="tx1"/>
                </a:solidFill>
              </a:rPr>
              <a:t>VMM : Xen3.3.0</a:t>
            </a:r>
            <a:r>
              <a:rPr lang="ja-JP" altLang="en-US" dirty="0" smtClean="0">
                <a:solidFill>
                  <a:schemeClr val="tx1"/>
                </a:solidFill>
              </a:rPr>
              <a:t>　</a:t>
            </a:r>
            <a:r>
              <a:rPr lang="en-US" altLang="ja-JP" dirty="0" smtClean="0">
                <a:solidFill>
                  <a:schemeClr val="tx1"/>
                </a:solidFill>
              </a:rPr>
              <a:t>(x86_64)</a:t>
            </a:r>
          </a:p>
          <a:p>
            <a:pPr lvl="2">
              <a:lnSpc>
                <a:spcPct val="80000"/>
              </a:lnSpc>
            </a:pPr>
            <a:r>
              <a:rPr lang="en-US" altLang="ja-JP" dirty="0" smtClean="0">
                <a:solidFill>
                  <a:schemeClr val="tx1"/>
                </a:solidFill>
              </a:rPr>
              <a:t>OS</a:t>
            </a:r>
            <a:r>
              <a:rPr lang="ja-JP" altLang="en-US" dirty="0" smtClean="0">
                <a:solidFill>
                  <a:schemeClr val="tx1"/>
                </a:solidFill>
              </a:rPr>
              <a:t>：</a:t>
            </a:r>
            <a:r>
              <a:rPr lang="en-US" altLang="ja-JP" dirty="0" smtClean="0">
                <a:solidFill>
                  <a:schemeClr val="tx1"/>
                </a:solidFill>
              </a:rPr>
              <a:t>Linux Kernel 2.6.18</a:t>
            </a:r>
          </a:p>
          <a:p>
            <a:pPr lvl="2"/>
            <a:endParaRPr kumimoji="1" lang="ja-JP" altLang="en-US" dirty="0">
              <a:solidFill>
                <a:schemeClr val="tx1"/>
              </a:solidFill>
            </a:endParaRPr>
          </a:p>
        </p:txBody>
      </p:sp>
      <p:sp>
        <p:nvSpPr>
          <p:cNvPr id="4" name="正方形/長方形 3"/>
          <p:cNvSpPr/>
          <p:nvPr/>
        </p:nvSpPr>
        <p:spPr>
          <a:xfrm>
            <a:off x="6215074" y="857232"/>
            <a:ext cx="642937" cy="1143000"/>
          </a:xfrm>
          <a:prstGeom prst="rect">
            <a:avLst/>
          </a:prstGeom>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5" name="正方形/長方形 4"/>
          <p:cNvSpPr/>
          <p:nvPr/>
        </p:nvSpPr>
        <p:spPr>
          <a:xfrm>
            <a:off x="5357818" y="857232"/>
            <a:ext cx="671512" cy="1143000"/>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6" name="円/楕円 5"/>
          <p:cNvSpPr/>
          <p:nvPr/>
        </p:nvSpPr>
        <p:spPr>
          <a:xfrm>
            <a:off x="6215074" y="1428736"/>
            <a:ext cx="642937" cy="571500"/>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7" name="正方形/長方形 6"/>
          <p:cNvSpPr/>
          <p:nvPr/>
        </p:nvSpPr>
        <p:spPr>
          <a:xfrm>
            <a:off x="4143372" y="857232"/>
            <a:ext cx="642937" cy="1143000"/>
          </a:xfrm>
          <a:prstGeom prst="rect">
            <a:avLst/>
          </a:prstGeom>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8" name="正方形/長方形 7"/>
          <p:cNvSpPr/>
          <p:nvPr/>
        </p:nvSpPr>
        <p:spPr>
          <a:xfrm>
            <a:off x="3286116" y="857232"/>
            <a:ext cx="671512" cy="1143000"/>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9" name="正方形/長方形 8"/>
          <p:cNvSpPr/>
          <p:nvPr/>
        </p:nvSpPr>
        <p:spPr>
          <a:xfrm>
            <a:off x="8143900" y="857232"/>
            <a:ext cx="642937" cy="1143000"/>
          </a:xfrm>
          <a:prstGeom prst="rect">
            <a:avLst/>
          </a:prstGeom>
          <a:ln/>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10" name="正方形/長方形 9"/>
          <p:cNvSpPr/>
          <p:nvPr/>
        </p:nvSpPr>
        <p:spPr>
          <a:xfrm>
            <a:off x="7286637" y="869932"/>
            <a:ext cx="671512" cy="1143000"/>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11" name="円/楕円 10"/>
          <p:cNvSpPr/>
          <p:nvPr/>
        </p:nvSpPr>
        <p:spPr>
          <a:xfrm>
            <a:off x="8143900" y="1428736"/>
            <a:ext cx="642937" cy="571500"/>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2" name="円/楕円 11"/>
          <p:cNvSpPr/>
          <p:nvPr/>
        </p:nvSpPr>
        <p:spPr>
          <a:xfrm>
            <a:off x="4143372" y="1428736"/>
            <a:ext cx="642937" cy="571500"/>
          </a:xfrm>
          <a:prstGeom prst="ellipse">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3" name="円/楕円 12"/>
          <p:cNvSpPr/>
          <p:nvPr/>
        </p:nvSpPr>
        <p:spPr>
          <a:xfrm>
            <a:off x="5357818" y="1428732"/>
            <a:ext cx="642937" cy="571500"/>
          </a:xfrm>
          <a:prstGeom prst="ellipse">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4" name="円/楕円 13"/>
          <p:cNvSpPr/>
          <p:nvPr/>
        </p:nvSpPr>
        <p:spPr>
          <a:xfrm>
            <a:off x="7286637" y="1428732"/>
            <a:ext cx="642937" cy="571500"/>
          </a:xfrm>
          <a:prstGeom prst="ellipse">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7" name="右カーブ矢印 16"/>
          <p:cNvSpPr/>
          <p:nvPr/>
        </p:nvSpPr>
        <p:spPr>
          <a:xfrm rot="5400000">
            <a:off x="5929317" y="928670"/>
            <a:ext cx="214313" cy="785812"/>
          </a:xfrm>
          <a:prstGeom prst="curvedRightArrow">
            <a:avLst/>
          </a:prstGeom>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9" name="右カーブ矢印 18"/>
          <p:cNvSpPr/>
          <p:nvPr/>
        </p:nvSpPr>
        <p:spPr>
          <a:xfrm rot="5400000">
            <a:off x="7858136" y="928670"/>
            <a:ext cx="214313" cy="785812"/>
          </a:xfrm>
          <a:prstGeom prst="curvedRightArrow">
            <a:avLst/>
          </a:prstGeom>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21" name="正方形/長方形 20"/>
          <p:cNvSpPr/>
          <p:nvPr/>
        </p:nvSpPr>
        <p:spPr>
          <a:xfrm>
            <a:off x="4071934" y="785794"/>
            <a:ext cx="785818" cy="12858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143636" y="785794"/>
            <a:ext cx="785818" cy="12858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rot="5400000">
            <a:off x="7785916" y="1071546"/>
            <a:ext cx="572298" cy="794"/>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10800000">
            <a:off x="7143768" y="1357298"/>
            <a:ext cx="928694" cy="158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5400000">
            <a:off x="6786578" y="1714488"/>
            <a:ext cx="714380" cy="158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7143768" y="2071678"/>
            <a:ext cx="1714512" cy="158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rot="5400000" flipH="1" flipV="1">
            <a:off x="8216132" y="1428736"/>
            <a:ext cx="1285090" cy="794"/>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8072462" y="785794"/>
            <a:ext cx="785818" cy="158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26" name="スライド番号プレースホルダ 25"/>
          <p:cNvSpPr>
            <a:spLocks noGrp="1"/>
          </p:cNvSpPr>
          <p:nvPr>
            <p:ph type="sldNum" sz="quarter" idx="12"/>
          </p:nvPr>
        </p:nvSpPr>
        <p:spPr/>
        <p:txBody>
          <a:bodyPr/>
          <a:lstStyle/>
          <a:p>
            <a:fld id="{92635A3E-8359-4FD6-86B2-A1872DF6C11E}" type="slidenum">
              <a:rPr kumimoji="1" lang="ja-JP" altLang="en-US" smtClean="0"/>
              <a:pPr/>
              <a:t>14</a:t>
            </a:fld>
            <a:endParaRPr kumimoji="1" lang="ja-JP" altLang="en-US"/>
          </a:p>
        </p:txBody>
      </p:sp>
    </p:spTree>
  </p:cSld>
  <p:clrMapOvr>
    <a:masterClrMapping/>
  </p:clrMapOvr>
  <p:transition advTm="468"/>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 Snort</a:t>
            </a:r>
            <a:r>
              <a:rPr lang="ja-JP" altLang="en-US" dirty="0" smtClean="0"/>
              <a:t> のオフロード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solidFill>
                  <a:schemeClr val="tx1"/>
                </a:solidFill>
              </a:rPr>
              <a:t>実験内容</a:t>
            </a:r>
            <a:endParaRPr lang="en-US" altLang="ja-JP" dirty="0" smtClean="0">
              <a:solidFill>
                <a:schemeClr val="tx1"/>
              </a:solidFill>
            </a:endParaRPr>
          </a:p>
          <a:p>
            <a:pPr lvl="1"/>
            <a:r>
              <a:rPr lang="ja-JP" altLang="en-US" dirty="0" smtClean="0">
                <a:solidFill>
                  <a:schemeClr val="tx1"/>
                </a:solidFill>
              </a:rPr>
              <a:t>オフロード元はウェブサーバ</a:t>
            </a:r>
            <a:endParaRPr lang="en-US" altLang="ja-JP" dirty="0" smtClean="0">
              <a:solidFill>
                <a:schemeClr val="tx1"/>
              </a:solidFill>
            </a:endParaRPr>
          </a:p>
          <a:p>
            <a:pPr lvl="1"/>
            <a:r>
              <a:rPr lang="ja-JP" altLang="en-US" dirty="0" smtClean="0">
                <a:solidFill>
                  <a:schemeClr val="tx1"/>
                </a:solidFill>
              </a:rPr>
              <a:t>外部のマシンから攻撃</a:t>
            </a:r>
            <a:endParaRPr lang="en-US" altLang="ja-JP" dirty="0" smtClean="0">
              <a:solidFill>
                <a:schemeClr val="tx1"/>
              </a:solidFill>
            </a:endParaRPr>
          </a:p>
          <a:p>
            <a:pPr lvl="2"/>
            <a:r>
              <a:rPr lang="en-US" altLang="ja-JP" dirty="0" err="1" smtClean="0">
                <a:solidFill>
                  <a:schemeClr val="tx1"/>
                </a:solidFill>
              </a:rPr>
              <a:t>httperf</a:t>
            </a:r>
            <a:r>
              <a:rPr lang="en-US" altLang="ja-JP" dirty="0" smtClean="0">
                <a:solidFill>
                  <a:schemeClr val="tx1"/>
                </a:solidFill>
              </a:rPr>
              <a:t>  </a:t>
            </a:r>
            <a:r>
              <a:rPr lang="ja-JP" altLang="en-US" dirty="0" smtClean="0">
                <a:solidFill>
                  <a:schemeClr val="tx1"/>
                </a:solidFill>
              </a:rPr>
              <a:t>を使用</a:t>
            </a:r>
            <a:endParaRPr lang="en-US" altLang="ja-JP" dirty="0" smtClean="0">
              <a:solidFill>
                <a:schemeClr val="tx1"/>
              </a:solidFill>
            </a:endParaRPr>
          </a:p>
          <a:p>
            <a:pPr lvl="1"/>
            <a:r>
              <a:rPr lang="ja-JP" altLang="en-US" dirty="0" smtClean="0">
                <a:solidFill>
                  <a:schemeClr val="tx1"/>
                </a:solidFill>
              </a:rPr>
              <a:t>オフロード元には </a:t>
            </a:r>
            <a:r>
              <a:rPr lang="en-US" altLang="ja-JP" dirty="0" smtClean="0">
                <a:solidFill>
                  <a:schemeClr val="tx1"/>
                </a:solidFill>
              </a:rPr>
              <a:t>cap </a:t>
            </a:r>
            <a:r>
              <a:rPr lang="ja-JP" altLang="en-US" dirty="0" smtClean="0">
                <a:solidFill>
                  <a:schemeClr val="tx1"/>
                </a:solidFill>
              </a:rPr>
              <a:t>を</a:t>
            </a:r>
            <a:r>
              <a:rPr lang="en-US" altLang="ja-JP" dirty="0" smtClean="0">
                <a:solidFill>
                  <a:schemeClr val="tx1"/>
                </a:solidFill>
              </a:rPr>
              <a:t>40</a:t>
            </a:r>
          </a:p>
          <a:p>
            <a:pPr lvl="2"/>
            <a:r>
              <a:rPr lang="ja-JP" altLang="en-US" dirty="0" smtClean="0">
                <a:solidFill>
                  <a:schemeClr val="tx1"/>
                </a:solidFill>
              </a:rPr>
              <a:t>最大 </a:t>
            </a:r>
            <a:r>
              <a:rPr lang="en-US" altLang="ja-JP" dirty="0" smtClean="0">
                <a:solidFill>
                  <a:schemeClr val="tx1"/>
                </a:solidFill>
              </a:rPr>
              <a:t>CPU </a:t>
            </a:r>
            <a:r>
              <a:rPr lang="ja-JP" altLang="en-US" dirty="0" smtClean="0">
                <a:solidFill>
                  <a:schemeClr val="tx1"/>
                </a:solidFill>
              </a:rPr>
              <a:t>使用率 </a:t>
            </a:r>
            <a:r>
              <a:rPr lang="en-US" altLang="ja-JP" dirty="0" smtClean="0">
                <a:solidFill>
                  <a:schemeClr val="tx1"/>
                </a:solidFill>
              </a:rPr>
              <a:t>40%</a:t>
            </a:r>
          </a:p>
          <a:p>
            <a:endParaRPr kumimoji="1" lang="ja-JP" altLang="en-US" dirty="0"/>
          </a:p>
        </p:txBody>
      </p:sp>
      <p:sp>
        <p:nvSpPr>
          <p:cNvPr id="4" name="スライド番号プレースホルダ 3"/>
          <p:cNvSpPr>
            <a:spLocks noGrp="1"/>
          </p:cNvSpPr>
          <p:nvPr>
            <p:ph type="sldNum" sz="quarter" idx="12"/>
          </p:nvPr>
        </p:nvSpPr>
        <p:spPr/>
        <p:txBody>
          <a:bodyPr/>
          <a:lstStyle/>
          <a:p>
            <a:fld id="{92635A3E-8359-4FD6-86B2-A1872DF6C11E}" type="slidenum">
              <a:rPr kumimoji="1" lang="ja-JP" altLang="en-US" smtClean="0"/>
              <a:pPr/>
              <a:t>15</a:t>
            </a:fld>
            <a:endParaRPr kumimoji="1" lang="ja-JP" altLang="en-US"/>
          </a:p>
        </p:txBody>
      </p:sp>
      <p:sp>
        <p:nvSpPr>
          <p:cNvPr id="5" name="正方形/長方形 4"/>
          <p:cNvSpPr/>
          <p:nvPr/>
        </p:nvSpPr>
        <p:spPr>
          <a:xfrm>
            <a:off x="8103108" y="2285992"/>
            <a:ext cx="878998" cy="1071570"/>
          </a:xfrm>
          <a:prstGeom prst="rect">
            <a:avLst/>
          </a:prstGeom>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6" name="円/楕円 5"/>
          <p:cNvSpPr/>
          <p:nvPr/>
        </p:nvSpPr>
        <p:spPr>
          <a:xfrm>
            <a:off x="8139138" y="2357430"/>
            <a:ext cx="822676" cy="428628"/>
          </a:xfrm>
          <a:prstGeom prst="ellipse">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web</a:t>
            </a:r>
            <a:endParaRPr lang="ja-JP" altLang="en-US" dirty="0">
              <a:solidFill>
                <a:schemeClr val="tx1"/>
              </a:solidFill>
            </a:endParaRPr>
          </a:p>
        </p:txBody>
      </p:sp>
      <p:pic>
        <p:nvPicPr>
          <p:cNvPr id="7" name="Picture 31" descr="MCj03457330000[1]"/>
          <p:cNvPicPr>
            <a:picLocks noChangeAspect="1" noChangeArrowheads="1"/>
          </p:cNvPicPr>
          <p:nvPr/>
        </p:nvPicPr>
        <p:blipFill>
          <a:blip r:embed="rId2"/>
          <a:srcRect/>
          <a:stretch>
            <a:fillRect/>
          </a:stretch>
        </p:blipFill>
        <p:spPr bwMode="auto">
          <a:xfrm>
            <a:off x="5000628" y="3828271"/>
            <a:ext cx="850347" cy="1100927"/>
          </a:xfrm>
          <a:prstGeom prst="rect">
            <a:avLst/>
          </a:prstGeom>
          <a:noFill/>
          <a:ln w="9525">
            <a:noFill/>
            <a:miter lim="800000"/>
            <a:headEnd/>
            <a:tailEnd/>
          </a:ln>
        </p:spPr>
      </p:pic>
      <p:sp>
        <p:nvSpPr>
          <p:cNvPr id="10" name="正方形/長方形 9"/>
          <p:cNvSpPr/>
          <p:nvPr/>
        </p:nvSpPr>
        <p:spPr>
          <a:xfrm>
            <a:off x="8001024" y="2214554"/>
            <a:ext cx="1056039" cy="12144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endParaRPr>
          </a:p>
        </p:txBody>
      </p:sp>
      <p:sp>
        <p:nvSpPr>
          <p:cNvPr id="11" name="テキスト ボックス 10"/>
          <p:cNvSpPr txBox="1"/>
          <p:nvPr/>
        </p:nvSpPr>
        <p:spPr>
          <a:xfrm>
            <a:off x="8234388" y="1857364"/>
            <a:ext cx="621200" cy="369332"/>
          </a:xfrm>
          <a:prstGeom prst="rect">
            <a:avLst/>
          </a:prstGeom>
          <a:noFill/>
        </p:spPr>
        <p:txBody>
          <a:bodyPr wrap="square" rtlCol="0">
            <a:spAutoFit/>
          </a:bodyPr>
          <a:lstStyle/>
          <a:p>
            <a:r>
              <a:rPr kumimoji="1" lang="en-US" altLang="ja-JP" dirty="0" smtClean="0">
                <a:solidFill>
                  <a:srgbClr val="FF0000"/>
                </a:solidFill>
              </a:rPr>
              <a:t>40%</a:t>
            </a:r>
            <a:endParaRPr kumimoji="1" lang="ja-JP" altLang="en-US" dirty="0">
              <a:solidFill>
                <a:srgbClr val="FF0000"/>
              </a:solidFill>
            </a:endParaRPr>
          </a:p>
        </p:txBody>
      </p:sp>
      <p:sp>
        <p:nvSpPr>
          <p:cNvPr id="12" name="正方形/長方形 11"/>
          <p:cNvSpPr/>
          <p:nvPr/>
        </p:nvSpPr>
        <p:spPr>
          <a:xfrm>
            <a:off x="7000892" y="2214554"/>
            <a:ext cx="885826" cy="1143000"/>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13" name="円/楕円 12"/>
          <p:cNvSpPr/>
          <p:nvPr/>
        </p:nvSpPr>
        <p:spPr>
          <a:xfrm>
            <a:off x="8067700" y="2857496"/>
            <a:ext cx="1000100" cy="428628"/>
          </a:xfrm>
          <a:prstGeom prst="ellipse">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snort</a:t>
            </a:r>
            <a:endParaRPr lang="ja-JP" altLang="en-US" dirty="0">
              <a:solidFill>
                <a:schemeClr val="tx1"/>
              </a:solidFill>
            </a:endParaRPr>
          </a:p>
        </p:txBody>
      </p:sp>
      <p:sp>
        <p:nvSpPr>
          <p:cNvPr id="14" name="正方形/長方形 13"/>
          <p:cNvSpPr/>
          <p:nvPr/>
        </p:nvSpPr>
        <p:spPr>
          <a:xfrm>
            <a:off x="8122158" y="3910016"/>
            <a:ext cx="878998" cy="1071570"/>
          </a:xfrm>
          <a:prstGeom prst="rect">
            <a:avLst/>
          </a:prstGeom>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15" name="円/楕円 14"/>
          <p:cNvSpPr/>
          <p:nvPr/>
        </p:nvSpPr>
        <p:spPr>
          <a:xfrm>
            <a:off x="8158188" y="3981454"/>
            <a:ext cx="822676" cy="428628"/>
          </a:xfrm>
          <a:prstGeom prst="ellipse">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web</a:t>
            </a:r>
            <a:endParaRPr lang="ja-JP" altLang="en-US" dirty="0">
              <a:solidFill>
                <a:schemeClr val="tx1"/>
              </a:solidFill>
            </a:endParaRPr>
          </a:p>
        </p:txBody>
      </p:sp>
      <p:sp>
        <p:nvSpPr>
          <p:cNvPr id="16" name="正方形/長方形 15"/>
          <p:cNvSpPr/>
          <p:nvPr/>
        </p:nvSpPr>
        <p:spPr>
          <a:xfrm>
            <a:off x="8020074" y="3838578"/>
            <a:ext cx="1056039" cy="12144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endParaRPr>
          </a:p>
        </p:txBody>
      </p:sp>
      <p:sp>
        <p:nvSpPr>
          <p:cNvPr id="18" name="正方形/長方形 17"/>
          <p:cNvSpPr/>
          <p:nvPr/>
        </p:nvSpPr>
        <p:spPr>
          <a:xfrm>
            <a:off x="7000892" y="3857628"/>
            <a:ext cx="904876" cy="1143000"/>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19" name="円/楕円 18"/>
          <p:cNvSpPr/>
          <p:nvPr/>
        </p:nvSpPr>
        <p:spPr>
          <a:xfrm>
            <a:off x="6929454" y="4572008"/>
            <a:ext cx="1000100" cy="428628"/>
          </a:xfrm>
          <a:prstGeom prst="ellipse">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snort</a:t>
            </a:r>
            <a:endParaRPr lang="ja-JP" altLang="en-US" dirty="0">
              <a:solidFill>
                <a:schemeClr val="tx1"/>
              </a:solidFill>
            </a:endParaRPr>
          </a:p>
        </p:txBody>
      </p:sp>
      <p:sp>
        <p:nvSpPr>
          <p:cNvPr id="21" name="円/楕円 20"/>
          <p:cNvSpPr/>
          <p:nvPr/>
        </p:nvSpPr>
        <p:spPr>
          <a:xfrm>
            <a:off x="8072462" y="4462482"/>
            <a:ext cx="1000100" cy="428628"/>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2" name="正方形/長方形 21"/>
          <p:cNvSpPr/>
          <p:nvPr/>
        </p:nvSpPr>
        <p:spPr>
          <a:xfrm>
            <a:off x="8122159" y="5499113"/>
            <a:ext cx="878998" cy="1071570"/>
          </a:xfrm>
          <a:prstGeom prst="rect">
            <a:avLst/>
          </a:prstGeom>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23" name="円/楕円 22"/>
          <p:cNvSpPr/>
          <p:nvPr/>
        </p:nvSpPr>
        <p:spPr>
          <a:xfrm>
            <a:off x="8158189" y="5570551"/>
            <a:ext cx="822676" cy="428628"/>
          </a:xfrm>
          <a:prstGeom prst="ellipse">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web</a:t>
            </a:r>
            <a:endParaRPr lang="ja-JP" altLang="en-US" dirty="0">
              <a:solidFill>
                <a:schemeClr val="tx1"/>
              </a:solidFill>
            </a:endParaRPr>
          </a:p>
        </p:txBody>
      </p:sp>
      <p:sp>
        <p:nvSpPr>
          <p:cNvPr id="26" name="正方形/長方形 25"/>
          <p:cNvSpPr/>
          <p:nvPr/>
        </p:nvSpPr>
        <p:spPr>
          <a:xfrm>
            <a:off x="7000893" y="5427675"/>
            <a:ext cx="904876" cy="1143000"/>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27" name="円/楕円 26"/>
          <p:cNvSpPr/>
          <p:nvPr/>
        </p:nvSpPr>
        <p:spPr>
          <a:xfrm>
            <a:off x="6929455" y="6070617"/>
            <a:ext cx="1000100" cy="428628"/>
          </a:xfrm>
          <a:prstGeom prst="ellipse">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snort</a:t>
            </a:r>
            <a:endParaRPr lang="ja-JP" altLang="en-US" dirty="0">
              <a:solidFill>
                <a:schemeClr val="tx1"/>
              </a:solidFill>
            </a:endParaRPr>
          </a:p>
        </p:txBody>
      </p:sp>
      <p:sp>
        <p:nvSpPr>
          <p:cNvPr id="28" name="円/楕円 27"/>
          <p:cNvSpPr/>
          <p:nvPr/>
        </p:nvSpPr>
        <p:spPr>
          <a:xfrm>
            <a:off x="8072463" y="6051579"/>
            <a:ext cx="1000100" cy="428628"/>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9" name="右カーブ矢印 28"/>
          <p:cNvSpPr/>
          <p:nvPr/>
        </p:nvSpPr>
        <p:spPr>
          <a:xfrm rot="5400000">
            <a:off x="7858151" y="4124345"/>
            <a:ext cx="214313" cy="785812"/>
          </a:xfrm>
          <a:prstGeom prst="curvedRightArrow">
            <a:avLst/>
          </a:prstGeom>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30" name="右カーブ矢印 29"/>
          <p:cNvSpPr/>
          <p:nvPr/>
        </p:nvSpPr>
        <p:spPr>
          <a:xfrm rot="5400000">
            <a:off x="7861671" y="5570554"/>
            <a:ext cx="214313" cy="785812"/>
          </a:xfrm>
          <a:prstGeom prst="curvedRightArrow">
            <a:avLst/>
          </a:prstGeom>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cxnSp>
        <p:nvCxnSpPr>
          <p:cNvPr id="32" name="直線コネクタ 31"/>
          <p:cNvCxnSpPr/>
          <p:nvPr/>
        </p:nvCxnSpPr>
        <p:spPr>
          <a:xfrm>
            <a:off x="8004544" y="5408625"/>
            <a:ext cx="1071538"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rot="5400000">
            <a:off x="8465372" y="6034898"/>
            <a:ext cx="1214446"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rot="10800000">
            <a:off x="6858017" y="6642121"/>
            <a:ext cx="2214578"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rot="5400000" flipH="1" flipV="1">
            <a:off x="6573059" y="6356369"/>
            <a:ext cx="570710" cy="7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6858017" y="6070617"/>
            <a:ext cx="1143008"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rot="5400000">
            <a:off x="7680348" y="5749146"/>
            <a:ext cx="642148" cy="7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右矢印 7"/>
          <p:cNvSpPr/>
          <p:nvPr/>
        </p:nvSpPr>
        <p:spPr>
          <a:xfrm>
            <a:off x="5867203" y="4071942"/>
            <a:ext cx="2205259" cy="28575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857884" y="3845486"/>
            <a:ext cx="931799" cy="369332"/>
          </a:xfrm>
          <a:prstGeom prst="rect">
            <a:avLst/>
          </a:prstGeom>
          <a:noFill/>
        </p:spPr>
        <p:txBody>
          <a:bodyPr wrap="square" rtlCol="0">
            <a:spAutoFit/>
          </a:bodyPr>
          <a:lstStyle/>
          <a:p>
            <a:r>
              <a:rPr kumimoji="1" lang="en-US" altLang="ja-JP" dirty="0" err="1" smtClean="0"/>
              <a:t>httperf</a:t>
            </a:r>
            <a:endParaRPr kumimoji="1" lang="ja-JP" altLang="en-US" dirty="0"/>
          </a:p>
        </p:txBody>
      </p:sp>
      <p:pic>
        <p:nvPicPr>
          <p:cNvPr id="75" name="Picture 31" descr="MCj03457330000[1]"/>
          <p:cNvPicPr>
            <a:picLocks noChangeAspect="1" noChangeArrowheads="1"/>
          </p:cNvPicPr>
          <p:nvPr/>
        </p:nvPicPr>
        <p:blipFill>
          <a:blip r:embed="rId2"/>
          <a:srcRect/>
          <a:stretch>
            <a:fillRect/>
          </a:stretch>
        </p:blipFill>
        <p:spPr bwMode="auto">
          <a:xfrm>
            <a:off x="5000628" y="2143116"/>
            <a:ext cx="850347" cy="1100927"/>
          </a:xfrm>
          <a:prstGeom prst="rect">
            <a:avLst/>
          </a:prstGeom>
          <a:noFill/>
          <a:ln w="9525">
            <a:noFill/>
            <a:miter lim="800000"/>
            <a:headEnd/>
            <a:tailEnd/>
          </a:ln>
        </p:spPr>
      </p:pic>
      <p:sp>
        <p:nvSpPr>
          <p:cNvPr id="76" name="テキスト ボックス 75"/>
          <p:cNvSpPr txBox="1"/>
          <p:nvPr/>
        </p:nvSpPr>
        <p:spPr>
          <a:xfrm>
            <a:off x="5857884" y="2160331"/>
            <a:ext cx="931799" cy="369332"/>
          </a:xfrm>
          <a:prstGeom prst="rect">
            <a:avLst/>
          </a:prstGeom>
          <a:noFill/>
        </p:spPr>
        <p:txBody>
          <a:bodyPr wrap="square" rtlCol="0">
            <a:spAutoFit/>
          </a:bodyPr>
          <a:lstStyle/>
          <a:p>
            <a:r>
              <a:rPr kumimoji="1" lang="en-US" altLang="ja-JP" dirty="0" err="1" smtClean="0"/>
              <a:t>httperf</a:t>
            </a:r>
            <a:endParaRPr kumimoji="1" lang="ja-JP" altLang="en-US" dirty="0"/>
          </a:p>
        </p:txBody>
      </p:sp>
      <p:sp>
        <p:nvSpPr>
          <p:cNvPr id="77" name="右矢印 76"/>
          <p:cNvSpPr/>
          <p:nvPr/>
        </p:nvSpPr>
        <p:spPr>
          <a:xfrm>
            <a:off x="5938641" y="2428868"/>
            <a:ext cx="2205259" cy="28575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8" name="Picture 31" descr="MCj03457330000[1]"/>
          <p:cNvPicPr>
            <a:picLocks noChangeAspect="1" noChangeArrowheads="1"/>
          </p:cNvPicPr>
          <p:nvPr/>
        </p:nvPicPr>
        <p:blipFill>
          <a:blip r:embed="rId2"/>
          <a:srcRect/>
          <a:stretch>
            <a:fillRect/>
          </a:stretch>
        </p:blipFill>
        <p:spPr bwMode="auto">
          <a:xfrm>
            <a:off x="5000628" y="5471345"/>
            <a:ext cx="850347" cy="1100927"/>
          </a:xfrm>
          <a:prstGeom prst="rect">
            <a:avLst/>
          </a:prstGeom>
          <a:noFill/>
          <a:ln w="9525">
            <a:noFill/>
            <a:miter lim="800000"/>
            <a:headEnd/>
            <a:tailEnd/>
          </a:ln>
        </p:spPr>
      </p:pic>
      <p:sp>
        <p:nvSpPr>
          <p:cNvPr id="79" name="テキスト ボックス 78"/>
          <p:cNvSpPr txBox="1"/>
          <p:nvPr/>
        </p:nvSpPr>
        <p:spPr>
          <a:xfrm>
            <a:off x="5854779" y="5345684"/>
            <a:ext cx="931799" cy="369332"/>
          </a:xfrm>
          <a:prstGeom prst="rect">
            <a:avLst/>
          </a:prstGeom>
          <a:noFill/>
        </p:spPr>
        <p:txBody>
          <a:bodyPr wrap="square" rtlCol="0">
            <a:spAutoFit/>
          </a:bodyPr>
          <a:lstStyle/>
          <a:p>
            <a:r>
              <a:rPr kumimoji="1" lang="en-US" altLang="ja-JP" dirty="0" err="1" smtClean="0"/>
              <a:t>httperf</a:t>
            </a:r>
            <a:endParaRPr kumimoji="1" lang="ja-JP" altLang="en-US" dirty="0"/>
          </a:p>
        </p:txBody>
      </p:sp>
      <p:sp>
        <p:nvSpPr>
          <p:cNvPr id="80" name="右矢印 79"/>
          <p:cNvSpPr/>
          <p:nvPr/>
        </p:nvSpPr>
        <p:spPr>
          <a:xfrm>
            <a:off x="5938641" y="5572140"/>
            <a:ext cx="2205259" cy="28575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実験</a:t>
            </a:r>
            <a:r>
              <a:rPr lang="en-US" altLang="ja-JP" dirty="0" smtClean="0"/>
              <a:t>:</a:t>
            </a:r>
            <a:r>
              <a:rPr lang="ja-JP" altLang="en-US" dirty="0" smtClean="0"/>
              <a:t> </a:t>
            </a:r>
            <a:r>
              <a:rPr lang="en-US" altLang="ja-JP" dirty="0" smtClean="0"/>
              <a:t>Snort </a:t>
            </a:r>
            <a:r>
              <a:rPr lang="ja-JP" altLang="en-US" dirty="0" smtClean="0"/>
              <a:t>とオフロード元 </a:t>
            </a:r>
            <a:r>
              <a:rPr lang="en-US" altLang="ja-JP" dirty="0" smtClean="0"/>
              <a:t>VM </a:t>
            </a:r>
            <a:r>
              <a:rPr lang="ja-JP" altLang="en-US" dirty="0" smtClean="0"/>
              <a:t>の</a:t>
            </a:r>
            <a:r>
              <a:rPr lang="en-US" altLang="ja-JP" dirty="0" smtClean="0"/>
              <a:t> CPU </a:t>
            </a:r>
            <a:r>
              <a:rPr lang="ja-JP" altLang="en-US" dirty="0" smtClean="0"/>
              <a:t>使用率の合計</a:t>
            </a:r>
            <a:endParaRPr kumimoji="1" lang="ja-JP" altLang="en-US" dirty="0"/>
          </a:p>
        </p:txBody>
      </p:sp>
      <p:sp>
        <p:nvSpPr>
          <p:cNvPr id="4" name="コンテンツ プレースホルダ 3"/>
          <p:cNvSpPr>
            <a:spLocks noGrp="1"/>
          </p:cNvSpPr>
          <p:nvPr>
            <p:ph sz="half" idx="1"/>
          </p:nvPr>
        </p:nvSpPr>
        <p:spPr>
          <a:xfrm>
            <a:off x="214282" y="2332037"/>
            <a:ext cx="4286280" cy="4311673"/>
          </a:xfrm>
        </p:spPr>
        <p:txBody>
          <a:bodyPr>
            <a:noAutofit/>
          </a:bodyPr>
          <a:lstStyle/>
          <a:p>
            <a:r>
              <a:rPr lang="ja-JP" altLang="en-US" sz="2500" dirty="0" smtClean="0">
                <a:solidFill>
                  <a:schemeClr val="tx1"/>
                </a:solidFill>
              </a:rPr>
              <a:t>オフロードすると制限を大幅に超えている</a:t>
            </a:r>
            <a:endParaRPr lang="en-US" altLang="ja-JP" sz="2500" dirty="0" smtClean="0">
              <a:solidFill>
                <a:schemeClr val="tx1"/>
              </a:solidFill>
            </a:endParaRPr>
          </a:p>
          <a:p>
            <a:r>
              <a:rPr lang="en-US" altLang="ja-JP" sz="2500" dirty="0" err="1" smtClean="0">
                <a:solidFill>
                  <a:schemeClr val="tx1"/>
                </a:solidFill>
              </a:rPr>
              <a:t>OffloadCage</a:t>
            </a:r>
            <a:endParaRPr lang="en-US" altLang="ja-JP" sz="2500" dirty="0" smtClean="0">
              <a:solidFill>
                <a:schemeClr val="tx1"/>
              </a:solidFill>
            </a:endParaRPr>
          </a:p>
          <a:p>
            <a:pPr lvl="1"/>
            <a:r>
              <a:rPr lang="ja-JP" altLang="en-US" sz="2500" dirty="0" smtClean="0">
                <a:solidFill>
                  <a:schemeClr val="tx1"/>
                </a:solidFill>
              </a:rPr>
              <a:t>オフロードしてもオフロード元　</a:t>
            </a:r>
            <a:r>
              <a:rPr lang="en-US" altLang="ja-JP" sz="2500" dirty="0" smtClean="0">
                <a:solidFill>
                  <a:schemeClr val="tx1"/>
                </a:solidFill>
              </a:rPr>
              <a:t>VM </a:t>
            </a:r>
            <a:r>
              <a:rPr lang="ja-JP" altLang="en-US" sz="2500" dirty="0" smtClean="0">
                <a:solidFill>
                  <a:schemeClr val="tx1"/>
                </a:solidFill>
              </a:rPr>
              <a:t>の制限を守れている</a:t>
            </a:r>
            <a:endParaRPr lang="en-US" altLang="ja-JP" sz="2500" dirty="0" smtClean="0">
              <a:solidFill>
                <a:schemeClr val="tx1"/>
              </a:solidFill>
            </a:endParaRPr>
          </a:p>
          <a:p>
            <a:r>
              <a:rPr lang="ja-JP" altLang="en-US" sz="2600" dirty="0" smtClean="0">
                <a:solidFill>
                  <a:schemeClr val="tx1"/>
                </a:solidFill>
              </a:rPr>
              <a:t>オフロードなし場合はオフロード元 </a:t>
            </a:r>
            <a:r>
              <a:rPr lang="en-US" altLang="ja-JP" sz="2600" dirty="0" smtClean="0">
                <a:solidFill>
                  <a:schemeClr val="tx1"/>
                </a:solidFill>
              </a:rPr>
              <a:t>VM </a:t>
            </a:r>
            <a:r>
              <a:rPr lang="ja-JP" altLang="en-US" sz="2600" dirty="0" smtClean="0">
                <a:solidFill>
                  <a:schemeClr val="tx1"/>
                </a:solidFill>
              </a:rPr>
              <a:t>の</a:t>
            </a:r>
            <a:r>
              <a:rPr lang="en-US" altLang="ja-JP" sz="2600" dirty="0" smtClean="0">
                <a:solidFill>
                  <a:schemeClr val="tx1"/>
                </a:solidFill>
              </a:rPr>
              <a:t>CPU</a:t>
            </a:r>
            <a:r>
              <a:rPr lang="ja-JP" altLang="en-US" sz="2600" dirty="0" smtClean="0">
                <a:solidFill>
                  <a:schemeClr val="tx1"/>
                </a:solidFill>
              </a:rPr>
              <a:t>使用率</a:t>
            </a:r>
            <a:endParaRPr lang="en-US" altLang="ja-JP" sz="2600" dirty="0" smtClean="0"/>
          </a:p>
          <a:p>
            <a:endParaRPr kumimoji="1" lang="ja-JP" altLang="en-US" dirty="0"/>
          </a:p>
        </p:txBody>
      </p:sp>
      <p:graphicFrame>
        <p:nvGraphicFramePr>
          <p:cNvPr id="6" name="コンテンツ プレースホルダ 3"/>
          <p:cNvGraphicFramePr>
            <a:graphicFrameLocks/>
          </p:cNvGraphicFramePr>
          <p:nvPr/>
        </p:nvGraphicFramePr>
        <p:xfrm>
          <a:off x="4643438" y="2214554"/>
          <a:ext cx="4214842" cy="4357718"/>
        </p:xfrm>
        <a:graphic>
          <a:graphicData uri="http://schemas.openxmlformats.org/drawingml/2006/chart">
            <c:chart xmlns:c="http://schemas.openxmlformats.org/drawingml/2006/chart" xmlns:r="http://schemas.openxmlformats.org/officeDocument/2006/relationships" r:id="rId3"/>
          </a:graphicData>
        </a:graphic>
      </p:graphicFrame>
      <p:sp>
        <p:nvSpPr>
          <p:cNvPr id="20" name="テキスト ボックス 19"/>
          <p:cNvSpPr txBox="1"/>
          <p:nvPr/>
        </p:nvSpPr>
        <p:spPr>
          <a:xfrm>
            <a:off x="6715140" y="6429396"/>
            <a:ext cx="1285884" cy="369332"/>
          </a:xfrm>
          <a:prstGeom prst="rect">
            <a:avLst/>
          </a:prstGeom>
          <a:noFill/>
        </p:spPr>
        <p:txBody>
          <a:bodyPr wrap="square" rtlCol="0">
            <a:spAutoFit/>
          </a:bodyPr>
          <a:lstStyle/>
          <a:p>
            <a:r>
              <a:rPr kumimoji="1" lang="ja-JP" altLang="en-US" dirty="0" smtClean="0"/>
              <a:t>時間 </a:t>
            </a:r>
            <a:r>
              <a:rPr kumimoji="1" lang="en-US" altLang="ja-JP" dirty="0" smtClean="0"/>
              <a:t>( </a:t>
            </a:r>
            <a:r>
              <a:rPr kumimoji="1" lang="ja-JP" altLang="en-US" dirty="0" smtClean="0"/>
              <a:t>秒 </a:t>
            </a:r>
            <a:r>
              <a:rPr kumimoji="1" lang="en-US" altLang="ja-JP" dirty="0" smtClean="0"/>
              <a:t>)</a:t>
            </a:r>
            <a:endParaRPr kumimoji="1" lang="ja-JP" altLang="en-US" dirty="0"/>
          </a:p>
        </p:txBody>
      </p:sp>
      <p:sp>
        <p:nvSpPr>
          <p:cNvPr id="21" name="スライド番号プレースホルダ 20"/>
          <p:cNvSpPr>
            <a:spLocks noGrp="1"/>
          </p:cNvSpPr>
          <p:nvPr>
            <p:ph type="sldNum" sz="quarter" idx="12"/>
          </p:nvPr>
        </p:nvSpPr>
        <p:spPr>
          <a:xfrm>
            <a:off x="8417004" y="1177142"/>
            <a:ext cx="662608" cy="119583"/>
          </a:xfrm>
        </p:spPr>
        <p:txBody>
          <a:bodyPr/>
          <a:lstStyle/>
          <a:p>
            <a:fld id="{92635A3E-8359-4FD6-86B2-A1872DF6C11E}"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r>
              <a:rPr lang="en-US" altLang="ja-JP" dirty="0" smtClean="0"/>
              <a:t>: </a:t>
            </a:r>
            <a:r>
              <a:rPr lang="ja-JP" altLang="en-US" dirty="0" smtClean="0"/>
              <a:t>配布されるクレジット</a:t>
            </a:r>
            <a:endParaRPr kumimoji="1" lang="ja-JP" altLang="en-US" dirty="0"/>
          </a:p>
        </p:txBody>
      </p:sp>
      <p:sp>
        <p:nvSpPr>
          <p:cNvPr id="4" name="コンテンツ プレースホルダ 3"/>
          <p:cNvSpPr>
            <a:spLocks noGrp="1"/>
          </p:cNvSpPr>
          <p:nvPr>
            <p:ph sz="half" idx="1"/>
          </p:nvPr>
        </p:nvSpPr>
        <p:spPr>
          <a:xfrm>
            <a:off x="214282" y="2249424"/>
            <a:ext cx="4281518" cy="4525963"/>
          </a:xfrm>
        </p:spPr>
        <p:txBody>
          <a:bodyPr>
            <a:normAutofit/>
          </a:bodyPr>
          <a:lstStyle/>
          <a:p>
            <a:r>
              <a:rPr kumimoji="1" lang="en-US" altLang="ja-JP" sz="2400" dirty="0" err="1" smtClean="0">
                <a:solidFill>
                  <a:schemeClr val="tx1"/>
                </a:solidFill>
              </a:rPr>
              <a:t>OffloadCage</a:t>
            </a:r>
            <a:endParaRPr kumimoji="1" lang="en-US" altLang="ja-JP" sz="2400" dirty="0" smtClean="0">
              <a:solidFill>
                <a:schemeClr val="tx1"/>
              </a:solidFill>
            </a:endParaRPr>
          </a:p>
          <a:p>
            <a:pPr lvl="2"/>
            <a:r>
              <a:rPr lang="en-US" altLang="ja-JP" sz="2400" dirty="0" smtClean="0">
                <a:solidFill>
                  <a:schemeClr val="tx1"/>
                </a:solidFill>
              </a:rPr>
              <a:t>Snort </a:t>
            </a:r>
            <a:r>
              <a:rPr lang="ja-JP" altLang="en-US" sz="2400" dirty="0" smtClean="0">
                <a:solidFill>
                  <a:schemeClr val="tx1"/>
                </a:solidFill>
              </a:rPr>
              <a:t>の分、配布されるクレジットが減少</a:t>
            </a:r>
            <a:endParaRPr lang="en-US" altLang="ja-JP" sz="2400" dirty="0" smtClean="0">
              <a:solidFill>
                <a:schemeClr val="tx1"/>
              </a:solidFill>
            </a:endParaRPr>
          </a:p>
          <a:p>
            <a:r>
              <a:rPr lang="ja-JP" altLang="en-US" sz="2400" dirty="0" smtClean="0">
                <a:solidFill>
                  <a:schemeClr val="tx1"/>
                </a:solidFill>
              </a:rPr>
              <a:t>オフロードあり</a:t>
            </a:r>
            <a:endParaRPr lang="en-US" altLang="ja-JP" sz="2400" dirty="0" smtClean="0">
              <a:solidFill>
                <a:schemeClr val="tx1"/>
              </a:solidFill>
            </a:endParaRPr>
          </a:p>
          <a:p>
            <a:pPr lvl="2"/>
            <a:r>
              <a:rPr kumimoji="1" lang="ja-JP" altLang="en-US" sz="2400" dirty="0" smtClean="0">
                <a:solidFill>
                  <a:schemeClr val="tx1"/>
                </a:solidFill>
              </a:rPr>
              <a:t>オフロードしないときと同様のクレジットが配布</a:t>
            </a:r>
            <a:endParaRPr kumimoji="1" lang="en-US" altLang="ja-JP" sz="2400" dirty="0" smtClean="0">
              <a:solidFill>
                <a:schemeClr val="tx1"/>
              </a:solidFill>
            </a:endParaRPr>
          </a:p>
          <a:p>
            <a:r>
              <a:rPr lang="ja-JP" altLang="en-US" sz="2400" dirty="0" smtClean="0">
                <a:solidFill>
                  <a:schemeClr val="tx1"/>
                </a:solidFill>
              </a:rPr>
              <a:t>オフロードなし</a:t>
            </a:r>
            <a:endParaRPr lang="en-US" altLang="ja-JP" sz="2400" dirty="0" smtClean="0">
              <a:solidFill>
                <a:schemeClr val="tx1"/>
              </a:solidFill>
            </a:endParaRPr>
          </a:p>
          <a:p>
            <a:pPr lvl="2"/>
            <a:r>
              <a:rPr lang="ja-JP" altLang="en-US" sz="2400" dirty="0" smtClean="0">
                <a:solidFill>
                  <a:schemeClr val="tx1"/>
                </a:solidFill>
              </a:rPr>
              <a:t>設定された</a:t>
            </a:r>
            <a:r>
              <a:rPr lang="en-US" altLang="ja-JP" sz="2400" dirty="0" smtClean="0">
                <a:solidFill>
                  <a:schemeClr val="tx1"/>
                </a:solidFill>
              </a:rPr>
              <a:t>cap</a:t>
            </a:r>
            <a:r>
              <a:rPr lang="ja-JP" altLang="en-US" sz="2400" dirty="0" smtClean="0">
                <a:solidFill>
                  <a:schemeClr val="tx1"/>
                </a:solidFill>
              </a:rPr>
              <a:t> と </a:t>
            </a:r>
            <a:r>
              <a:rPr lang="en-US" altLang="ja-JP" sz="2400" dirty="0" smtClean="0">
                <a:solidFill>
                  <a:schemeClr val="tx1"/>
                </a:solidFill>
              </a:rPr>
              <a:t>weight</a:t>
            </a:r>
            <a:r>
              <a:rPr lang="ja-JP" altLang="en-US" sz="2400" dirty="0" smtClean="0">
                <a:solidFill>
                  <a:schemeClr val="tx1"/>
                </a:solidFill>
              </a:rPr>
              <a:t> で計算されたクレジットが配布</a:t>
            </a:r>
            <a:endParaRPr lang="en-US" altLang="ja-JP" sz="2400" dirty="0" smtClean="0">
              <a:solidFill>
                <a:schemeClr val="tx1"/>
              </a:solidFill>
            </a:endParaRPr>
          </a:p>
          <a:p>
            <a:pPr lvl="2"/>
            <a:endParaRPr kumimoji="1" lang="ja-JP" altLang="en-US" sz="2400" dirty="0">
              <a:solidFill>
                <a:schemeClr val="tx1"/>
              </a:solidFill>
            </a:endParaRPr>
          </a:p>
        </p:txBody>
      </p:sp>
      <p:graphicFrame>
        <p:nvGraphicFramePr>
          <p:cNvPr id="6" name="コンテンツ プレースホルダ 3"/>
          <p:cNvGraphicFramePr>
            <a:graphicFrameLocks noGrp="1"/>
          </p:cNvGraphicFramePr>
          <p:nvPr>
            <p:ph sz="half" idx="2"/>
          </p:nvPr>
        </p:nvGraphicFramePr>
        <p:xfrm>
          <a:off x="4648200" y="1643050"/>
          <a:ext cx="4038600" cy="5132400"/>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6286512" y="6560130"/>
            <a:ext cx="1571636" cy="369332"/>
          </a:xfrm>
          <a:prstGeom prst="rect">
            <a:avLst/>
          </a:prstGeom>
          <a:noFill/>
        </p:spPr>
        <p:txBody>
          <a:bodyPr wrap="square" rtlCol="0">
            <a:spAutoFit/>
          </a:bodyPr>
          <a:lstStyle/>
          <a:p>
            <a:r>
              <a:rPr lang="ja-JP" altLang="en-US" dirty="0" smtClean="0"/>
              <a:t>時間 </a:t>
            </a:r>
            <a:r>
              <a:rPr lang="en-US" altLang="ja-JP" dirty="0" smtClean="0"/>
              <a:t>( </a:t>
            </a:r>
            <a:r>
              <a:rPr kumimoji="1" lang="en-US" altLang="ja-JP" dirty="0" smtClean="0"/>
              <a:t>m</a:t>
            </a:r>
            <a:r>
              <a:rPr kumimoji="1" lang="ja-JP" altLang="en-US" dirty="0" smtClean="0"/>
              <a:t>秒 </a:t>
            </a:r>
            <a:r>
              <a:rPr kumimoji="1" lang="en-US" altLang="ja-JP" dirty="0" smtClean="0"/>
              <a:t>)</a:t>
            </a:r>
            <a:endParaRPr kumimoji="1" lang="ja-JP" altLang="en-US" dirty="0"/>
          </a:p>
        </p:txBody>
      </p:sp>
      <p:sp>
        <p:nvSpPr>
          <p:cNvPr id="7" name="テキスト ボックス 6"/>
          <p:cNvSpPr txBox="1"/>
          <p:nvPr/>
        </p:nvSpPr>
        <p:spPr>
          <a:xfrm>
            <a:off x="4643438" y="2143116"/>
            <a:ext cx="928694" cy="369332"/>
          </a:xfrm>
          <a:prstGeom prst="rect">
            <a:avLst/>
          </a:prstGeom>
          <a:noFill/>
        </p:spPr>
        <p:txBody>
          <a:bodyPr wrap="square" rtlCol="0">
            <a:spAutoFit/>
          </a:bodyPr>
          <a:lstStyle/>
          <a:p>
            <a:r>
              <a:rPr kumimoji="1" lang="en-US" altLang="ja-JP" dirty="0" smtClean="0"/>
              <a:t>credit </a:t>
            </a:r>
            <a:endParaRPr kumimoji="1" lang="ja-JP" altLang="en-US" dirty="0"/>
          </a:p>
        </p:txBody>
      </p:sp>
      <p:sp>
        <p:nvSpPr>
          <p:cNvPr id="8" name="スライド番号プレースホルダ 7"/>
          <p:cNvSpPr>
            <a:spLocks noGrp="1"/>
          </p:cNvSpPr>
          <p:nvPr>
            <p:ph type="sldNum" sz="quarter" idx="12"/>
          </p:nvPr>
        </p:nvSpPr>
        <p:spPr/>
        <p:txBody>
          <a:bodyPr/>
          <a:lstStyle/>
          <a:p>
            <a:fld id="{92635A3E-8359-4FD6-86B2-A1872DF6C11E}"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r>
              <a:rPr kumimoji="1" lang="en-US" altLang="ja-JP" dirty="0" smtClean="0"/>
              <a:t>: </a:t>
            </a:r>
            <a:r>
              <a:rPr lang="ja-JP" altLang="en-US" dirty="0" smtClean="0"/>
              <a:t>性能比</a:t>
            </a:r>
            <a:endParaRPr kumimoji="1" lang="ja-JP" altLang="en-US" dirty="0"/>
          </a:p>
        </p:txBody>
      </p:sp>
      <p:sp>
        <p:nvSpPr>
          <p:cNvPr id="4" name="コンテンツ プレースホルダ 3"/>
          <p:cNvSpPr>
            <a:spLocks noGrp="1"/>
          </p:cNvSpPr>
          <p:nvPr>
            <p:ph sz="half" idx="1"/>
          </p:nvPr>
        </p:nvSpPr>
        <p:spPr/>
        <p:txBody>
          <a:bodyPr>
            <a:normAutofit/>
          </a:bodyPr>
          <a:lstStyle/>
          <a:p>
            <a:pPr algn="just"/>
            <a:r>
              <a:rPr lang="en-US" altLang="ja-JP" sz="2400" dirty="0" smtClean="0"/>
              <a:t>Snort</a:t>
            </a:r>
            <a:r>
              <a:rPr lang="ja-JP" altLang="en-US" sz="2400" dirty="0" smtClean="0"/>
              <a:t> の </a:t>
            </a:r>
            <a:r>
              <a:rPr lang="en-US" altLang="ja-JP" sz="2400" dirty="0" smtClean="0"/>
              <a:t>CPU </a:t>
            </a:r>
            <a:r>
              <a:rPr lang="ja-JP" altLang="en-US" sz="2400" dirty="0" smtClean="0"/>
              <a:t>使用率</a:t>
            </a:r>
            <a:endParaRPr lang="en-US" altLang="ja-JP" sz="2400" dirty="0" smtClean="0"/>
          </a:p>
          <a:p>
            <a:pPr lvl="1" algn="just"/>
            <a:r>
              <a:rPr lang="en-US" altLang="ja-JP" sz="2000" dirty="0" err="1" smtClean="0">
                <a:solidFill>
                  <a:schemeClr val="tx1"/>
                </a:solidFill>
              </a:rPr>
              <a:t>OffloadCage</a:t>
            </a:r>
            <a:endParaRPr lang="en-US" altLang="ja-JP" sz="2000" dirty="0" smtClean="0">
              <a:solidFill>
                <a:schemeClr val="tx1"/>
              </a:solidFill>
            </a:endParaRPr>
          </a:p>
          <a:p>
            <a:pPr lvl="2" algn="just"/>
            <a:r>
              <a:rPr lang="ja-JP" altLang="en-US" sz="2000" dirty="0" smtClean="0">
                <a:solidFill>
                  <a:schemeClr val="tx1"/>
                </a:solidFill>
              </a:rPr>
              <a:t>オフロードしない場合より</a:t>
            </a:r>
            <a:endParaRPr lang="en-US" altLang="ja-JP" sz="2000" dirty="0" smtClean="0">
              <a:solidFill>
                <a:schemeClr val="tx1"/>
              </a:solidFill>
            </a:endParaRPr>
          </a:p>
          <a:p>
            <a:pPr lvl="2" algn="just">
              <a:buNone/>
            </a:pPr>
            <a:r>
              <a:rPr lang="en-US" altLang="ja-JP" sz="2000" dirty="0" smtClean="0">
                <a:solidFill>
                  <a:schemeClr val="tx1"/>
                </a:solidFill>
              </a:rPr>
              <a:t>	</a:t>
            </a:r>
            <a:r>
              <a:rPr lang="ja-JP" altLang="en-US" sz="2000" dirty="0" smtClean="0">
                <a:solidFill>
                  <a:schemeClr val="tx1"/>
                </a:solidFill>
              </a:rPr>
              <a:t>高い </a:t>
            </a:r>
            <a:r>
              <a:rPr lang="en-US" altLang="ja-JP" sz="2000" dirty="0" smtClean="0">
                <a:solidFill>
                  <a:schemeClr val="tx1"/>
                </a:solidFill>
              </a:rPr>
              <a:t>CPU </a:t>
            </a:r>
            <a:r>
              <a:rPr lang="ja-JP" altLang="en-US" sz="2000" dirty="0" smtClean="0">
                <a:solidFill>
                  <a:schemeClr val="tx1"/>
                </a:solidFill>
              </a:rPr>
              <a:t>使用率</a:t>
            </a:r>
            <a:endParaRPr lang="en-US" altLang="ja-JP" sz="2000" dirty="0" smtClean="0">
              <a:solidFill>
                <a:schemeClr val="tx1"/>
              </a:solidFill>
            </a:endParaRPr>
          </a:p>
          <a:p>
            <a:pPr lvl="2" algn="just"/>
            <a:r>
              <a:rPr lang="ja-JP" altLang="en-US" sz="2000" dirty="0" smtClean="0">
                <a:solidFill>
                  <a:schemeClr val="tx1"/>
                </a:solidFill>
              </a:rPr>
              <a:t>ウェブサーバの分が減少</a:t>
            </a:r>
            <a:endParaRPr kumimoji="1" lang="en-US" altLang="ja-JP" sz="2000" dirty="0" smtClean="0"/>
          </a:p>
          <a:p>
            <a:pPr algn="just"/>
            <a:r>
              <a:rPr kumimoji="1" lang="ja-JP" altLang="en-US" sz="2400" dirty="0" smtClean="0"/>
              <a:t>ウェブサーバのスループット</a:t>
            </a:r>
            <a:endParaRPr kumimoji="1" lang="en-US" altLang="ja-JP" sz="2400" dirty="0" smtClean="0"/>
          </a:p>
          <a:p>
            <a:pPr lvl="1" algn="just"/>
            <a:r>
              <a:rPr lang="en-US" altLang="ja-JP" sz="2000" dirty="0" err="1" smtClean="0">
                <a:solidFill>
                  <a:schemeClr val="tx1"/>
                </a:solidFill>
              </a:rPr>
              <a:t>OffloadCage</a:t>
            </a:r>
            <a:endParaRPr lang="en-US" altLang="ja-JP" sz="2000" dirty="0" smtClean="0">
              <a:solidFill>
                <a:schemeClr val="tx1"/>
              </a:solidFill>
            </a:endParaRPr>
          </a:p>
          <a:p>
            <a:pPr lvl="2" algn="just"/>
            <a:r>
              <a:rPr lang="ja-JP" altLang="en-US" sz="2000" dirty="0" smtClean="0">
                <a:solidFill>
                  <a:schemeClr val="tx1"/>
                </a:solidFill>
              </a:rPr>
              <a:t>オフロードなしのときより、スループットが減少</a:t>
            </a:r>
            <a:endParaRPr kumimoji="1" lang="en-US" altLang="ja-JP" dirty="0" smtClean="0">
              <a:solidFill>
                <a:schemeClr val="tx1"/>
              </a:solidFill>
            </a:endParaRPr>
          </a:p>
          <a:p>
            <a:pPr algn="just">
              <a:buNone/>
            </a:pPr>
            <a:r>
              <a:rPr lang="en-US" altLang="ja-JP" sz="2400" dirty="0" smtClean="0"/>
              <a:t>Snort </a:t>
            </a:r>
            <a:r>
              <a:rPr lang="ja-JP" altLang="en-US" sz="2400" dirty="0" smtClean="0"/>
              <a:t>がオフロード前と異なる資源の使い方をしている</a:t>
            </a:r>
            <a:endParaRPr lang="en-US" altLang="ja-JP" sz="2400" dirty="0" smtClean="0"/>
          </a:p>
          <a:p>
            <a:pPr algn="just"/>
            <a:endParaRPr kumimoji="1" lang="ja-JP" altLang="en-US" dirty="0">
              <a:solidFill>
                <a:schemeClr val="tx1"/>
              </a:solidFill>
            </a:endParaRPr>
          </a:p>
        </p:txBody>
      </p:sp>
      <p:graphicFrame>
        <p:nvGraphicFramePr>
          <p:cNvPr id="6" name="コンテンツ プレースホルダ 3"/>
          <p:cNvGraphicFramePr>
            <a:graphicFrameLocks noGrp="1"/>
          </p:cNvGraphicFramePr>
          <p:nvPr>
            <p:ph sz="half" idx="2"/>
          </p:nvPr>
        </p:nvGraphicFramePr>
        <p:xfrm>
          <a:off x="4714876" y="4011616"/>
          <a:ext cx="4038600" cy="2846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コンテンツ プレースホルダ 3"/>
          <p:cNvGraphicFramePr>
            <a:graphicFrameLocks/>
          </p:cNvGraphicFramePr>
          <p:nvPr/>
        </p:nvGraphicFramePr>
        <p:xfrm>
          <a:off x="5000628" y="642918"/>
          <a:ext cx="3829048" cy="3286148"/>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p:cNvSpPr txBox="1"/>
          <p:nvPr/>
        </p:nvSpPr>
        <p:spPr>
          <a:xfrm rot="16200000">
            <a:off x="3958706" y="1958451"/>
            <a:ext cx="2000264" cy="369332"/>
          </a:xfrm>
          <a:prstGeom prst="rect">
            <a:avLst/>
          </a:prstGeom>
          <a:noFill/>
        </p:spPr>
        <p:txBody>
          <a:bodyPr wrap="square" rtlCol="0">
            <a:spAutoFit/>
          </a:bodyPr>
          <a:lstStyle/>
          <a:p>
            <a:r>
              <a:rPr lang="en-US" altLang="ja-JP" dirty="0" smtClean="0"/>
              <a:t>CPU </a:t>
            </a:r>
            <a:r>
              <a:rPr lang="ja-JP" altLang="en-US" dirty="0" smtClean="0"/>
              <a:t>使用率 </a:t>
            </a:r>
            <a:r>
              <a:rPr lang="en-US" altLang="ja-JP" dirty="0" smtClean="0"/>
              <a:t>( % )</a:t>
            </a:r>
            <a:endParaRPr kumimoji="1" lang="ja-JP" altLang="en-US" dirty="0"/>
          </a:p>
        </p:txBody>
      </p:sp>
      <p:sp>
        <p:nvSpPr>
          <p:cNvPr id="10" name="テキスト ボックス 9"/>
          <p:cNvSpPr txBox="1"/>
          <p:nvPr/>
        </p:nvSpPr>
        <p:spPr>
          <a:xfrm rot="16200000">
            <a:off x="4328038" y="4815971"/>
            <a:ext cx="714380" cy="369332"/>
          </a:xfrm>
          <a:prstGeom prst="rect">
            <a:avLst/>
          </a:prstGeom>
          <a:noFill/>
        </p:spPr>
        <p:txBody>
          <a:bodyPr wrap="square" rtlCol="0">
            <a:spAutoFit/>
          </a:bodyPr>
          <a:lstStyle/>
          <a:p>
            <a:r>
              <a:rPr lang="en-US" altLang="ja-JP" dirty="0" err="1" smtClean="0"/>
              <a:t>req</a:t>
            </a:r>
            <a:r>
              <a:rPr lang="en-US" altLang="ja-JP" dirty="0" smtClean="0"/>
              <a:t>/s</a:t>
            </a:r>
            <a:endParaRPr kumimoji="1" lang="ja-JP" altLang="en-US" dirty="0"/>
          </a:p>
        </p:txBody>
      </p:sp>
      <p:sp>
        <p:nvSpPr>
          <p:cNvPr id="11" name="テキスト ボックス 10"/>
          <p:cNvSpPr txBox="1"/>
          <p:nvPr/>
        </p:nvSpPr>
        <p:spPr>
          <a:xfrm>
            <a:off x="6572264" y="3714752"/>
            <a:ext cx="1285884" cy="369332"/>
          </a:xfrm>
          <a:prstGeom prst="rect">
            <a:avLst/>
          </a:prstGeom>
          <a:noFill/>
        </p:spPr>
        <p:txBody>
          <a:bodyPr wrap="square" rtlCol="0">
            <a:spAutoFit/>
          </a:bodyPr>
          <a:lstStyle/>
          <a:p>
            <a:r>
              <a:rPr kumimoji="1" lang="ja-JP" altLang="en-US" dirty="0" smtClean="0"/>
              <a:t>時間 </a:t>
            </a:r>
            <a:r>
              <a:rPr kumimoji="1" lang="en-US" altLang="ja-JP" dirty="0" smtClean="0"/>
              <a:t>( </a:t>
            </a:r>
            <a:r>
              <a:rPr kumimoji="1" lang="ja-JP" altLang="en-US" dirty="0" smtClean="0"/>
              <a:t>秒 </a:t>
            </a:r>
            <a:r>
              <a:rPr kumimoji="1" lang="en-US" altLang="ja-JP" dirty="0" smtClean="0"/>
              <a:t>)</a:t>
            </a:r>
            <a:endParaRPr kumimoji="1" lang="ja-JP" altLang="en-US" dirty="0"/>
          </a:p>
        </p:txBody>
      </p:sp>
      <p:sp>
        <p:nvSpPr>
          <p:cNvPr id="12" name="スライド番号プレースホルダ 11"/>
          <p:cNvSpPr>
            <a:spLocks noGrp="1"/>
          </p:cNvSpPr>
          <p:nvPr>
            <p:ph type="sldNum" sz="quarter" idx="12"/>
          </p:nvPr>
        </p:nvSpPr>
        <p:spPr/>
        <p:txBody>
          <a:bodyPr/>
          <a:lstStyle/>
          <a:p>
            <a:fld id="{92635A3E-8359-4FD6-86B2-A1872DF6C11E}"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smtClean="0"/>
              <a:t>Tripwire </a:t>
            </a:r>
            <a:r>
              <a:rPr kumimoji="1" lang="ja-JP" altLang="en-US" dirty="0" smtClean="0"/>
              <a:t>のオフロード</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実験内容</a:t>
            </a:r>
            <a:endParaRPr lang="en-US" altLang="ja-JP" dirty="0" smtClean="0"/>
          </a:p>
          <a:p>
            <a:pPr lvl="1"/>
            <a:r>
              <a:rPr lang="ja-JP" altLang="en-US" dirty="0" smtClean="0">
                <a:solidFill>
                  <a:schemeClr val="tx1"/>
                </a:solidFill>
              </a:rPr>
              <a:t>オフロード元では無限ループするプログラムが動作</a:t>
            </a:r>
            <a:endParaRPr lang="en-US" altLang="ja-JP" dirty="0" smtClean="0">
              <a:solidFill>
                <a:schemeClr val="tx1"/>
              </a:solidFill>
            </a:endParaRPr>
          </a:p>
          <a:p>
            <a:pPr lvl="2"/>
            <a:r>
              <a:rPr lang="en-US" altLang="ja-JP" sz="2800" dirty="0" smtClean="0">
                <a:solidFill>
                  <a:schemeClr val="tx1"/>
                </a:solidFill>
              </a:rPr>
              <a:t>CPU </a:t>
            </a:r>
            <a:r>
              <a:rPr lang="ja-JP" altLang="en-US" sz="2800" dirty="0" smtClean="0">
                <a:solidFill>
                  <a:schemeClr val="tx1"/>
                </a:solidFill>
              </a:rPr>
              <a:t>を制限まで使用</a:t>
            </a:r>
            <a:endParaRPr lang="en-US" altLang="ja-JP" sz="2800" dirty="0" smtClean="0">
              <a:solidFill>
                <a:schemeClr val="tx1"/>
              </a:solidFill>
            </a:endParaRPr>
          </a:p>
          <a:p>
            <a:pPr lvl="1"/>
            <a:r>
              <a:rPr lang="en-US" altLang="ja-JP" sz="2800" dirty="0" smtClean="0">
                <a:solidFill>
                  <a:schemeClr val="tx1"/>
                </a:solidFill>
              </a:rPr>
              <a:t>cap</a:t>
            </a:r>
            <a:r>
              <a:rPr lang="ja-JP" altLang="en-US" sz="2800" dirty="0" smtClean="0">
                <a:solidFill>
                  <a:schemeClr val="tx1"/>
                </a:solidFill>
              </a:rPr>
              <a:t> を </a:t>
            </a:r>
            <a:r>
              <a:rPr lang="en-US" altLang="ja-JP" sz="2800" dirty="0" smtClean="0">
                <a:solidFill>
                  <a:schemeClr val="tx1"/>
                </a:solidFill>
              </a:rPr>
              <a:t>50 </a:t>
            </a:r>
            <a:r>
              <a:rPr lang="ja-JP" altLang="en-US" sz="2800" dirty="0" smtClean="0">
                <a:solidFill>
                  <a:schemeClr val="tx1"/>
                </a:solidFill>
              </a:rPr>
              <a:t>に設定</a:t>
            </a:r>
            <a:endParaRPr lang="en-US" altLang="ja-JP" sz="2800" dirty="0" smtClean="0">
              <a:solidFill>
                <a:schemeClr val="tx1"/>
              </a:solidFill>
            </a:endParaRPr>
          </a:p>
          <a:p>
            <a:pPr lvl="1"/>
            <a:r>
              <a:rPr lang="en-US" altLang="ja-JP" sz="2800" dirty="0" smtClean="0">
                <a:solidFill>
                  <a:schemeClr val="tx1"/>
                </a:solidFill>
              </a:rPr>
              <a:t>Tripwire </a:t>
            </a:r>
            <a:r>
              <a:rPr lang="ja-JP" altLang="en-US" sz="2800" dirty="0" smtClean="0">
                <a:solidFill>
                  <a:schemeClr val="tx1"/>
                </a:solidFill>
              </a:rPr>
              <a:t>は </a:t>
            </a:r>
            <a:r>
              <a:rPr lang="en-US" altLang="ja-JP" sz="2800" dirty="0" smtClean="0">
                <a:solidFill>
                  <a:schemeClr val="tx1"/>
                </a:solidFill>
              </a:rPr>
              <a:t>30%</a:t>
            </a:r>
            <a:r>
              <a:rPr lang="ja-JP" altLang="en-US" sz="2800" dirty="0" smtClean="0">
                <a:solidFill>
                  <a:schemeClr val="tx1"/>
                </a:solidFill>
              </a:rPr>
              <a:t>  に制限</a:t>
            </a:r>
            <a:endParaRPr kumimoji="1" lang="ja-JP" altLang="en-US" sz="2800" dirty="0"/>
          </a:p>
        </p:txBody>
      </p:sp>
      <p:sp>
        <p:nvSpPr>
          <p:cNvPr id="5" name="スライド番号プレースホルダ 4"/>
          <p:cNvSpPr>
            <a:spLocks noGrp="1"/>
          </p:cNvSpPr>
          <p:nvPr>
            <p:ph type="sldNum" sz="quarter" idx="12"/>
          </p:nvPr>
        </p:nvSpPr>
        <p:spPr/>
        <p:txBody>
          <a:bodyPr/>
          <a:lstStyle/>
          <a:p>
            <a:fld id="{92635A3E-8359-4FD6-86B2-A1872DF6C11E}" type="slidenum">
              <a:rPr kumimoji="1" lang="ja-JP" altLang="en-US" smtClean="0"/>
              <a:pPr/>
              <a:t>19</a:t>
            </a:fld>
            <a:endParaRPr kumimoji="1" lang="ja-JP" altLang="en-US"/>
          </a:p>
        </p:txBody>
      </p:sp>
      <p:sp>
        <p:nvSpPr>
          <p:cNvPr id="7" name="正方形/長方形 6"/>
          <p:cNvSpPr/>
          <p:nvPr/>
        </p:nvSpPr>
        <p:spPr>
          <a:xfrm>
            <a:off x="8103108" y="1500174"/>
            <a:ext cx="878998" cy="1071570"/>
          </a:xfrm>
          <a:prstGeom prst="rect">
            <a:avLst/>
          </a:prstGeom>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8" name="円/楕円 7"/>
          <p:cNvSpPr/>
          <p:nvPr/>
        </p:nvSpPr>
        <p:spPr>
          <a:xfrm>
            <a:off x="8139138" y="1571612"/>
            <a:ext cx="822676" cy="428628"/>
          </a:xfrm>
          <a:prstGeom prst="ellipse">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web</a:t>
            </a:r>
            <a:endParaRPr lang="ja-JP" altLang="en-US" dirty="0">
              <a:solidFill>
                <a:schemeClr val="tx1"/>
              </a:solidFill>
            </a:endParaRPr>
          </a:p>
        </p:txBody>
      </p:sp>
      <p:sp>
        <p:nvSpPr>
          <p:cNvPr id="9" name="正方形/長方形 8"/>
          <p:cNvSpPr/>
          <p:nvPr/>
        </p:nvSpPr>
        <p:spPr>
          <a:xfrm>
            <a:off x="8001024" y="1428736"/>
            <a:ext cx="1056039" cy="12144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endParaRPr>
          </a:p>
        </p:txBody>
      </p:sp>
      <p:sp>
        <p:nvSpPr>
          <p:cNvPr id="10" name="テキスト ボックス 9"/>
          <p:cNvSpPr txBox="1"/>
          <p:nvPr/>
        </p:nvSpPr>
        <p:spPr>
          <a:xfrm>
            <a:off x="8234388" y="1071546"/>
            <a:ext cx="621200" cy="369332"/>
          </a:xfrm>
          <a:prstGeom prst="rect">
            <a:avLst/>
          </a:prstGeom>
          <a:noFill/>
        </p:spPr>
        <p:txBody>
          <a:bodyPr wrap="square" rtlCol="0">
            <a:spAutoFit/>
          </a:bodyPr>
          <a:lstStyle/>
          <a:p>
            <a:r>
              <a:rPr kumimoji="1" lang="en-US" altLang="ja-JP" dirty="0" smtClean="0">
                <a:solidFill>
                  <a:srgbClr val="FF0000"/>
                </a:solidFill>
              </a:rPr>
              <a:t>50%</a:t>
            </a:r>
            <a:endParaRPr kumimoji="1" lang="ja-JP" altLang="en-US" dirty="0">
              <a:solidFill>
                <a:srgbClr val="FF0000"/>
              </a:solidFill>
            </a:endParaRPr>
          </a:p>
        </p:txBody>
      </p:sp>
      <p:sp>
        <p:nvSpPr>
          <p:cNvPr id="11" name="正方形/長方形 10"/>
          <p:cNvSpPr/>
          <p:nvPr/>
        </p:nvSpPr>
        <p:spPr>
          <a:xfrm>
            <a:off x="7000892" y="1428736"/>
            <a:ext cx="885826" cy="1143000"/>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12" name="円/楕円 11"/>
          <p:cNvSpPr/>
          <p:nvPr/>
        </p:nvSpPr>
        <p:spPr>
          <a:xfrm>
            <a:off x="8067700" y="2071678"/>
            <a:ext cx="1000100" cy="428628"/>
          </a:xfrm>
          <a:prstGeom prst="ellipse">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snort</a:t>
            </a:r>
            <a:endParaRPr lang="ja-JP" altLang="en-US" dirty="0">
              <a:solidFill>
                <a:schemeClr val="tx1"/>
              </a:solidFill>
            </a:endParaRPr>
          </a:p>
        </p:txBody>
      </p:sp>
      <p:sp>
        <p:nvSpPr>
          <p:cNvPr id="13" name="正方形/長方形 12"/>
          <p:cNvSpPr/>
          <p:nvPr/>
        </p:nvSpPr>
        <p:spPr>
          <a:xfrm>
            <a:off x="8122158" y="3571876"/>
            <a:ext cx="878998" cy="1071570"/>
          </a:xfrm>
          <a:prstGeom prst="rect">
            <a:avLst/>
          </a:prstGeom>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14" name="円/楕円 13"/>
          <p:cNvSpPr/>
          <p:nvPr/>
        </p:nvSpPr>
        <p:spPr>
          <a:xfrm>
            <a:off x="8158188" y="3643314"/>
            <a:ext cx="822676" cy="428628"/>
          </a:xfrm>
          <a:prstGeom prst="ellipse">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web</a:t>
            </a:r>
            <a:endParaRPr lang="ja-JP" altLang="en-US" dirty="0">
              <a:solidFill>
                <a:schemeClr val="tx1"/>
              </a:solidFill>
            </a:endParaRPr>
          </a:p>
        </p:txBody>
      </p:sp>
      <p:sp>
        <p:nvSpPr>
          <p:cNvPr id="15" name="正方形/長方形 14"/>
          <p:cNvSpPr/>
          <p:nvPr/>
        </p:nvSpPr>
        <p:spPr>
          <a:xfrm>
            <a:off x="8020074" y="3500438"/>
            <a:ext cx="1056039" cy="12144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endParaRPr>
          </a:p>
        </p:txBody>
      </p:sp>
      <p:sp>
        <p:nvSpPr>
          <p:cNvPr id="16" name="正方形/長方形 15"/>
          <p:cNvSpPr/>
          <p:nvPr/>
        </p:nvSpPr>
        <p:spPr>
          <a:xfrm>
            <a:off x="7000892" y="3519488"/>
            <a:ext cx="904876" cy="1143000"/>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17" name="円/楕円 16"/>
          <p:cNvSpPr/>
          <p:nvPr/>
        </p:nvSpPr>
        <p:spPr>
          <a:xfrm>
            <a:off x="6929454" y="4233868"/>
            <a:ext cx="1000100" cy="428628"/>
          </a:xfrm>
          <a:prstGeom prst="ellipse">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snort</a:t>
            </a:r>
            <a:endParaRPr lang="ja-JP" altLang="en-US" dirty="0">
              <a:solidFill>
                <a:schemeClr val="tx1"/>
              </a:solidFill>
            </a:endParaRPr>
          </a:p>
        </p:txBody>
      </p:sp>
      <p:sp>
        <p:nvSpPr>
          <p:cNvPr id="18" name="円/楕円 17"/>
          <p:cNvSpPr/>
          <p:nvPr/>
        </p:nvSpPr>
        <p:spPr>
          <a:xfrm>
            <a:off x="8072462" y="4124342"/>
            <a:ext cx="1000100" cy="428628"/>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9" name="正方形/長方形 18"/>
          <p:cNvSpPr/>
          <p:nvPr/>
        </p:nvSpPr>
        <p:spPr>
          <a:xfrm>
            <a:off x="8122159" y="5499113"/>
            <a:ext cx="878998" cy="1071570"/>
          </a:xfrm>
          <a:prstGeom prst="rect">
            <a:avLst/>
          </a:prstGeom>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20" name="円/楕円 19"/>
          <p:cNvSpPr/>
          <p:nvPr/>
        </p:nvSpPr>
        <p:spPr>
          <a:xfrm>
            <a:off x="8158189" y="5570551"/>
            <a:ext cx="822676" cy="428628"/>
          </a:xfrm>
          <a:prstGeom prst="ellipse">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web</a:t>
            </a:r>
            <a:endParaRPr lang="ja-JP" altLang="en-US" dirty="0">
              <a:solidFill>
                <a:schemeClr val="tx1"/>
              </a:solidFill>
            </a:endParaRPr>
          </a:p>
        </p:txBody>
      </p:sp>
      <p:sp>
        <p:nvSpPr>
          <p:cNvPr id="21" name="正方形/長方形 20"/>
          <p:cNvSpPr/>
          <p:nvPr/>
        </p:nvSpPr>
        <p:spPr>
          <a:xfrm>
            <a:off x="7000893" y="5427675"/>
            <a:ext cx="904876" cy="1143000"/>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22" name="円/楕円 21"/>
          <p:cNvSpPr/>
          <p:nvPr/>
        </p:nvSpPr>
        <p:spPr>
          <a:xfrm>
            <a:off x="6929455" y="6070617"/>
            <a:ext cx="1000100" cy="428628"/>
          </a:xfrm>
          <a:prstGeom prst="ellipse">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snort</a:t>
            </a:r>
            <a:endParaRPr lang="ja-JP" altLang="en-US" dirty="0">
              <a:solidFill>
                <a:schemeClr val="tx1"/>
              </a:solidFill>
            </a:endParaRPr>
          </a:p>
        </p:txBody>
      </p:sp>
      <p:sp>
        <p:nvSpPr>
          <p:cNvPr id="23" name="円/楕円 22"/>
          <p:cNvSpPr/>
          <p:nvPr/>
        </p:nvSpPr>
        <p:spPr>
          <a:xfrm>
            <a:off x="8072463" y="6051579"/>
            <a:ext cx="1000100" cy="428628"/>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4" name="右カーブ矢印 23"/>
          <p:cNvSpPr/>
          <p:nvPr/>
        </p:nvSpPr>
        <p:spPr>
          <a:xfrm rot="5400000">
            <a:off x="7858151" y="3786205"/>
            <a:ext cx="214313" cy="785812"/>
          </a:xfrm>
          <a:prstGeom prst="curvedRightArrow">
            <a:avLst/>
          </a:prstGeom>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25" name="右カーブ矢印 24"/>
          <p:cNvSpPr/>
          <p:nvPr/>
        </p:nvSpPr>
        <p:spPr>
          <a:xfrm rot="5400000">
            <a:off x="7861671" y="5570554"/>
            <a:ext cx="214313" cy="785812"/>
          </a:xfrm>
          <a:prstGeom prst="curvedRightArrow">
            <a:avLst/>
          </a:prstGeom>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cxnSp>
        <p:nvCxnSpPr>
          <p:cNvPr id="26" name="直線コネクタ 25"/>
          <p:cNvCxnSpPr/>
          <p:nvPr/>
        </p:nvCxnSpPr>
        <p:spPr>
          <a:xfrm>
            <a:off x="8004544" y="5408625"/>
            <a:ext cx="1071538"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8465372" y="6034898"/>
            <a:ext cx="1214446"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0800000">
            <a:off x="6858017" y="6642121"/>
            <a:ext cx="2214578"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5400000" flipH="1" flipV="1">
            <a:off x="6573059" y="6356369"/>
            <a:ext cx="570710" cy="7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6858017" y="6070617"/>
            <a:ext cx="1143008"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rot="5400000">
            <a:off x="7680348" y="5749146"/>
            <a:ext cx="642148" cy="7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072066" y="2130974"/>
            <a:ext cx="1571636" cy="369332"/>
          </a:xfrm>
          <a:prstGeom prst="rect">
            <a:avLst/>
          </a:prstGeom>
          <a:noFill/>
          <a:ln>
            <a:solidFill>
              <a:schemeClr val="tx1"/>
            </a:solidFill>
          </a:ln>
        </p:spPr>
        <p:txBody>
          <a:bodyPr wrap="square" rtlCol="0">
            <a:spAutoFit/>
          </a:bodyPr>
          <a:lstStyle/>
          <a:p>
            <a:pPr algn="ctr"/>
            <a:r>
              <a:rPr kumimoji="1" lang="ja-JP" altLang="en-US" dirty="0" smtClean="0"/>
              <a:t>オフロードなし</a:t>
            </a:r>
            <a:endParaRPr kumimoji="1" lang="ja-JP" altLang="en-US" dirty="0"/>
          </a:p>
        </p:txBody>
      </p:sp>
      <p:sp>
        <p:nvSpPr>
          <p:cNvPr id="33" name="テキスト ボックス 32"/>
          <p:cNvSpPr txBox="1"/>
          <p:nvPr/>
        </p:nvSpPr>
        <p:spPr>
          <a:xfrm>
            <a:off x="5072066" y="4429132"/>
            <a:ext cx="1571636" cy="369332"/>
          </a:xfrm>
          <a:prstGeom prst="rect">
            <a:avLst/>
          </a:prstGeom>
          <a:noFill/>
          <a:ln>
            <a:solidFill>
              <a:schemeClr val="tx1"/>
            </a:solidFill>
          </a:ln>
        </p:spPr>
        <p:txBody>
          <a:bodyPr wrap="square" rtlCol="0">
            <a:spAutoFit/>
          </a:bodyPr>
          <a:lstStyle/>
          <a:p>
            <a:pPr algn="ctr"/>
            <a:r>
              <a:rPr kumimoji="1" lang="ja-JP" altLang="en-US" dirty="0" smtClean="0"/>
              <a:t>オフロードあり</a:t>
            </a:r>
            <a:endParaRPr kumimoji="1" lang="ja-JP" altLang="en-US" dirty="0"/>
          </a:p>
        </p:txBody>
      </p:sp>
      <p:sp>
        <p:nvSpPr>
          <p:cNvPr id="34" name="テキスト ボックス 33"/>
          <p:cNvSpPr txBox="1"/>
          <p:nvPr/>
        </p:nvSpPr>
        <p:spPr>
          <a:xfrm>
            <a:off x="5072066" y="6202940"/>
            <a:ext cx="1571636" cy="369332"/>
          </a:xfrm>
          <a:prstGeom prst="rect">
            <a:avLst/>
          </a:prstGeom>
          <a:noFill/>
          <a:ln>
            <a:solidFill>
              <a:schemeClr val="tx1"/>
            </a:solidFill>
          </a:ln>
        </p:spPr>
        <p:txBody>
          <a:bodyPr wrap="square" rtlCol="0">
            <a:spAutoFit/>
          </a:bodyPr>
          <a:lstStyle/>
          <a:p>
            <a:pPr algn="ctr"/>
            <a:r>
              <a:rPr lang="en-US" altLang="ja-JP" dirty="0" err="1" smtClean="0"/>
              <a:t>OffloadCage</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セキュリティ機構のオフロード</a:t>
            </a:r>
            <a:r>
              <a:rPr kumimoji="1" lang="en-US" altLang="ja-JP" dirty="0" smtClean="0"/>
              <a:t>	</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外部にサービスを提供している仮想マシンの外へ出す</a:t>
            </a:r>
            <a:endParaRPr kumimoji="1" lang="en-US" altLang="ja-JP" dirty="0" smtClean="0"/>
          </a:p>
          <a:p>
            <a:pPr lvl="1"/>
            <a:r>
              <a:rPr kumimoji="1" lang="ja-JP" altLang="en-US" dirty="0" smtClean="0">
                <a:solidFill>
                  <a:schemeClr val="tx1"/>
                </a:solidFill>
              </a:rPr>
              <a:t>セキュリティが向上</a:t>
            </a:r>
            <a:endParaRPr kumimoji="1" lang="en-US" altLang="ja-JP" dirty="0" smtClean="0">
              <a:solidFill>
                <a:schemeClr val="tx1"/>
              </a:solidFill>
            </a:endParaRPr>
          </a:p>
          <a:p>
            <a:pPr lvl="2"/>
            <a:r>
              <a:rPr kumimoji="1" lang="ja-JP" altLang="en-US" dirty="0" smtClean="0">
                <a:solidFill>
                  <a:schemeClr val="tx1"/>
                </a:solidFill>
              </a:rPr>
              <a:t>仮想マシン</a:t>
            </a:r>
            <a:r>
              <a:rPr lang="ja-JP" altLang="en-US" dirty="0" smtClean="0">
                <a:solidFill>
                  <a:schemeClr val="tx1"/>
                </a:solidFill>
              </a:rPr>
              <a:t>が攻撃されてもセキュリティ機構まで影響が及びにくい</a:t>
            </a:r>
            <a:endParaRPr lang="en-US" altLang="ja-JP" dirty="0" smtClean="0">
              <a:solidFill>
                <a:schemeClr val="tx1"/>
              </a:solidFill>
            </a:endParaRPr>
          </a:p>
          <a:p>
            <a:pPr lvl="2"/>
            <a:r>
              <a:rPr lang="ja-JP" altLang="en-US" dirty="0" smtClean="0">
                <a:solidFill>
                  <a:schemeClr val="tx1"/>
                </a:solidFill>
              </a:rPr>
              <a:t>セキュリティ機構のポリシやログなどの</a:t>
            </a:r>
            <a:endParaRPr lang="en-US" altLang="ja-JP" dirty="0" smtClean="0">
              <a:solidFill>
                <a:schemeClr val="tx1"/>
              </a:solidFill>
            </a:endParaRPr>
          </a:p>
          <a:p>
            <a:pPr lvl="2">
              <a:buNone/>
            </a:pPr>
            <a:r>
              <a:rPr lang="en-US" altLang="ja-JP" dirty="0" smtClean="0">
                <a:solidFill>
                  <a:schemeClr val="tx1"/>
                </a:solidFill>
              </a:rPr>
              <a:t>	</a:t>
            </a:r>
            <a:r>
              <a:rPr lang="ja-JP" altLang="en-US" dirty="0" smtClean="0">
                <a:solidFill>
                  <a:schemeClr val="tx1"/>
                </a:solidFill>
              </a:rPr>
              <a:t>データの改竄を防ぐ</a:t>
            </a:r>
            <a:endParaRPr lang="en-US" altLang="ja-JP" dirty="0" smtClean="0">
              <a:solidFill>
                <a:schemeClr val="tx1"/>
              </a:solidFill>
            </a:endParaRPr>
          </a:p>
          <a:p>
            <a:r>
              <a:rPr kumimoji="1" lang="ja-JP" altLang="en-US" dirty="0" smtClean="0">
                <a:solidFill>
                  <a:schemeClr val="tx1"/>
                </a:solidFill>
              </a:rPr>
              <a:t>セキュリティ機構とは？</a:t>
            </a:r>
            <a:endParaRPr lang="en-US" altLang="ja-JP" dirty="0" smtClean="0">
              <a:solidFill>
                <a:schemeClr val="tx1"/>
              </a:solidFill>
            </a:endParaRPr>
          </a:p>
          <a:p>
            <a:pPr lvl="1"/>
            <a:r>
              <a:rPr kumimoji="1" lang="ja-JP" altLang="en-US" dirty="0" smtClean="0">
                <a:solidFill>
                  <a:schemeClr val="tx1"/>
                </a:solidFill>
              </a:rPr>
              <a:t>侵入検知システム</a:t>
            </a:r>
            <a:endParaRPr kumimoji="1" lang="en-US" altLang="ja-JP" dirty="0" smtClean="0">
              <a:solidFill>
                <a:schemeClr val="tx1"/>
              </a:solidFill>
            </a:endParaRPr>
          </a:p>
          <a:p>
            <a:pPr lvl="1"/>
            <a:r>
              <a:rPr lang="ja-JP" altLang="en-US" dirty="0" smtClean="0">
                <a:solidFill>
                  <a:schemeClr val="tx1"/>
                </a:solidFill>
              </a:rPr>
              <a:t>ファイヤーウォール</a:t>
            </a:r>
            <a:endParaRPr kumimoji="1" lang="en-US" altLang="ja-JP" dirty="0" smtClean="0">
              <a:solidFill>
                <a:schemeClr val="tx1"/>
              </a:solidFill>
            </a:endParaRPr>
          </a:p>
          <a:p>
            <a:pPr lvl="1"/>
            <a:r>
              <a:rPr kumimoji="1" lang="ja-JP" altLang="en-US" dirty="0" smtClean="0">
                <a:solidFill>
                  <a:schemeClr val="tx1"/>
                </a:solidFill>
              </a:rPr>
              <a:t>アクセス制御</a:t>
            </a:r>
            <a:endParaRPr kumimoji="1" lang="en-US" altLang="ja-JP" dirty="0" smtClean="0">
              <a:solidFill>
                <a:schemeClr val="tx1"/>
              </a:solidFill>
            </a:endParaRPr>
          </a:p>
          <a:p>
            <a:pPr lvl="1"/>
            <a:endParaRPr kumimoji="1" lang="en-US" altLang="ja-JP" dirty="0" smtClean="0">
              <a:solidFill>
                <a:schemeClr val="tx1"/>
              </a:solidFill>
            </a:endParaRPr>
          </a:p>
          <a:p>
            <a:pPr lvl="1"/>
            <a:endParaRPr lang="en-US" altLang="ja-JP" dirty="0" smtClean="0">
              <a:solidFill>
                <a:schemeClr val="tx1"/>
              </a:solidFill>
            </a:endParaRPr>
          </a:p>
          <a:p>
            <a:pPr lvl="1"/>
            <a:endParaRPr kumimoji="1" lang="en-US" altLang="ja-JP" dirty="0" smtClean="0">
              <a:solidFill>
                <a:schemeClr val="tx1"/>
              </a:solidFill>
            </a:endParaRPr>
          </a:p>
          <a:p>
            <a:pPr lvl="1"/>
            <a:endParaRPr kumimoji="1" lang="ja-JP" altLang="en-US" dirty="0">
              <a:solidFill>
                <a:schemeClr val="tx1"/>
              </a:solidFill>
            </a:endParaRPr>
          </a:p>
        </p:txBody>
      </p:sp>
      <p:sp>
        <p:nvSpPr>
          <p:cNvPr id="5" name="正方形/長方形 4"/>
          <p:cNvSpPr/>
          <p:nvPr/>
        </p:nvSpPr>
        <p:spPr>
          <a:xfrm>
            <a:off x="7358082" y="4714884"/>
            <a:ext cx="1357312" cy="1500187"/>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ja-JP" altLang="en-US"/>
          </a:p>
        </p:txBody>
      </p:sp>
      <p:sp>
        <p:nvSpPr>
          <p:cNvPr id="7" name="円/楕円 6"/>
          <p:cNvSpPr/>
          <p:nvPr/>
        </p:nvSpPr>
        <p:spPr>
          <a:xfrm>
            <a:off x="7358082" y="5500702"/>
            <a:ext cx="1357312" cy="714375"/>
          </a:xfrm>
          <a:prstGeom prst="ellipse">
            <a:avLst/>
          </a:prstGeom>
          <a:ln>
            <a:noFill/>
            <a:prstDash val="sys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dirty="0">
              <a:solidFill>
                <a:schemeClr val="tx1"/>
              </a:solidFill>
            </a:endParaRPr>
          </a:p>
        </p:txBody>
      </p:sp>
      <p:sp>
        <p:nvSpPr>
          <p:cNvPr id="8" name="円/楕円 7"/>
          <p:cNvSpPr/>
          <p:nvPr/>
        </p:nvSpPr>
        <p:spPr>
          <a:xfrm>
            <a:off x="5643570" y="5500702"/>
            <a:ext cx="1357312" cy="714375"/>
          </a:xfrm>
          <a:prstGeom prst="ellipse">
            <a:avLst/>
          </a:prstGeom>
          <a:solidFill>
            <a:srgbClr val="FFFF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1" name="テキスト ボックス 18"/>
          <p:cNvSpPr txBox="1">
            <a:spLocks noChangeArrowheads="1"/>
          </p:cNvSpPr>
          <p:nvPr/>
        </p:nvSpPr>
        <p:spPr bwMode="auto">
          <a:xfrm>
            <a:off x="7143768" y="4071942"/>
            <a:ext cx="1643062" cy="646331"/>
          </a:xfrm>
          <a:prstGeom prst="rect">
            <a:avLst/>
          </a:prstGeom>
          <a:noFill/>
          <a:ln w="9525">
            <a:noFill/>
            <a:miter lim="800000"/>
            <a:headEnd/>
            <a:tailEnd/>
          </a:ln>
        </p:spPr>
        <p:txBody>
          <a:bodyPr>
            <a:spAutoFit/>
          </a:bodyPr>
          <a:lstStyle/>
          <a:p>
            <a:pPr algn="ctr"/>
            <a:endParaRPr lang="en-US" altLang="ja-JP" dirty="0" smtClean="0"/>
          </a:p>
          <a:p>
            <a:pPr algn="ctr"/>
            <a:r>
              <a:rPr lang="ja-JP" altLang="en-US" dirty="0"/>
              <a:t>仮想マシン</a:t>
            </a:r>
            <a:endParaRPr lang="en-US" altLang="ja-JP" dirty="0"/>
          </a:p>
        </p:txBody>
      </p:sp>
      <p:sp>
        <p:nvSpPr>
          <p:cNvPr id="12" name="テキスト ボックス 19"/>
          <p:cNvSpPr txBox="1">
            <a:spLocks noChangeArrowheads="1"/>
          </p:cNvSpPr>
          <p:nvPr/>
        </p:nvSpPr>
        <p:spPr bwMode="auto">
          <a:xfrm>
            <a:off x="5572132" y="5572140"/>
            <a:ext cx="1571625" cy="646113"/>
          </a:xfrm>
          <a:prstGeom prst="rect">
            <a:avLst/>
          </a:prstGeom>
          <a:noFill/>
          <a:ln w="9525">
            <a:noFill/>
            <a:miter lim="800000"/>
            <a:headEnd/>
            <a:tailEnd/>
          </a:ln>
        </p:spPr>
        <p:txBody>
          <a:bodyPr>
            <a:spAutoFit/>
          </a:bodyPr>
          <a:lstStyle/>
          <a:p>
            <a:pPr algn="ctr"/>
            <a:r>
              <a:rPr lang="ja-JP" altLang="en-US" dirty="0"/>
              <a:t>セキュリティ</a:t>
            </a:r>
            <a:endParaRPr lang="en-US" altLang="ja-JP" dirty="0"/>
          </a:p>
          <a:p>
            <a:pPr algn="ctr"/>
            <a:r>
              <a:rPr lang="ja-JP" altLang="en-US" dirty="0"/>
              <a:t>機構</a:t>
            </a:r>
          </a:p>
        </p:txBody>
      </p:sp>
      <p:sp>
        <p:nvSpPr>
          <p:cNvPr id="15" name="左カーブ矢印 14"/>
          <p:cNvSpPr/>
          <p:nvPr/>
        </p:nvSpPr>
        <p:spPr>
          <a:xfrm rot="5400000">
            <a:off x="6893735" y="5679297"/>
            <a:ext cx="428628" cy="107157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7" name="直線コネクタ 16"/>
          <p:cNvCxnSpPr/>
          <p:nvPr/>
        </p:nvCxnSpPr>
        <p:spPr>
          <a:xfrm rot="5400000">
            <a:off x="6215868" y="5357032"/>
            <a:ext cx="1857388"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3" name="スライド番号プレースホルダ 12"/>
          <p:cNvSpPr>
            <a:spLocks noGrp="1"/>
          </p:cNvSpPr>
          <p:nvPr>
            <p:ph type="sldNum" sz="quarter" idx="12"/>
          </p:nvPr>
        </p:nvSpPr>
        <p:spPr/>
        <p:txBody>
          <a:bodyPr/>
          <a:lstStyle/>
          <a:p>
            <a:fld id="{92635A3E-8359-4FD6-86B2-A1872DF6C11E}" type="slidenum">
              <a:rPr kumimoji="1" lang="ja-JP" altLang="en-US" smtClean="0"/>
              <a:pPr/>
              <a:t>2</a:t>
            </a:fld>
            <a:endParaRPr kumimoji="1" lang="ja-JP" altLang="en-US"/>
          </a:p>
        </p:txBody>
      </p:sp>
    </p:spTree>
  </p:cSld>
  <p:clrMapOvr>
    <a:masterClrMapping/>
  </p:clrMapOvr>
  <p:transition advTm="94506"/>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686800" cy="1066800"/>
          </a:xfrm>
        </p:spPr>
        <p:txBody>
          <a:bodyPr>
            <a:normAutofit fontScale="90000"/>
          </a:bodyPr>
          <a:lstStyle/>
          <a:p>
            <a:r>
              <a:rPr kumimoji="1" lang="ja-JP" altLang="en-US" dirty="0" smtClean="0"/>
              <a:t>実験 </a:t>
            </a:r>
            <a:r>
              <a:rPr lang="en-US" altLang="ja-JP" dirty="0" smtClean="0"/>
              <a:t>: Tripwire </a:t>
            </a:r>
            <a:r>
              <a:rPr lang="ja-JP" altLang="en-US" dirty="0" smtClean="0"/>
              <a:t>とオフロード元 </a:t>
            </a:r>
            <a:r>
              <a:rPr lang="en-US" altLang="ja-JP" dirty="0" smtClean="0"/>
              <a:t>VM </a:t>
            </a:r>
            <a:r>
              <a:rPr lang="ja-JP" altLang="en-US" dirty="0" smtClean="0"/>
              <a:t>の合計</a:t>
            </a:r>
            <a:endParaRPr kumimoji="1" lang="ja-JP" altLang="en-US" dirty="0"/>
          </a:p>
        </p:txBody>
      </p:sp>
      <p:sp>
        <p:nvSpPr>
          <p:cNvPr id="4" name="コンテンツ プレースホルダ 3"/>
          <p:cNvSpPr>
            <a:spLocks noGrp="1"/>
          </p:cNvSpPr>
          <p:nvPr>
            <p:ph sz="half" idx="1"/>
          </p:nvPr>
        </p:nvSpPr>
        <p:spPr/>
        <p:txBody>
          <a:bodyPr>
            <a:normAutofit/>
          </a:bodyPr>
          <a:lstStyle/>
          <a:p>
            <a:endParaRPr lang="en-US" altLang="ja-JP" sz="2000" dirty="0" smtClean="0">
              <a:solidFill>
                <a:schemeClr val="tx1"/>
              </a:solidFill>
            </a:endParaRPr>
          </a:p>
          <a:p>
            <a:r>
              <a:rPr lang="en-US" altLang="ja-JP" sz="2400" dirty="0" smtClean="0"/>
              <a:t>Tripwire </a:t>
            </a:r>
            <a:r>
              <a:rPr lang="ja-JP" altLang="en-US" sz="2400" dirty="0" smtClean="0"/>
              <a:t>とオフロード元の </a:t>
            </a:r>
            <a:r>
              <a:rPr lang="en-US" altLang="ja-JP" sz="2400" dirty="0" smtClean="0"/>
              <a:t>CPU </a:t>
            </a:r>
            <a:r>
              <a:rPr lang="ja-JP" altLang="en-US" sz="2400" dirty="0" smtClean="0"/>
              <a:t>使用率の合計</a:t>
            </a:r>
            <a:endParaRPr lang="en-US" altLang="ja-JP" sz="2400" dirty="0" smtClean="0"/>
          </a:p>
          <a:p>
            <a:pPr lvl="1"/>
            <a:r>
              <a:rPr kumimoji="1" lang="en-US" altLang="ja-JP" sz="2400" dirty="0" err="1" smtClean="0">
                <a:solidFill>
                  <a:schemeClr val="tx1"/>
                </a:solidFill>
              </a:rPr>
              <a:t>OffloadCage</a:t>
            </a:r>
            <a:endParaRPr kumimoji="1" lang="en-US" altLang="ja-JP" sz="2400" dirty="0" smtClean="0">
              <a:solidFill>
                <a:schemeClr val="tx1"/>
              </a:solidFill>
            </a:endParaRPr>
          </a:p>
          <a:p>
            <a:pPr lvl="2"/>
            <a:r>
              <a:rPr kumimoji="1" lang="ja-JP" altLang="en-US" sz="2400" dirty="0" smtClean="0">
                <a:solidFill>
                  <a:schemeClr val="tx1"/>
                </a:solidFill>
              </a:rPr>
              <a:t>オフロード元の制限を守れている</a:t>
            </a:r>
            <a:endParaRPr kumimoji="1" lang="en-US" altLang="ja-JP" sz="2400" dirty="0" smtClean="0">
              <a:solidFill>
                <a:schemeClr val="tx1"/>
              </a:solidFill>
            </a:endParaRPr>
          </a:p>
          <a:p>
            <a:pPr lvl="1"/>
            <a:r>
              <a:rPr lang="ja-JP" altLang="en-US" sz="2400" dirty="0" smtClean="0">
                <a:solidFill>
                  <a:schemeClr val="tx1"/>
                </a:solidFill>
              </a:rPr>
              <a:t>オフロードすると</a:t>
            </a:r>
            <a:r>
              <a:rPr kumimoji="1" lang="en-US" altLang="ja-JP" sz="2400" dirty="0" smtClean="0">
                <a:solidFill>
                  <a:schemeClr val="tx1"/>
                </a:solidFill>
              </a:rPr>
              <a:t>Tripwire </a:t>
            </a:r>
            <a:r>
              <a:rPr kumimoji="1" lang="ja-JP" altLang="en-US" sz="2400" dirty="0" smtClean="0">
                <a:solidFill>
                  <a:schemeClr val="tx1"/>
                </a:solidFill>
              </a:rPr>
              <a:t>の分だけ制限を超えている</a:t>
            </a:r>
            <a:endParaRPr kumimoji="1" lang="en-US" altLang="ja-JP" sz="2400" dirty="0" smtClean="0">
              <a:solidFill>
                <a:schemeClr val="tx1"/>
              </a:solidFill>
            </a:endParaRPr>
          </a:p>
        </p:txBody>
      </p:sp>
      <p:graphicFrame>
        <p:nvGraphicFramePr>
          <p:cNvPr id="6" name="コンテンツ プレースホルダ 5"/>
          <p:cNvGraphicFramePr>
            <a:graphicFrameLocks noGrp="1"/>
          </p:cNvGraphicFramePr>
          <p:nvPr>
            <p:ph sz="half" idx="2"/>
          </p:nvPr>
        </p:nvGraphicFramePr>
        <p:xfrm>
          <a:off x="4648200" y="2249488"/>
          <a:ext cx="4038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12" name="テキスト ボックス 11"/>
          <p:cNvSpPr txBox="1"/>
          <p:nvPr/>
        </p:nvSpPr>
        <p:spPr>
          <a:xfrm>
            <a:off x="6357950" y="6560130"/>
            <a:ext cx="1643074" cy="369332"/>
          </a:xfrm>
          <a:prstGeom prst="rect">
            <a:avLst/>
          </a:prstGeom>
          <a:noFill/>
        </p:spPr>
        <p:txBody>
          <a:bodyPr wrap="square" rtlCol="0">
            <a:spAutoFit/>
          </a:bodyPr>
          <a:lstStyle/>
          <a:p>
            <a:r>
              <a:rPr lang="ja-JP" altLang="en-US" dirty="0" smtClean="0"/>
              <a:t>時間 </a:t>
            </a:r>
            <a:r>
              <a:rPr lang="en-US" altLang="ja-JP" dirty="0" smtClean="0"/>
              <a:t>( </a:t>
            </a:r>
            <a:r>
              <a:rPr kumimoji="1" lang="ja-JP" altLang="en-US" dirty="0" smtClean="0"/>
              <a:t>秒 </a:t>
            </a:r>
            <a:r>
              <a:rPr kumimoji="1" lang="en-US" altLang="ja-JP" dirty="0" smtClean="0"/>
              <a:t>)</a:t>
            </a:r>
            <a:endParaRPr kumimoji="1" lang="ja-JP" altLang="en-US" dirty="0"/>
          </a:p>
        </p:txBody>
      </p:sp>
      <p:sp>
        <p:nvSpPr>
          <p:cNvPr id="13" name="テキスト ボックス 12"/>
          <p:cNvSpPr txBox="1"/>
          <p:nvPr/>
        </p:nvSpPr>
        <p:spPr>
          <a:xfrm>
            <a:off x="4572000" y="2714620"/>
            <a:ext cx="2214578" cy="338554"/>
          </a:xfrm>
          <a:prstGeom prst="rect">
            <a:avLst/>
          </a:prstGeom>
          <a:noFill/>
        </p:spPr>
        <p:txBody>
          <a:bodyPr wrap="square" rtlCol="0">
            <a:spAutoFit/>
          </a:bodyPr>
          <a:lstStyle/>
          <a:p>
            <a:r>
              <a:rPr lang="en-US" altLang="ja-JP" sz="1600" dirty="0" smtClean="0"/>
              <a:t>CPU </a:t>
            </a:r>
            <a:r>
              <a:rPr lang="ja-JP" altLang="en-US" sz="1600" dirty="0" smtClean="0"/>
              <a:t>使用率 </a:t>
            </a:r>
            <a:r>
              <a:rPr lang="en-US" altLang="ja-JP" sz="1600" dirty="0" smtClean="0"/>
              <a:t>( % )</a:t>
            </a:r>
            <a:endParaRPr kumimoji="1" lang="ja-JP" altLang="en-US" sz="1600" dirty="0"/>
          </a:p>
        </p:txBody>
      </p:sp>
      <p:sp>
        <p:nvSpPr>
          <p:cNvPr id="14" name="スライド番号プレースホルダ 13"/>
          <p:cNvSpPr>
            <a:spLocks noGrp="1"/>
          </p:cNvSpPr>
          <p:nvPr>
            <p:ph type="sldNum" sz="quarter" idx="12"/>
          </p:nvPr>
        </p:nvSpPr>
        <p:spPr/>
        <p:txBody>
          <a:bodyPr/>
          <a:lstStyle/>
          <a:p>
            <a:fld id="{92635A3E-8359-4FD6-86B2-A1872DF6C11E}"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セキュリティ機構のオフロードの研究</a:t>
            </a:r>
            <a:endParaRPr lang="en-US" altLang="ja-JP" dirty="0" smtClean="0"/>
          </a:p>
          <a:p>
            <a:pPr lvl="1"/>
            <a:r>
              <a:rPr lang="en-US" altLang="ja-JP" dirty="0" smtClean="0">
                <a:solidFill>
                  <a:schemeClr val="tx1"/>
                </a:solidFill>
              </a:rPr>
              <a:t>Livewire [ </a:t>
            </a:r>
            <a:r>
              <a:rPr lang="en-US" altLang="ja-JP" dirty="0" err="1" smtClean="0">
                <a:solidFill>
                  <a:schemeClr val="tx1"/>
                </a:solidFill>
              </a:rPr>
              <a:t>Garfinkel</a:t>
            </a:r>
            <a:r>
              <a:rPr lang="en-US" altLang="ja-JP" dirty="0" smtClean="0">
                <a:solidFill>
                  <a:schemeClr val="tx1"/>
                </a:solidFill>
              </a:rPr>
              <a:t>. ’03 ]</a:t>
            </a:r>
          </a:p>
          <a:p>
            <a:pPr lvl="1"/>
            <a:r>
              <a:rPr lang="en-US" altLang="ja-JP" dirty="0" err="1" smtClean="0">
                <a:solidFill>
                  <a:schemeClr val="tx1"/>
                </a:solidFill>
              </a:rPr>
              <a:t>Saccessor</a:t>
            </a:r>
            <a:r>
              <a:rPr lang="en-US" altLang="ja-JP" dirty="0" smtClean="0">
                <a:solidFill>
                  <a:schemeClr val="tx1"/>
                </a:solidFill>
              </a:rPr>
              <a:t> [ </a:t>
            </a:r>
            <a:r>
              <a:rPr lang="ja-JP" altLang="en-US" dirty="0" smtClean="0">
                <a:solidFill>
                  <a:schemeClr val="tx1"/>
                </a:solidFill>
              </a:rPr>
              <a:t>滝澤ら</a:t>
            </a:r>
            <a:r>
              <a:rPr lang="en-US" altLang="ja-JP" dirty="0" smtClean="0">
                <a:solidFill>
                  <a:schemeClr val="tx1"/>
                </a:solidFill>
              </a:rPr>
              <a:t>. ‘08 ]</a:t>
            </a:r>
          </a:p>
          <a:p>
            <a:r>
              <a:rPr lang="en-US" altLang="ja-JP" dirty="0" smtClean="0"/>
              <a:t>SEDF-DC  [ Gupta</a:t>
            </a:r>
            <a:r>
              <a:rPr lang="ja-JP" altLang="en-US" dirty="0" smtClean="0"/>
              <a:t> </a:t>
            </a:r>
            <a:r>
              <a:rPr lang="en-US" altLang="ja-JP" dirty="0" smtClean="0"/>
              <a:t>et al. ’06]</a:t>
            </a:r>
          </a:p>
          <a:p>
            <a:pPr lvl="1"/>
            <a:r>
              <a:rPr lang="ja-JP" altLang="en-US" dirty="0" smtClean="0">
                <a:solidFill>
                  <a:schemeClr val="tx1"/>
                </a:solidFill>
              </a:rPr>
              <a:t>仮想マシン間の性能分離</a:t>
            </a:r>
            <a:endParaRPr lang="en-US" altLang="ja-JP" dirty="0" smtClean="0">
              <a:solidFill>
                <a:schemeClr val="tx1"/>
              </a:solidFill>
            </a:endParaRPr>
          </a:p>
          <a:p>
            <a:pPr lvl="2"/>
            <a:r>
              <a:rPr lang="en-US" altLang="ja-JP" dirty="0" err="1" smtClean="0">
                <a:solidFill>
                  <a:schemeClr val="tx1"/>
                </a:solidFill>
              </a:rPr>
              <a:t>Xen</a:t>
            </a:r>
            <a:r>
              <a:rPr lang="en-US" altLang="ja-JP" dirty="0" smtClean="0">
                <a:solidFill>
                  <a:schemeClr val="tx1"/>
                </a:solidFill>
              </a:rPr>
              <a:t> </a:t>
            </a:r>
            <a:r>
              <a:rPr lang="ja-JP" altLang="en-US" dirty="0" smtClean="0">
                <a:solidFill>
                  <a:schemeClr val="tx1"/>
                </a:solidFill>
              </a:rPr>
              <a:t>のスプリットドライバのドメイン０内の処理による資源の使用を仮想マシンに適切にカウント</a:t>
            </a:r>
            <a:endParaRPr lang="en-US" altLang="ja-JP" dirty="0" smtClean="0">
              <a:solidFill>
                <a:schemeClr val="tx1"/>
              </a:solidFill>
            </a:endParaRPr>
          </a:p>
          <a:p>
            <a:r>
              <a:rPr kumimoji="1" lang="en-US" altLang="ja-JP" dirty="0" smtClean="0"/>
              <a:t>LRP</a:t>
            </a:r>
            <a:r>
              <a:rPr lang="en-US" altLang="ja-JP" dirty="0" smtClean="0"/>
              <a:t> [ </a:t>
            </a:r>
            <a:r>
              <a:rPr lang="en-US" altLang="ja-JP" dirty="0" err="1" smtClean="0"/>
              <a:t>Druschel</a:t>
            </a:r>
            <a:r>
              <a:rPr lang="en-US" altLang="ja-JP" dirty="0" smtClean="0"/>
              <a:t> et al. ’96 ]</a:t>
            </a:r>
            <a:endParaRPr kumimoji="1" lang="en-US" altLang="ja-JP" dirty="0" smtClean="0"/>
          </a:p>
          <a:p>
            <a:pPr lvl="1"/>
            <a:r>
              <a:rPr kumimoji="1" lang="ja-JP" altLang="en-US" dirty="0" smtClean="0">
                <a:solidFill>
                  <a:schemeClr val="tx1"/>
                </a:solidFill>
              </a:rPr>
              <a:t>アプリケーション間の性能分離</a:t>
            </a:r>
            <a:endParaRPr kumimoji="1" lang="en-US" altLang="ja-JP" dirty="0" smtClean="0">
              <a:solidFill>
                <a:schemeClr val="tx1"/>
              </a:solidFill>
            </a:endParaRPr>
          </a:p>
          <a:p>
            <a:pPr lvl="2"/>
            <a:r>
              <a:rPr lang="ja-JP" altLang="en-US" dirty="0" smtClean="0">
                <a:solidFill>
                  <a:schemeClr val="tx1"/>
                </a:solidFill>
              </a:rPr>
              <a:t>カーネル内のネットワーク処理による資源の使用をアプリケーションに適切にカウント</a:t>
            </a:r>
            <a:endParaRPr kumimoji="1" lang="en-US" altLang="ja-JP" dirty="0" smtClean="0">
              <a:solidFill>
                <a:schemeClr val="tx1"/>
              </a:solidFill>
            </a:endParaRPr>
          </a:p>
        </p:txBody>
      </p:sp>
      <p:sp>
        <p:nvSpPr>
          <p:cNvPr id="4" name="スライド番号プレースホルダ 3"/>
          <p:cNvSpPr>
            <a:spLocks noGrp="1"/>
          </p:cNvSpPr>
          <p:nvPr>
            <p:ph type="sldNum" sz="quarter" idx="12"/>
          </p:nvPr>
        </p:nvSpPr>
        <p:spPr/>
        <p:txBody>
          <a:bodyPr/>
          <a:lstStyle/>
          <a:p>
            <a:fld id="{92635A3E-8359-4FD6-86B2-A1872DF6C11E}"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セキュリティ機構のオフロードを考慮</a:t>
            </a:r>
            <a:r>
              <a:rPr lang="ja-JP" altLang="en-US" dirty="0" smtClean="0"/>
              <a:t>して性能分離を実現するシステム </a:t>
            </a:r>
            <a:r>
              <a:rPr lang="en-US" altLang="ja-JP" dirty="0" err="1" smtClean="0"/>
              <a:t>OffloadCage</a:t>
            </a:r>
            <a:r>
              <a:rPr lang="ja-JP" altLang="en-US" dirty="0" smtClean="0"/>
              <a:t>を提案した</a:t>
            </a:r>
            <a:endParaRPr lang="en-US" altLang="ja-JP" dirty="0" smtClean="0"/>
          </a:p>
          <a:p>
            <a:pPr lvl="1"/>
            <a:r>
              <a:rPr kumimoji="1" lang="en-US" altLang="ja-JP" dirty="0" smtClean="0">
                <a:solidFill>
                  <a:schemeClr val="tx1"/>
                </a:solidFill>
              </a:rPr>
              <a:t>OC-Monitor</a:t>
            </a:r>
            <a:r>
              <a:rPr lang="ja-JP" altLang="en-US" dirty="0" smtClean="0">
                <a:solidFill>
                  <a:schemeClr val="tx1"/>
                </a:solidFill>
              </a:rPr>
              <a:t> は</a:t>
            </a:r>
            <a:r>
              <a:rPr kumimoji="1" lang="ja-JP" altLang="en-US" dirty="0" smtClean="0">
                <a:solidFill>
                  <a:schemeClr val="tx1"/>
                </a:solidFill>
              </a:rPr>
              <a:t>セキュリティ機構の使用した資源を監視</a:t>
            </a:r>
            <a:endParaRPr kumimoji="1" lang="en-US" altLang="ja-JP" dirty="0" smtClean="0">
              <a:solidFill>
                <a:schemeClr val="tx1"/>
              </a:solidFill>
            </a:endParaRPr>
          </a:p>
          <a:p>
            <a:pPr lvl="1"/>
            <a:r>
              <a:rPr lang="en-US" altLang="ja-JP" dirty="0" smtClean="0">
                <a:solidFill>
                  <a:schemeClr val="tx1"/>
                </a:solidFill>
              </a:rPr>
              <a:t>OC-Scheduler </a:t>
            </a:r>
            <a:r>
              <a:rPr lang="ja-JP" altLang="en-US" dirty="0" smtClean="0">
                <a:solidFill>
                  <a:schemeClr val="tx1"/>
                </a:solidFill>
              </a:rPr>
              <a:t>はセキュリティ機構とオフロード元の仮想マシンをひとまとまりとしてスケジューリング</a:t>
            </a:r>
            <a:endParaRPr lang="en-US" altLang="ja-JP" dirty="0" smtClean="0">
              <a:solidFill>
                <a:schemeClr val="tx1"/>
              </a:solidFill>
            </a:endParaRPr>
          </a:p>
          <a:p>
            <a:r>
              <a:rPr lang="en-US" altLang="ja-JP" dirty="0" smtClean="0">
                <a:solidFill>
                  <a:schemeClr val="tx1"/>
                </a:solidFill>
              </a:rPr>
              <a:t>Snort</a:t>
            </a:r>
            <a:r>
              <a:rPr lang="ja-JP" altLang="en-US" dirty="0" smtClean="0"/>
              <a:t> と </a:t>
            </a:r>
            <a:r>
              <a:rPr lang="en-US" altLang="ja-JP" dirty="0" smtClean="0"/>
              <a:t>Tripwire </a:t>
            </a:r>
            <a:r>
              <a:rPr lang="ja-JP" altLang="en-US" dirty="0" smtClean="0"/>
              <a:t>をオフロードしてもオフロード元の制限を守れていることを確認した</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92635A3E-8359-4FD6-86B2-A1872DF6C11E}"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オフロードしたセキュリティ機構とオフロード元の仮想マシンの資源分配を考慮</a:t>
            </a:r>
            <a:endParaRPr lang="en-US" altLang="ja-JP" dirty="0" smtClean="0"/>
          </a:p>
          <a:p>
            <a:pPr lvl="1"/>
            <a:r>
              <a:rPr lang="ja-JP" altLang="en-US" dirty="0" smtClean="0">
                <a:solidFill>
                  <a:schemeClr val="tx1"/>
                </a:solidFill>
              </a:rPr>
              <a:t>オフロード元の状況を応じて、セキュリティ機構の</a:t>
            </a:r>
            <a:r>
              <a:rPr lang="en-US" altLang="ja-JP" dirty="0" smtClean="0">
                <a:solidFill>
                  <a:schemeClr val="tx1"/>
                </a:solidFill>
              </a:rPr>
              <a:t>CPU</a:t>
            </a:r>
            <a:r>
              <a:rPr lang="ja-JP" altLang="en-US" dirty="0" smtClean="0">
                <a:solidFill>
                  <a:schemeClr val="tx1"/>
                </a:solidFill>
              </a:rPr>
              <a:t>資源を制限</a:t>
            </a:r>
            <a:endParaRPr lang="en-US" altLang="ja-JP" dirty="0" smtClean="0">
              <a:solidFill>
                <a:schemeClr val="tx1"/>
              </a:solidFill>
            </a:endParaRPr>
          </a:p>
          <a:p>
            <a:pPr lvl="1">
              <a:buNone/>
            </a:pPr>
            <a:endParaRPr kumimoji="1" lang="en-US" altLang="ja-JP" dirty="0" smtClean="0"/>
          </a:p>
          <a:p>
            <a:r>
              <a:rPr lang="en-US" altLang="ja-JP" dirty="0" smtClean="0"/>
              <a:t>CPU </a:t>
            </a:r>
            <a:r>
              <a:rPr lang="ja-JP" altLang="en-US" dirty="0" smtClean="0"/>
              <a:t>以外の資源も監視</a:t>
            </a:r>
            <a:endParaRPr lang="en-US" altLang="ja-JP" dirty="0" smtClean="0"/>
          </a:p>
          <a:p>
            <a:pPr lvl="1"/>
            <a:r>
              <a:rPr kumimoji="1" lang="ja-JP" altLang="en-US" dirty="0" smtClean="0">
                <a:solidFill>
                  <a:schemeClr val="tx1"/>
                </a:solidFill>
              </a:rPr>
              <a:t>メモリ</a:t>
            </a:r>
            <a:endParaRPr kumimoji="1" lang="en-US" altLang="ja-JP" dirty="0" smtClean="0">
              <a:solidFill>
                <a:schemeClr val="tx1"/>
              </a:solidFill>
            </a:endParaRPr>
          </a:p>
          <a:p>
            <a:pPr lvl="1"/>
            <a:r>
              <a:rPr kumimoji="1" lang="ja-JP" altLang="en-US" dirty="0" smtClean="0">
                <a:solidFill>
                  <a:schemeClr val="tx1"/>
                </a:solidFill>
              </a:rPr>
              <a:t>ディスク</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92635A3E-8359-4FD6-86B2-A1872DF6C11E}"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仮想マシンを利用したオフロードの例</a:t>
            </a:r>
            <a:endParaRPr kumimoji="1" lang="ja-JP" altLang="en-US" dirty="0"/>
          </a:p>
        </p:txBody>
      </p:sp>
      <p:sp>
        <p:nvSpPr>
          <p:cNvPr id="3" name="コンテンツ プレースホルダ 2"/>
          <p:cNvSpPr>
            <a:spLocks noGrp="1"/>
          </p:cNvSpPr>
          <p:nvPr>
            <p:ph sz="half" idx="1"/>
          </p:nvPr>
        </p:nvSpPr>
        <p:spPr>
          <a:xfrm>
            <a:off x="357158" y="2260623"/>
            <a:ext cx="4038600" cy="4525963"/>
          </a:xfrm>
        </p:spPr>
        <p:txBody>
          <a:bodyPr>
            <a:normAutofit/>
          </a:bodyPr>
          <a:lstStyle/>
          <a:p>
            <a:r>
              <a:rPr kumimoji="1" lang="en-US" altLang="ja-JP" sz="2800" dirty="0" smtClean="0"/>
              <a:t>Snort </a:t>
            </a:r>
            <a:r>
              <a:rPr kumimoji="1" lang="ja-JP" altLang="en-US" sz="2800" dirty="0" smtClean="0"/>
              <a:t>のオフロード</a:t>
            </a:r>
            <a:endParaRPr kumimoji="1" lang="en-US" altLang="ja-JP" sz="2600" dirty="0" smtClean="0">
              <a:solidFill>
                <a:schemeClr val="tx1"/>
              </a:solidFill>
            </a:endParaRPr>
          </a:p>
          <a:p>
            <a:pPr lvl="1"/>
            <a:r>
              <a:rPr lang="ja-JP" altLang="en-US" sz="2800" dirty="0" smtClean="0">
                <a:solidFill>
                  <a:schemeClr val="tx1"/>
                </a:solidFill>
              </a:rPr>
              <a:t>ドメイン０で通信パケットを監視可</a:t>
            </a:r>
            <a:endParaRPr kumimoji="1" lang="en-US" altLang="ja-JP" sz="2800" dirty="0" smtClean="0">
              <a:solidFill>
                <a:schemeClr val="tx1"/>
              </a:solidFill>
            </a:endParaRPr>
          </a:p>
          <a:p>
            <a:pPr lvl="2"/>
            <a:endParaRPr kumimoji="1" lang="en-US" altLang="ja-JP" dirty="0" smtClean="0">
              <a:solidFill>
                <a:schemeClr val="tx1"/>
              </a:solidFill>
            </a:endParaRPr>
          </a:p>
          <a:p>
            <a:pPr lvl="2"/>
            <a:endParaRPr kumimoji="1" lang="ja-JP" altLang="en-US" dirty="0"/>
          </a:p>
        </p:txBody>
      </p:sp>
      <p:sp>
        <p:nvSpPr>
          <p:cNvPr id="4" name="コンテンツ プレースホルダ 3"/>
          <p:cNvSpPr>
            <a:spLocks noGrp="1"/>
          </p:cNvSpPr>
          <p:nvPr>
            <p:ph sz="half" idx="2"/>
          </p:nvPr>
        </p:nvSpPr>
        <p:spPr/>
        <p:txBody>
          <a:bodyPr>
            <a:normAutofit/>
          </a:bodyPr>
          <a:lstStyle/>
          <a:p>
            <a:r>
              <a:rPr lang="en-US" altLang="ja-JP" sz="2800" dirty="0" smtClean="0"/>
              <a:t>Tripwire </a:t>
            </a:r>
            <a:r>
              <a:rPr lang="ja-JP" altLang="en-US" sz="2800" dirty="0" smtClean="0"/>
              <a:t>のオフロード</a:t>
            </a:r>
            <a:endParaRPr lang="en-US" altLang="ja-JP" sz="2800" dirty="0" smtClean="0">
              <a:solidFill>
                <a:schemeClr val="tx1"/>
              </a:solidFill>
            </a:endParaRPr>
          </a:p>
          <a:p>
            <a:pPr lvl="2"/>
            <a:r>
              <a:rPr lang="ja-JP" altLang="en-US" sz="2800" dirty="0" smtClean="0">
                <a:solidFill>
                  <a:schemeClr val="tx1"/>
                </a:solidFill>
              </a:rPr>
              <a:t>ドメイン０でファイルシステムを検査可</a:t>
            </a:r>
            <a:endParaRPr lang="en-US" altLang="ja-JP" sz="2800" dirty="0" smtClean="0">
              <a:solidFill>
                <a:schemeClr val="tx1"/>
              </a:solidFill>
            </a:endParaRPr>
          </a:p>
          <a:p>
            <a:endParaRPr kumimoji="1" lang="ja-JP" altLang="en-US" dirty="0"/>
          </a:p>
        </p:txBody>
      </p:sp>
      <p:sp>
        <p:nvSpPr>
          <p:cNvPr id="5" name="正方形/長方形 4"/>
          <p:cNvSpPr/>
          <p:nvPr/>
        </p:nvSpPr>
        <p:spPr>
          <a:xfrm>
            <a:off x="1357268" y="4857760"/>
            <a:ext cx="928684" cy="121443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6" name="正方形/長方形 5"/>
          <p:cNvSpPr/>
          <p:nvPr/>
        </p:nvSpPr>
        <p:spPr>
          <a:xfrm>
            <a:off x="3143218" y="4857760"/>
            <a:ext cx="857256" cy="1214446"/>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ja-JP" altLang="en-US"/>
          </a:p>
        </p:txBody>
      </p:sp>
      <p:sp>
        <p:nvSpPr>
          <p:cNvPr id="7" name="円/楕円 6"/>
          <p:cNvSpPr/>
          <p:nvPr/>
        </p:nvSpPr>
        <p:spPr>
          <a:xfrm>
            <a:off x="1357290" y="4857760"/>
            <a:ext cx="928684" cy="571504"/>
          </a:xfrm>
          <a:prstGeom prst="ellipse">
            <a:avLst/>
          </a:prstGeom>
          <a:solidFill>
            <a:srgbClr val="FFFF00"/>
          </a:solidFill>
          <a:ln w="38100"/>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8" name="テキスト ボックス 19"/>
          <p:cNvSpPr txBox="1">
            <a:spLocks noChangeArrowheads="1"/>
          </p:cNvSpPr>
          <p:nvPr/>
        </p:nvSpPr>
        <p:spPr bwMode="auto">
          <a:xfrm>
            <a:off x="1285852" y="4929198"/>
            <a:ext cx="928683" cy="646331"/>
          </a:xfrm>
          <a:prstGeom prst="rect">
            <a:avLst/>
          </a:prstGeom>
          <a:noFill/>
          <a:ln w="9525">
            <a:noFill/>
            <a:miter lim="800000"/>
            <a:headEnd/>
            <a:tailEnd/>
          </a:ln>
        </p:spPr>
        <p:txBody>
          <a:bodyPr wrap="square">
            <a:spAutoFit/>
          </a:bodyPr>
          <a:lstStyle/>
          <a:p>
            <a:pPr algn="ctr"/>
            <a:r>
              <a:rPr lang="en-US" altLang="ja-JP" dirty="0" smtClean="0"/>
              <a:t>Snort</a:t>
            </a:r>
          </a:p>
          <a:p>
            <a:pPr algn="ctr"/>
            <a:endParaRPr lang="en-US" altLang="ja-JP" dirty="0"/>
          </a:p>
        </p:txBody>
      </p:sp>
      <p:sp>
        <p:nvSpPr>
          <p:cNvPr id="9" name="正方形/長方形 8"/>
          <p:cNvSpPr/>
          <p:nvPr/>
        </p:nvSpPr>
        <p:spPr>
          <a:xfrm>
            <a:off x="1357268" y="6215082"/>
            <a:ext cx="2643206" cy="357190"/>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ja-JP" dirty="0" err="1" smtClean="0">
                <a:solidFill>
                  <a:schemeClr val="tx1"/>
                </a:solidFill>
              </a:rPr>
              <a:t>Xen</a:t>
            </a:r>
            <a:endParaRPr lang="ja-JP" altLang="en-US" dirty="0">
              <a:solidFill>
                <a:schemeClr val="tx1"/>
              </a:solidFill>
            </a:endParaRPr>
          </a:p>
        </p:txBody>
      </p:sp>
      <p:cxnSp>
        <p:nvCxnSpPr>
          <p:cNvPr id="14" name="直線コネクタ 13"/>
          <p:cNvCxnSpPr/>
          <p:nvPr/>
        </p:nvCxnSpPr>
        <p:spPr>
          <a:xfrm>
            <a:off x="571472" y="6786586"/>
            <a:ext cx="92869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flipH="1" flipV="1">
            <a:off x="1035819" y="6322239"/>
            <a:ext cx="92869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1500166" y="5857892"/>
            <a:ext cx="142876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2285984" y="5786454"/>
            <a:ext cx="142845" cy="214314"/>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000364" y="5786454"/>
            <a:ext cx="142845" cy="214314"/>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左カーブ矢印 22"/>
          <p:cNvSpPr/>
          <p:nvPr/>
        </p:nvSpPr>
        <p:spPr>
          <a:xfrm rot="20372192">
            <a:off x="2334276" y="5027994"/>
            <a:ext cx="428628" cy="809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テキスト ボックス 18"/>
          <p:cNvSpPr txBox="1">
            <a:spLocks noChangeArrowheads="1"/>
          </p:cNvSpPr>
          <p:nvPr/>
        </p:nvSpPr>
        <p:spPr bwMode="auto">
          <a:xfrm>
            <a:off x="2714612" y="4214818"/>
            <a:ext cx="1643062" cy="646331"/>
          </a:xfrm>
          <a:prstGeom prst="rect">
            <a:avLst/>
          </a:prstGeom>
          <a:noFill/>
          <a:ln w="9525">
            <a:noFill/>
            <a:miter lim="800000"/>
            <a:headEnd/>
            <a:tailEnd/>
          </a:ln>
        </p:spPr>
        <p:txBody>
          <a:bodyPr>
            <a:spAutoFit/>
          </a:bodyPr>
          <a:lstStyle/>
          <a:p>
            <a:pPr algn="ctr"/>
            <a:r>
              <a:rPr lang="ja-JP" altLang="en-US" dirty="0" smtClean="0"/>
              <a:t>オフロード元の</a:t>
            </a:r>
            <a:endParaRPr lang="en-US" altLang="ja-JP" dirty="0" smtClean="0"/>
          </a:p>
          <a:p>
            <a:pPr algn="ctr"/>
            <a:r>
              <a:rPr lang="ja-JP" altLang="en-US" dirty="0"/>
              <a:t>仮想マシン</a:t>
            </a:r>
            <a:endParaRPr lang="en-US" altLang="ja-JP" dirty="0"/>
          </a:p>
        </p:txBody>
      </p:sp>
      <p:sp>
        <p:nvSpPr>
          <p:cNvPr id="25" name="正方形/長方形 24"/>
          <p:cNvSpPr/>
          <p:nvPr/>
        </p:nvSpPr>
        <p:spPr>
          <a:xfrm>
            <a:off x="5715020" y="4857760"/>
            <a:ext cx="1000132" cy="1285873"/>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26" name="正方形/長方形 25"/>
          <p:cNvSpPr/>
          <p:nvPr/>
        </p:nvSpPr>
        <p:spPr>
          <a:xfrm>
            <a:off x="7500970" y="4857760"/>
            <a:ext cx="1000132" cy="1285884"/>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ja-JP" altLang="en-US"/>
          </a:p>
        </p:txBody>
      </p:sp>
      <p:sp>
        <p:nvSpPr>
          <p:cNvPr id="27" name="円/楕円 26"/>
          <p:cNvSpPr/>
          <p:nvPr/>
        </p:nvSpPr>
        <p:spPr>
          <a:xfrm>
            <a:off x="5715020" y="4857760"/>
            <a:ext cx="1000132" cy="571504"/>
          </a:xfrm>
          <a:prstGeom prst="ellipse">
            <a:avLst/>
          </a:prstGeom>
          <a:solidFill>
            <a:srgbClr val="FFFF00"/>
          </a:solidFill>
          <a:ln w="38100"/>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8" name="テキスト ボックス 19"/>
          <p:cNvSpPr txBox="1">
            <a:spLocks noChangeArrowheads="1"/>
          </p:cNvSpPr>
          <p:nvPr/>
        </p:nvSpPr>
        <p:spPr bwMode="auto">
          <a:xfrm>
            <a:off x="5643582" y="4929198"/>
            <a:ext cx="1071548" cy="369332"/>
          </a:xfrm>
          <a:prstGeom prst="rect">
            <a:avLst/>
          </a:prstGeom>
          <a:noFill/>
          <a:ln w="9525">
            <a:noFill/>
            <a:miter lim="800000"/>
            <a:headEnd/>
            <a:tailEnd/>
          </a:ln>
        </p:spPr>
        <p:txBody>
          <a:bodyPr wrap="square">
            <a:spAutoFit/>
          </a:bodyPr>
          <a:lstStyle/>
          <a:p>
            <a:pPr algn="ctr"/>
            <a:r>
              <a:rPr lang="en-US" altLang="ja-JP" dirty="0" smtClean="0"/>
              <a:t>Tripwire</a:t>
            </a:r>
            <a:endParaRPr lang="en-US" altLang="ja-JP" dirty="0"/>
          </a:p>
        </p:txBody>
      </p:sp>
      <p:sp>
        <p:nvSpPr>
          <p:cNvPr id="29" name="正方形/長方形 28"/>
          <p:cNvSpPr/>
          <p:nvPr/>
        </p:nvSpPr>
        <p:spPr>
          <a:xfrm>
            <a:off x="5715020" y="6286520"/>
            <a:ext cx="2786082" cy="357190"/>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ja-JP" dirty="0" err="1" smtClean="0">
                <a:solidFill>
                  <a:schemeClr val="tx1"/>
                </a:solidFill>
              </a:rPr>
              <a:t>Xen</a:t>
            </a:r>
            <a:endParaRPr lang="ja-JP" altLang="en-US" dirty="0">
              <a:solidFill>
                <a:schemeClr val="tx1"/>
              </a:solidFill>
            </a:endParaRPr>
          </a:p>
        </p:txBody>
      </p:sp>
      <p:sp>
        <p:nvSpPr>
          <p:cNvPr id="35" name="テキスト ボックス 18"/>
          <p:cNvSpPr txBox="1">
            <a:spLocks noChangeArrowheads="1"/>
          </p:cNvSpPr>
          <p:nvPr/>
        </p:nvSpPr>
        <p:spPr bwMode="auto">
          <a:xfrm>
            <a:off x="7143780" y="4214818"/>
            <a:ext cx="1643062" cy="646331"/>
          </a:xfrm>
          <a:prstGeom prst="rect">
            <a:avLst/>
          </a:prstGeom>
          <a:noFill/>
          <a:ln w="9525">
            <a:noFill/>
            <a:miter lim="800000"/>
            <a:headEnd/>
            <a:tailEnd/>
          </a:ln>
        </p:spPr>
        <p:txBody>
          <a:bodyPr>
            <a:spAutoFit/>
          </a:bodyPr>
          <a:lstStyle/>
          <a:p>
            <a:pPr algn="ctr"/>
            <a:r>
              <a:rPr lang="ja-JP" altLang="en-US" dirty="0" smtClean="0"/>
              <a:t>オフロード元の</a:t>
            </a:r>
            <a:endParaRPr lang="en-US" altLang="ja-JP" dirty="0" smtClean="0"/>
          </a:p>
          <a:p>
            <a:pPr algn="ctr"/>
            <a:r>
              <a:rPr lang="ja-JP" altLang="en-US" dirty="0"/>
              <a:t>仮想マシン</a:t>
            </a:r>
            <a:endParaRPr lang="en-US" altLang="ja-JP" dirty="0"/>
          </a:p>
        </p:txBody>
      </p:sp>
      <p:sp>
        <p:nvSpPr>
          <p:cNvPr id="40" name="右カーブ矢印 39"/>
          <p:cNvSpPr/>
          <p:nvPr/>
        </p:nvSpPr>
        <p:spPr>
          <a:xfrm>
            <a:off x="5214954" y="5072074"/>
            <a:ext cx="517206" cy="8572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テキスト ボックス 18"/>
          <p:cNvSpPr txBox="1">
            <a:spLocks noChangeArrowheads="1"/>
          </p:cNvSpPr>
          <p:nvPr/>
        </p:nvSpPr>
        <p:spPr bwMode="auto">
          <a:xfrm>
            <a:off x="1071538" y="4500570"/>
            <a:ext cx="1643062" cy="369332"/>
          </a:xfrm>
          <a:prstGeom prst="rect">
            <a:avLst/>
          </a:prstGeom>
          <a:noFill/>
          <a:ln w="9525">
            <a:noFill/>
            <a:miter lim="800000"/>
            <a:headEnd/>
            <a:tailEnd/>
          </a:ln>
        </p:spPr>
        <p:txBody>
          <a:bodyPr>
            <a:spAutoFit/>
          </a:bodyPr>
          <a:lstStyle/>
          <a:p>
            <a:pPr algn="ctr"/>
            <a:r>
              <a:rPr lang="ja-JP" altLang="en-US" dirty="0" smtClean="0"/>
              <a:t>ドメイン０</a:t>
            </a:r>
            <a:endParaRPr lang="en-US" altLang="ja-JP" dirty="0" smtClean="0"/>
          </a:p>
        </p:txBody>
      </p:sp>
      <p:sp>
        <p:nvSpPr>
          <p:cNvPr id="42" name="テキスト ボックス 18"/>
          <p:cNvSpPr txBox="1">
            <a:spLocks noChangeArrowheads="1"/>
          </p:cNvSpPr>
          <p:nvPr/>
        </p:nvSpPr>
        <p:spPr bwMode="auto">
          <a:xfrm>
            <a:off x="5429268" y="4429132"/>
            <a:ext cx="1643062" cy="369332"/>
          </a:xfrm>
          <a:prstGeom prst="rect">
            <a:avLst/>
          </a:prstGeom>
          <a:noFill/>
          <a:ln w="9525">
            <a:noFill/>
            <a:miter lim="800000"/>
            <a:headEnd/>
            <a:tailEnd/>
          </a:ln>
        </p:spPr>
        <p:txBody>
          <a:bodyPr>
            <a:spAutoFit/>
          </a:bodyPr>
          <a:lstStyle/>
          <a:p>
            <a:pPr algn="ctr"/>
            <a:r>
              <a:rPr lang="ja-JP" altLang="en-US" dirty="0" smtClean="0"/>
              <a:t>ドメイン０</a:t>
            </a:r>
            <a:endParaRPr lang="en-US" altLang="ja-JP" dirty="0" smtClean="0"/>
          </a:p>
        </p:txBody>
      </p:sp>
      <p:sp>
        <p:nvSpPr>
          <p:cNvPr id="43" name="テキスト ボックス 42"/>
          <p:cNvSpPr txBox="1"/>
          <p:nvPr/>
        </p:nvSpPr>
        <p:spPr>
          <a:xfrm>
            <a:off x="214282" y="6429396"/>
            <a:ext cx="1142976" cy="369332"/>
          </a:xfrm>
          <a:prstGeom prst="rect">
            <a:avLst/>
          </a:prstGeom>
          <a:noFill/>
        </p:spPr>
        <p:txBody>
          <a:bodyPr wrap="square" rtlCol="0">
            <a:spAutoFit/>
          </a:bodyPr>
          <a:lstStyle/>
          <a:p>
            <a:pPr algn="ctr"/>
            <a:r>
              <a:rPr kumimoji="1" lang="ja-JP" altLang="en-US" dirty="0" smtClean="0"/>
              <a:t>パケット</a:t>
            </a:r>
            <a:endParaRPr kumimoji="1" lang="ja-JP" altLang="en-US" dirty="0"/>
          </a:p>
        </p:txBody>
      </p:sp>
      <p:sp>
        <p:nvSpPr>
          <p:cNvPr id="33" name="AutoShape 32"/>
          <p:cNvSpPr>
            <a:spLocks noChangeArrowheads="1"/>
          </p:cNvSpPr>
          <p:nvPr/>
        </p:nvSpPr>
        <p:spPr bwMode="auto">
          <a:xfrm>
            <a:off x="5786446" y="5429264"/>
            <a:ext cx="857256" cy="642942"/>
          </a:xfrm>
          <a:prstGeom prst="foldedCorner">
            <a:avLst>
              <a:gd name="adj" fmla="val 12500"/>
            </a:avLst>
          </a:prstGeom>
          <a:solidFill>
            <a:schemeClr val="accent4"/>
          </a:solidFill>
          <a:ln w="9525">
            <a:solidFill>
              <a:srgbClr val="000000"/>
            </a:solidFill>
            <a:round/>
            <a:headEnd/>
            <a:tailEnd/>
          </a:ln>
          <a:effectLst>
            <a:outerShdw blurRad="50800" dist="38100" dir="2700000" algn="tl" rotWithShape="0">
              <a:prstClr val="black">
                <a:alpha val="40000"/>
              </a:prstClr>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ディスク</a:t>
            </a:r>
            <a:endParaRPr kumimoji="0" lang="en-US" altLang="ja-JP" sz="2000" b="0" i="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kern="0" dirty="0" smtClean="0">
                <a:solidFill>
                  <a:sysClr val="windowText" lastClr="000000"/>
                </a:solidFill>
              </a:rPr>
              <a:t>イメージ</a:t>
            </a:r>
            <a:endParaRPr kumimoji="0" lang="en-US" altLang="ja-JP" sz="2000" b="0" i="0" u="none" strike="noStrike" kern="0" cap="none" spc="0" normalizeH="0" baseline="0" noProof="0" dirty="0" smtClean="0">
              <a:ln>
                <a:noFill/>
              </a:ln>
              <a:solidFill>
                <a:sysClr val="windowText" lastClr="000000"/>
              </a:solidFill>
              <a:effectLst/>
              <a:uLnTx/>
              <a:uFillTx/>
            </a:endParaRPr>
          </a:p>
        </p:txBody>
      </p:sp>
      <p:cxnSp>
        <p:nvCxnSpPr>
          <p:cNvPr id="37" name="直線コネクタ 36"/>
          <p:cNvCxnSpPr/>
          <p:nvPr/>
        </p:nvCxnSpPr>
        <p:spPr>
          <a:xfrm flipV="1">
            <a:off x="6643702" y="4857760"/>
            <a:ext cx="785818" cy="57150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6715140" y="6000768"/>
            <a:ext cx="785818" cy="7143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6" name="スライド番号プレースホルダ 45"/>
          <p:cNvSpPr>
            <a:spLocks noGrp="1"/>
          </p:cNvSpPr>
          <p:nvPr>
            <p:ph type="sldNum" sz="quarter" idx="12"/>
          </p:nvPr>
        </p:nvSpPr>
        <p:spPr/>
        <p:txBody>
          <a:bodyPr/>
          <a:lstStyle/>
          <a:p>
            <a:fld id="{92635A3E-8359-4FD6-86B2-A1872DF6C11E}" type="slidenum">
              <a:rPr kumimoji="1" lang="ja-JP" altLang="en-US" smtClean="0"/>
              <a:pPr/>
              <a:t>3</a:t>
            </a:fld>
            <a:endParaRPr kumimoji="1" lang="ja-JP" altLang="en-US"/>
          </a:p>
        </p:txBody>
      </p:sp>
    </p:spTree>
  </p:cSld>
  <p:clrMapOvr>
    <a:masterClrMapping/>
  </p:clrMapOvr>
  <p:transition advTm="11636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071670" y="4429132"/>
            <a:ext cx="1357312" cy="150018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2" name="タイトル 1"/>
          <p:cNvSpPr>
            <a:spLocks noGrp="1"/>
          </p:cNvSpPr>
          <p:nvPr>
            <p:ph type="title"/>
          </p:nvPr>
        </p:nvSpPr>
        <p:spPr>
          <a:xfrm>
            <a:off x="500034" y="1071546"/>
            <a:ext cx="8229600" cy="1066800"/>
          </a:xfrm>
        </p:spPr>
        <p:txBody>
          <a:bodyPr>
            <a:normAutofit/>
          </a:bodyPr>
          <a:lstStyle/>
          <a:p>
            <a:r>
              <a:rPr kumimoji="1" lang="ja-JP" altLang="en-US" dirty="0" smtClean="0"/>
              <a:t>仮想マシン間の性能分離の問題</a:t>
            </a:r>
            <a:endParaRPr kumimoji="1" lang="ja-JP" altLang="en-US" dirty="0"/>
          </a:p>
        </p:txBody>
      </p:sp>
      <p:sp>
        <p:nvSpPr>
          <p:cNvPr id="3" name="コンテンツ プレースホルダ 2"/>
          <p:cNvSpPr>
            <a:spLocks noGrp="1"/>
          </p:cNvSpPr>
          <p:nvPr>
            <p:ph idx="1"/>
          </p:nvPr>
        </p:nvSpPr>
        <p:spPr>
          <a:xfrm>
            <a:off x="500034" y="2214554"/>
            <a:ext cx="8229600" cy="2000264"/>
          </a:xfrm>
        </p:spPr>
        <p:txBody>
          <a:bodyPr>
            <a:noAutofit/>
          </a:bodyPr>
          <a:lstStyle/>
          <a:p>
            <a:r>
              <a:rPr lang="ja-JP" altLang="en-US" sz="2400" dirty="0" smtClean="0">
                <a:solidFill>
                  <a:schemeClr val="tx1"/>
                </a:solidFill>
              </a:rPr>
              <a:t>しかし、オフロードすると</a:t>
            </a:r>
            <a:r>
              <a:rPr lang="ja-JP" altLang="en-US" sz="2400" dirty="0" smtClean="0"/>
              <a:t>性能分離ができなくなる</a:t>
            </a:r>
            <a:endParaRPr lang="en-US" altLang="ja-JP" sz="2400" dirty="0" smtClean="0"/>
          </a:p>
          <a:p>
            <a:pPr lvl="1"/>
            <a:r>
              <a:rPr lang="ja-JP" altLang="en-US" sz="2400" dirty="0" smtClean="0">
                <a:solidFill>
                  <a:schemeClr val="tx1"/>
                </a:solidFill>
              </a:rPr>
              <a:t>性能分離とは</a:t>
            </a:r>
            <a:endParaRPr lang="en-US" altLang="ja-JP" sz="2400" dirty="0" smtClean="0">
              <a:solidFill>
                <a:schemeClr val="tx1"/>
              </a:solidFill>
            </a:endParaRPr>
          </a:p>
          <a:p>
            <a:pPr lvl="2"/>
            <a:r>
              <a:rPr lang="ja-JP" altLang="en-US" dirty="0" smtClean="0">
                <a:solidFill>
                  <a:schemeClr val="tx1"/>
                </a:solidFill>
              </a:rPr>
              <a:t>各仮想マシンの性能を保障すること</a:t>
            </a:r>
            <a:endParaRPr lang="en-US" altLang="ja-JP" dirty="0" smtClean="0">
              <a:solidFill>
                <a:schemeClr val="tx1"/>
              </a:solidFill>
            </a:endParaRPr>
          </a:p>
          <a:p>
            <a:pPr lvl="1"/>
            <a:r>
              <a:rPr lang="ja-JP" altLang="en-US" sz="2400" dirty="0" smtClean="0">
                <a:solidFill>
                  <a:schemeClr val="tx1"/>
                </a:solidFill>
              </a:rPr>
              <a:t>オフロードしたセキュリティ機構により、他の仮想マシンの使える資源が減少</a:t>
            </a:r>
            <a:endParaRPr lang="en-US" altLang="ja-JP" sz="2400" dirty="0" smtClean="0">
              <a:solidFill>
                <a:schemeClr val="tx1"/>
              </a:solidFill>
            </a:endParaRPr>
          </a:p>
        </p:txBody>
      </p:sp>
      <p:sp>
        <p:nvSpPr>
          <p:cNvPr id="5" name="正方形/長方形 4"/>
          <p:cNvSpPr/>
          <p:nvPr/>
        </p:nvSpPr>
        <p:spPr>
          <a:xfrm>
            <a:off x="3786182" y="4429156"/>
            <a:ext cx="1357312" cy="1500187"/>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ja-JP" altLang="en-US"/>
          </a:p>
        </p:txBody>
      </p:sp>
      <p:sp>
        <p:nvSpPr>
          <p:cNvPr id="6" name="円/楕円 5"/>
          <p:cNvSpPr/>
          <p:nvPr/>
        </p:nvSpPr>
        <p:spPr>
          <a:xfrm>
            <a:off x="3786182" y="5214974"/>
            <a:ext cx="1357312" cy="714375"/>
          </a:xfrm>
          <a:prstGeom prst="ellipse">
            <a:avLst/>
          </a:prstGeom>
          <a:ln>
            <a:noFill/>
            <a:prstDash val="sys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dirty="0">
              <a:solidFill>
                <a:schemeClr val="tx1"/>
              </a:solidFill>
            </a:endParaRPr>
          </a:p>
        </p:txBody>
      </p:sp>
      <p:sp>
        <p:nvSpPr>
          <p:cNvPr id="7" name="円/楕円 6"/>
          <p:cNvSpPr/>
          <p:nvPr/>
        </p:nvSpPr>
        <p:spPr>
          <a:xfrm>
            <a:off x="2071670" y="5214950"/>
            <a:ext cx="1357312" cy="714375"/>
          </a:xfrm>
          <a:prstGeom prst="ellipse">
            <a:avLst/>
          </a:prstGeom>
          <a:solidFill>
            <a:srgbClr val="FFFF00"/>
          </a:solidFill>
          <a:ln w="28575"/>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9" name="テキスト ボックス 19"/>
          <p:cNvSpPr txBox="1">
            <a:spLocks noChangeArrowheads="1"/>
          </p:cNvSpPr>
          <p:nvPr/>
        </p:nvSpPr>
        <p:spPr bwMode="auto">
          <a:xfrm>
            <a:off x="2000232" y="5286388"/>
            <a:ext cx="1571625" cy="646113"/>
          </a:xfrm>
          <a:prstGeom prst="rect">
            <a:avLst/>
          </a:prstGeom>
          <a:noFill/>
          <a:ln w="9525">
            <a:noFill/>
            <a:miter lim="800000"/>
            <a:headEnd/>
            <a:tailEnd/>
          </a:ln>
        </p:spPr>
        <p:txBody>
          <a:bodyPr>
            <a:spAutoFit/>
          </a:bodyPr>
          <a:lstStyle/>
          <a:p>
            <a:pPr algn="ctr"/>
            <a:r>
              <a:rPr lang="ja-JP" altLang="en-US" dirty="0"/>
              <a:t>セキュリティ</a:t>
            </a:r>
            <a:endParaRPr lang="en-US" altLang="ja-JP" dirty="0"/>
          </a:p>
          <a:p>
            <a:pPr algn="ctr"/>
            <a:r>
              <a:rPr lang="ja-JP" altLang="en-US" dirty="0"/>
              <a:t>機構</a:t>
            </a:r>
          </a:p>
        </p:txBody>
      </p:sp>
      <p:sp>
        <p:nvSpPr>
          <p:cNvPr id="14" name="正方形/長方形 13"/>
          <p:cNvSpPr/>
          <p:nvPr/>
        </p:nvSpPr>
        <p:spPr>
          <a:xfrm>
            <a:off x="3643306" y="4214818"/>
            <a:ext cx="1571636" cy="18573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endParaRPr>
          </a:p>
        </p:txBody>
      </p:sp>
      <p:sp>
        <p:nvSpPr>
          <p:cNvPr id="15" name="テキスト ボックス 14"/>
          <p:cNvSpPr txBox="1"/>
          <p:nvPr/>
        </p:nvSpPr>
        <p:spPr>
          <a:xfrm>
            <a:off x="3643306" y="3857628"/>
            <a:ext cx="1714512" cy="369332"/>
          </a:xfrm>
          <a:prstGeom prst="rect">
            <a:avLst/>
          </a:prstGeom>
          <a:noFill/>
        </p:spPr>
        <p:txBody>
          <a:bodyPr wrap="square" rtlCol="0">
            <a:spAutoFit/>
          </a:bodyPr>
          <a:lstStyle/>
          <a:p>
            <a:pPr algn="ctr"/>
            <a:r>
              <a:rPr lang="en-US" altLang="ja-JP" dirty="0" smtClean="0">
                <a:solidFill>
                  <a:srgbClr val="FF0000"/>
                </a:solidFill>
              </a:rPr>
              <a:t>CPU 40%</a:t>
            </a:r>
            <a:endParaRPr kumimoji="1" lang="ja-JP" altLang="en-US" dirty="0">
              <a:solidFill>
                <a:srgbClr val="FF0000"/>
              </a:solidFill>
            </a:endParaRPr>
          </a:p>
        </p:txBody>
      </p:sp>
      <p:sp>
        <p:nvSpPr>
          <p:cNvPr id="16" name="テキスト ボックス 15"/>
          <p:cNvSpPr txBox="1"/>
          <p:nvPr/>
        </p:nvSpPr>
        <p:spPr>
          <a:xfrm>
            <a:off x="2285984" y="4845618"/>
            <a:ext cx="928694" cy="369332"/>
          </a:xfrm>
          <a:prstGeom prst="rect">
            <a:avLst/>
          </a:prstGeom>
          <a:noFill/>
        </p:spPr>
        <p:txBody>
          <a:bodyPr wrap="square" rtlCol="0">
            <a:spAutoFit/>
          </a:bodyPr>
          <a:lstStyle/>
          <a:p>
            <a:pPr algn="ctr"/>
            <a:r>
              <a:rPr lang="en-US" altLang="ja-JP" dirty="0" smtClean="0">
                <a:solidFill>
                  <a:schemeClr val="accent1"/>
                </a:solidFill>
              </a:rPr>
              <a:t>20%</a:t>
            </a:r>
            <a:endParaRPr kumimoji="1" lang="ja-JP" altLang="en-US" dirty="0">
              <a:solidFill>
                <a:schemeClr val="accent1"/>
              </a:solidFill>
            </a:endParaRPr>
          </a:p>
        </p:txBody>
      </p:sp>
      <p:sp>
        <p:nvSpPr>
          <p:cNvPr id="34" name="円/楕円 33"/>
          <p:cNvSpPr/>
          <p:nvPr/>
        </p:nvSpPr>
        <p:spPr>
          <a:xfrm>
            <a:off x="3786182" y="4500594"/>
            <a:ext cx="1285884" cy="642938"/>
          </a:xfrm>
          <a:prstGeom prst="ellipse">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Web</a:t>
            </a:r>
          </a:p>
          <a:p>
            <a:pPr algn="ctr">
              <a:defRPr/>
            </a:pPr>
            <a:r>
              <a:rPr lang="ja-JP" altLang="en-US" dirty="0" smtClean="0">
                <a:solidFill>
                  <a:schemeClr val="tx1"/>
                </a:solidFill>
              </a:rPr>
              <a:t>サーバ</a:t>
            </a:r>
            <a:endParaRPr lang="ja-JP" altLang="en-US" dirty="0">
              <a:solidFill>
                <a:schemeClr val="tx1"/>
              </a:solidFill>
            </a:endParaRPr>
          </a:p>
        </p:txBody>
      </p:sp>
      <p:sp>
        <p:nvSpPr>
          <p:cNvPr id="36" name="正方形/長方形 35"/>
          <p:cNvSpPr/>
          <p:nvPr/>
        </p:nvSpPr>
        <p:spPr>
          <a:xfrm>
            <a:off x="5500694" y="4429156"/>
            <a:ext cx="1357312" cy="1500187"/>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ja-JP" altLang="en-US"/>
          </a:p>
        </p:txBody>
      </p:sp>
      <p:sp>
        <p:nvSpPr>
          <p:cNvPr id="18" name="正方形/長方形 17"/>
          <p:cNvSpPr/>
          <p:nvPr/>
        </p:nvSpPr>
        <p:spPr>
          <a:xfrm>
            <a:off x="5357818" y="4214818"/>
            <a:ext cx="1571636" cy="18573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endParaRPr>
          </a:p>
        </p:txBody>
      </p:sp>
      <p:sp>
        <p:nvSpPr>
          <p:cNvPr id="19" name="テキスト ボックス 18"/>
          <p:cNvSpPr txBox="1"/>
          <p:nvPr/>
        </p:nvSpPr>
        <p:spPr>
          <a:xfrm>
            <a:off x="5500694" y="3857628"/>
            <a:ext cx="1362092" cy="369332"/>
          </a:xfrm>
          <a:prstGeom prst="rect">
            <a:avLst/>
          </a:prstGeom>
          <a:noFill/>
        </p:spPr>
        <p:txBody>
          <a:bodyPr wrap="square" rtlCol="0">
            <a:spAutoFit/>
          </a:bodyPr>
          <a:lstStyle/>
          <a:p>
            <a:pPr algn="ctr"/>
            <a:r>
              <a:rPr lang="en-US" altLang="ja-JP" dirty="0" smtClean="0">
                <a:solidFill>
                  <a:srgbClr val="FF0000"/>
                </a:solidFill>
              </a:rPr>
              <a:t>CPU 50%</a:t>
            </a:r>
            <a:endParaRPr kumimoji="1" lang="ja-JP" altLang="en-US" dirty="0">
              <a:solidFill>
                <a:srgbClr val="FF0000"/>
              </a:solidFill>
            </a:endParaRPr>
          </a:p>
        </p:txBody>
      </p:sp>
      <p:sp>
        <p:nvSpPr>
          <p:cNvPr id="20" name="スライド番号プレースホルダ 19"/>
          <p:cNvSpPr>
            <a:spLocks noGrp="1"/>
          </p:cNvSpPr>
          <p:nvPr>
            <p:ph type="sldNum" sz="quarter" idx="12"/>
          </p:nvPr>
        </p:nvSpPr>
        <p:spPr/>
        <p:txBody>
          <a:bodyPr/>
          <a:lstStyle/>
          <a:p>
            <a:fld id="{92635A3E-8359-4FD6-86B2-A1872DF6C11E}" type="slidenum">
              <a:rPr kumimoji="1" lang="ja-JP" altLang="en-US" smtClean="0"/>
              <a:pPr/>
              <a:t>4</a:t>
            </a:fld>
            <a:endParaRPr kumimoji="1" lang="ja-JP" altLang="en-US"/>
          </a:p>
        </p:txBody>
      </p:sp>
      <p:sp>
        <p:nvSpPr>
          <p:cNvPr id="21" name="正方形/長方形 20"/>
          <p:cNvSpPr/>
          <p:nvPr/>
        </p:nvSpPr>
        <p:spPr>
          <a:xfrm>
            <a:off x="2143108" y="6286520"/>
            <a:ext cx="4786346" cy="357190"/>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ja-JP" dirty="0" smtClean="0">
                <a:solidFill>
                  <a:schemeClr val="tx1"/>
                </a:solidFill>
              </a:rPr>
              <a:t>VMM</a:t>
            </a:r>
            <a:endParaRPr lang="ja-JP" altLang="en-US" dirty="0">
              <a:solidFill>
                <a:schemeClr val="tx1"/>
              </a:solidFill>
            </a:endParaRPr>
          </a:p>
        </p:txBody>
      </p:sp>
      <p:sp>
        <p:nvSpPr>
          <p:cNvPr id="10" name="左カーブ矢印 9"/>
          <p:cNvSpPr/>
          <p:nvPr/>
        </p:nvSpPr>
        <p:spPr>
          <a:xfrm rot="5400000">
            <a:off x="3321835" y="5536421"/>
            <a:ext cx="428628" cy="107157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ransition advTm="7286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性能分離の問題が生じる例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Snort</a:t>
            </a:r>
            <a:r>
              <a:rPr kumimoji="1" lang="ja-JP" altLang="en-US" dirty="0" smtClean="0"/>
              <a:t>の場合</a:t>
            </a:r>
            <a:endParaRPr kumimoji="1" lang="en-US" altLang="ja-JP" dirty="0" smtClean="0"/>
          </a:p>
          <a:p>
            <a:pPr lvl="1"/>
            <a:r>
              <a:rPr lang="ja-JP" altLang="en-US" dirty="0" smtClean="0">
                <a:solidFill>
                  <a:schemeClr val="tx1"/>
                </a:solidFill>
              </a:rPr>
              <a:t>オフロード元</a:t>
            </a:r>
            <a:r>
              <a:rPr lang="en-US" altLang="ja-JP" dirty="0" smtClean="0">
                <a:solidFill>
                  <a:schemeClr val="tx1"/>
                </a:solidFill>
              </a:rPr>
              <a:t> VM </a:t>
            </a:r>
            <a:r>
              <a:rPr lang="ja-JP" altLang="en-US" dirty="0" smtClean="0">
                <a:solidFill>
                  <a:schemeClr val="tx1"/>
                </a:solidFill>
              </a:rPr>
              <a:t>に大量のパケットが送受信されたとき</a:t>
            </a:r>
            <a:endParaRPr lang="en-US" altLang="ja-JP" dirty="0" smtClean="0">
              <a:solidFill>
                <a:schemeClr val="tx1"/>
              </a:solidFill>
            </a:endParaRPr>
          </a:p>
          <a:p>
            <a:pPr lvl="2"/>
            <a:r>
              <a:rPr lang="en-US" altLang="ja-JP" sz="2800" dirty="0" smtClean="0">
                <a:solidFill>
                  <a:schemeClr val="tx1"/>
                </a:solidFill>
              </a:rPr>
              <a:t>Snort</a:t>
            </a:r>
            <a:r>
              <a:rPr lang="en-US" altLang="ja-JP" dirty="0" smtClean="0">
                <a:solidFill>
                  <a:schemeClr val="tx1"/>
                </a:solidFill>
              </a:rPr>
              <a:t> </a:t>
            </a:r>
            <a:r>
              <a:rPr lang="ja-JP" altLang="en-US" sz="2800" dirty="0" err="1" smtClean="0">
                <a:solidFill>
                  <a:schemeClr val="tx1"/>
                </a:solidFill>
              </a:rPr>
              <a:t>にも</a:t>
            </a:r>
            <a:r>
              <a:rPr lang="ja-JP" altLang="en-US" sz="2800" dirty="0" smtClean="0">
                <a:solidFill>
                  <a:schemeClr val="tx1"/>
                </a:solidFill>
              </a:rPr>
              <a:t>負荷がかかる</a:t>
            </a:r>
            <a:endParaRPr lang="en-US" altLang="ja-JP" sz="2800" dirty="0" smtClean="0">
              <a:solidFill>
                <a:schemeClr val="tx1"/>
              </a:solidFill>
            </a:endParaRPr>
          </a:p>
          <a:p>
            <a:r>
              <a:rPr lang="en-US" altLang="ja-JP" dirty="0" smtClean="0"/>
              <a:t>Tripwire</a:t>
            </a:r>
            <a:r>
              <a:rPr lang="ja-JP" altLang="en-US" dirty="0" smtClean="0"/>
              <a:t>の場合</a:t>
            </a:r>
            <a:endParaRPr lang="en-US" altLang="ja-JP" dirty="0" smtClean="0"/>
          </a:p>
          <a:p>
            <a:pPr lvl="1"/>
            <a:r>
              <a:rPr kumimoji="1" lang="ja-JP" altLang="en-US" dirty="0" smtClean="0">
                <a:solidFill>
                  <a:schemeClr val="tx1"/>
                </a:solidFill>
              </a:rPr>
              <a:t>ファイルシステムを検査するとき</a:t>
            </a:r>
            <a:endParaRPr kumimoji="1" lang="en-US" altLang="ja-JP" dirty="0" smtClean="0">
              <a:solidFill>
                <a:schemeClr val="tx1"/>
              </a:solidFill>
            </a:endParaRPr>
          </a:p>
          <a:p>
            <a:pPr lvl="2"/>
            <a:r>
              <a:rPr lang="en-US" altLang="ja-JP" sz="2800" dirty="0" smtClean="0">
                <a:solidFill>
                  <a:schemeClr val="tx1"/>
                </a:solidFill>
              </a:rPr>
              <a:t>Tripwire </a:t>
            </a:r>
            <a:r>
              <a:rPr lang="ja-JP" altLang="en-US" sz="2800" dirty="0" err="1" smtClean="0">
                <a:solidFill>
                  <a:schemeClr val="tx1"/>
                </a:solidFill>
              </a:rPr>
              <a:t>だけで</a:t>
            </a:r>
            <a:r>
              <a:rPr lang="ja-JP" altLang="en-US" sz="2800" dirty="0" smtClean="0">
                <a:solidFill>
                  <a:schemeClr val="tx1"/>
                </a:solidFill>
              </a:rPr>
              <a:t>大量の資源</a:t>
            </a:r>
            <a:endParaRPr lang="en-US" altLang="ja-JP" sz="2800" dirty="0" smtClean="0">
              <a:solidFill>
                <a:schemeClr val="tx1"/>
              </a:solidFill>
            </a:endParaRPr>
          </a:p>
          <a:p>
            <a:pPr lvl="2">
              <a:buNone/>
            </a:pPr>
            <a:r>
              <a:rPr lang="en-US" altLang="ja-JP" sz="2800" dirty="0" smtClean="0">
                <a:solidFill>
                  <a:schemeClr val="tx1"/>
                </a:solidFill>
              </a:rPr>
              <a:t>	</a:t>
            </a:r>
            <a:r>
              <a:rPr lang="ja-JP" altLang="en-US" sz="2800" dirty="0" smtClean="0">
                <a:solidFill>
                  <a:schemeClr val="tx1"/>
                </a:solidFill>
              </a:rPr>
              <a:t>を消費</a:t>
            </a:r>
            <a:endParaRPr kumimoji="1" lang="ja-JP" altLang="en-US" sz="2800" dirty="0">
              <a:solidFill>
                <a:schemeClr val="tx1"/>
              </a:solidFill>
            </a:endParaRPr>
          </a:p>
        </p:txBody>
      </p:sp>
      <p:sp>
        <p:nvSpPr>
          <p:cNvPr id="26" name="角丸四角形吹き出し 25"/>
          <p:cNvSpPr/>
          <p:nvPr/>
        </p:nvSpPr>
        <p:spPr>
          <a:xfrm>
            <a:off x="6072156" y="3500437"/>
            <a:ext cx="1414466" cy="857256"/>
          </a:xfrm>
          <a:prstGeom prst="wedgeRoundRectCallout">
            <a:avLst>
              <a:gd name="adj1" fmla="val -15536"/>
              <a:gd name="adj2" fmla="val 8609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CPU</a:t>
            </a:r>
            <a:r>
              <a:rPr kumimoji="1" lang="ja-JP" altLang="en-US" dirty="0" smtClean="0">
                <a:solidFill>
                  <a:schemeClr val="tx1"/>
                </a:solidFill>
              </a:rPr>
              <a:t>を大量に消費</a:t>
            </a:r>
            <a:endParaRPr kumimoji="1" lang="ja-JP" altLang="en-US" dirty="0">
              <a:solidFill>
                <a:schemeClr val="tx1"/>
              </a:solidFill>
            </a:endParaRPr>
          </a:p>
        </p:txBody>
      </p:sp>
      <p:pic>
        <p:nvPicPr>
          <p:cNvPr id="32" name="Picture 18" descr="MCj03891820000[1]"/>
          <p:cNvPicPr>
            <a:picLocks noChangeAspect="1" noChangeArrowheads="1"/>
          </p:cNvPicPr>
          <p:nvPr/>
        </p:nvPicPr>
        <p:blipFill>
          <a:blip r:embed="rId3"/>
          <a:srcRect/>
          <a:stretch>
            <a:fillRect/>
          </a:stretch>
        </p:blipFill>
        <p:spPr bwMode="auto">
          <a:xfrm>
            <a:off x="4786272" y="6153149"/>
            <a:ext cx="560388" cy="704850"/>
          </a:xfrm>
          <a:prstGeom prst="rect">
            <a:avLst/>
          </a:prstGeom>
          <a:noFill/>
        </p:spPr>
      </p:pic>
      <p:sp>
        <p:nvSpPr>
          <p:cNvPr id="37" name="正方形/長方形 36"/>
          <p:cNvSpPr/>
          <p:nvPr/>
        </p:nvSpPr>
        <p:spPr>
          <a:xfrm>
            <a:off x="6143594" y="4643445"/>
            <a:ext cx="928684" cy="121443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38" name="正方形/長方形 37"/>
          <p:cNvSpPr/>
          <p:nvPr/>
        </p:nvSpPr>
        <p:spPr>
          <a:xfrm>
            <a:off x="7929544" y="4643445"/>
            <a:ext cx="857256" cy="1214446"/>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ja-JP" altLang="en-US"/>
          </a:p>
        </p:txBody>
      </p:sp>
      <p:sp>
        <p:nvSpPr>
          <p:cNvPr id="39" name="円/楕円 38"/>
          <p:cNvSpPr/>
          <p:nvPr/>
        </p:nvSpPr>
        <p:spPr>
          <a:xfrm>
            <a:off x="6143616" y="4643445"/>
            <a:ext cx="928684" cy="571504"/>
          </a:xfrm>
          <a:prstGeom prst="ellipse">
            <a:avLst/>
          </a:prstGeom>
          <a:solidFill>
            <a:srgbClr val="FFFF00"/>
          </a:solidFill>
          <a:ln w="38100"/>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41" name="テキスト ボックス 19"/>
          <p:cNvSpPr txBox="1">
            <a:spLocks noChangeArrowheads="1"/>
          </p:cNvSpPr>
          <p:nvPr/>
        </p:nvSpPr>
        <p:spPr bwMode="auto">
          <a:xfrm>
            <a:off x="6072178" y="4714883"/>
            <a:ext cx="928683" cy="646331"/>
          </a:xfrm>
          <a:prstGeom prst="rect">
            <a:avLst/>
          </a:prstGeom>
          <a:noFill/>
          <a:ln w="9525">
            <a:noFill/>
            <a:miter lim="800000"/>
            <a:headEnd/>
            <a:tailEnd/>
          </a:ln>
        </p:spPr>
        <p:txBody>
          <a:bodyPr wrap="square">
            <a:spAutoFit/>
          </a:bodyPr>
          <a:lstStyle/>
          <a:p>
            <a:pPr algn="ctr"/>
            <a:r>
              <a:rPr lang="en-US" altLang="ja-JP" dirty="0" smtClean="0"/>
              <a:t>Snort</a:t>
            </a:r>
          </a:p>
          <a:p>
            <a:pPr algn="ctr"/>
            <a:endParaRPr lang="en-US" altLang="ja-JP" dirty="0"/>
          </a:p>
        </p:txBody>
      </p:sp>
      <p:sp>
        <p:nvSpPr>
          <p:cNvPr id="42" name="正方形/長方形 41"/>
          <p:cNvSpPr/>
          <p:nvPr/>
        </p:nvSpPr>
        <p:spPr>
          <a:xfrm>
            <a:off x="6143594" y="6000767"/>
            <a:ext cx="2643206" cy="357190"/>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ja-JP" dirty="0" smtClean="0">
                <a:solidFill>
                  <a:schemeClr val="tx1"/>
                </a:solidFill>
              </a:rPr>
              <a:t>VMM</a:t>
            </a:r>
            <a:endParaRPr lang="ja-JP" altLang="en-US" dirty="0">
              <a:solidFill>
                <a:schemeClr val="tx1"/>
              </a:solidFill>
            </a:endParaRPr>
          </a:p>
        </p:txBody>
      </p:sp>
      <p:cxnSp>
        <p:nvCxnSpPr>
          <p:cNvPr id="43" name="直線コネクタ 42"/>
          <p:cNvCxnSpPr/>
          <p:nvPr/>
        </p:nvCxnSpPr>
        <p:spPr>
          <a:xfrm>
            <a:off x="5357798" y="6572271"/>
            <a:ext cx="928694"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rot="5400000" flipH="1" flipV="1">
            <a:off x="5822145" y="6107924"/>
            <a:ext cx="928694"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6286492" y="5643577"/>
            <a:ext cx="1428760"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7072310" y="5572139"/>
            <a:ext cx="142845" cy="214314"/>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7786690" y="5572139"/>
            <a:ext cx="142845" cy="214314"/>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左カーブ矢印 47"/>
          <p:cNvSpPr/>
          <p:nvPr/>
        </p:nvSpPr>
        <p:spPr>
          <a:xfrm rot="20372192">
            <a:off x="7120602" y="4813679"/>
            <a:ext cx="428628" cy="809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テキスト ボックス 18"/>
          <p:cNvSpPr txBox="1">
            <a:spLocks noChangeArrowheads="1"/>
          </p:cNvSpPr>
          <p:nvPr/>
        </p:nvSpPr>
        <p:spPr bwMode="auto">
          <a:xfrm>
            <a:off x="7500938" y="4000503"/>
            <a:ext cx="1643062" cy="646331"/>
          </a:xfrm>
          <a:prstGeom prst="rect">
            <a:avLst/>
          </a:prstGeom>
          <a:noFill/>
          <a:ln w="9525">
            <a:noFill/>
            <a:miter lim="800000"/>
            <a:headEnd/>
            <a:tailEnd/>
          </a:ln>
        </p:spPr>
        <p:txBody>
          <a:bodyPr>
            <a:spAutoFit/>
          </a:bodyPr>
          <a:lstStyle/>
          <a:p>
            <a:pPr algn="ctr"/>
            <a:r>
              <a:rPr lang="ja-JP" altLang="en-US" dirty="0" smtClean="0"/>
              <a:t>オフロード元の</a:t>
            </a:r>
            <a:endParaRPr lang="en-US" altLang="ja-JP" dirty="0" smtClean="0"/>
          </a:p>
          <a:p>
            <a:pPr algn="ctr"/>
            <a:r>
              <a:rPr lang="ja-JP" altLang="en-US" dirty="0"/>
              <a:t>仮想マシン</a:t>
            </a:r>
            <a:endParaRPr lang="en-US" altLang="ja-JP" dirty="0"/>
          </a:p>
        </p:txBody>
      </p:sp>
      <p:sp>
        <p:nvSpPr>
          <p:cNvPr id="18" name="スライド番号プレースホルダ 17"/>
          <p:cNvSpPr>
            <a:spLocks noGrp="1"/>
          </p:cNvSpPr>
          <p:nvPr>
            <p:ph type="sldNum" sz="quarter" idx="12"/>
          </p:nvPr>
        </p:nvSpPr>
        <p:spPr/>
        <p:txBody>
          <a:bodyPr/>
          <a:lstStyle/>
          <a:p>
            <a:fld id="{92635A3E-8359-4FD6-86B2-A1872DF6C11E}" type="slidenum">
              <a:rPr kumimoji="1" lang="ja-JP" altLang="en-US" smtClean="0"/>
              <a:pPr/>
              <a:t>5</a:t>
            </a:fld>
            <a:endParaRPr kumimoji="1" lang="ja-JP" altLang="en-US"/>
          </a:p>
        </p:txBody>
      </p:sp>
    </p:spTree>
  </p:cSld>
  <p:clrMapOvr>
    <a:masterClrMapping/>
  </p:clrMapOvr>
  <p:transition advTm="3901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a:t>
            </a:r>
            <a:r>
              <a:rPr kumimoji="1" lang="en-US" altLang="ja-JP" dirty="0" smtClean="0"/>
              <a:t>: </a:t>
            </a:r>
            <a:r>
              <a:rPr kumimoji="1" lang="en-US" altLang="ja-JP" dirty="0" err="1" smtClean="0"/>
              <a:t>OffloadCage</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sz="3200" dirty="0" smtClean="0"/>
              <a:t>オフロードしたセキュリティ機構を考慮して性能分離を実現</a:t>
            </a:r>
            <a:endParaRPr lang="en-US" altLang="ja-JP" sz="3200" dirty="0" smtClean="0"/>
          </a:p>
          <a:p>
            <a:pPr lvl="1"/>
            <a:r>
              <a:rPr lang="ja-JP" altLang="en-US" sz="3200" dirty="0" smtClean="0">
                <a:solidFill>
                  <a:schemeClr val="tx1"/>
                </a:solidFill>
              </a:rPr>
              <a:t>セキュリティ機構とオフロード元 </a:t>
            </a:r>
            <a:r>
              <a:rPr lang="en-US" altLang="ja-JP" sz="3200" dirty="0" smtClean="0">
                <a:solidFill>
                  <a:schemeClr val="tx1"/>
                </a:solidFill>
              </a:rPr>
              <a:t>VM </a:t>
            </a:r>
            <a:r>
              <a:rPr lang="ja-JP" altLang="en-US" sz="3200" dirty="0" smtClean="0">
                <a:solidFill>
                  <a:schemeClr val="tx1"/>
                </a:solidFill>
              </a:rPr>
              <a:t>をひとまとまりとしてスケジューリング</a:t>
            </a:r>
            <a:endParaRPr lang="en-US" altLang="ja-JP" sz="3200" dirty="0" smtClean="0">
              <a:solidFill>
                <a:schemeClr val="tx1"/>
              </a:solidFill>
            </a:endParaRPr>
          </a:p>
          <a:p>
            <a:pPr lvl="2"/>
            <a:r>
              <a:rPr lang="ja-JP" altLang="en-US" sz="3000" dirty="0" smtClean="0">
                <a:solidFill>
                  <a:schemeClr val="tx1"/>
                </a:solidFill>
              </a:rPr>
              <a:t>合計としてオフロード元 </a:t>
            </a:r>
            <a:r>
              <a:rPr lang="en-US" altLang="ja-JP" sz="3000" dirty="0" smtClean="0">
                <a:solidFill>
                  <a:schemeClr val="tx1"/>
                </a:solidFill>
              </a:rPr>
              <a:t>VM </a:t>
            </a:r>
            <a:r>
              <a:rPr lang="ja-JP" altLang="en-US" sz="3000" dirty="0" smtClean="0">
                <a:solidFill>
                  <a:schemeClr val="tx1"/>
                </a:solidFill>
              </a:rPr>
              <a:t>の制限を守る</a:t>
            </a:r>
            <a:endParaRPr lang="en-US" altLang="ja-JP" sz="3000" dirty="0" smtClean="0">
              <a:solidFill>
                <a:schemeClr val="tx1"/>
              </a:solidFill>
            </a:endParaRPr>
          </a:p>
          <a:p>
            <a:pPr lvl="1">
              <a:buNone/>
            </a:pPr>
            <a:endParaRPr lang="en-US" altLang="ja-JP" sz="3200" dirty="0" smtClean="0">
              <a:solidFill>
                <a:schemeClr val="tx1"/>
              </a:solidFill>
            </a:endParaRPr>
          </a:p>
          <a:p>
            <a:pPr>
              <a:buNone/>
            </a:pPr>
            <a:endParaRPr kumimoji="1" lang="en-US" altLang="ja-JP" sz="3200" dirty="0" smtClean="0"/>
          </a:p>
        </p:txBody>
      </p:sp>
      <p:sp>
        <p:nvSpPr>
          <p:cNvPr id="4" name="円/楕円 3"/>
          <p:cNvSpPr/>
          <p:nvPr/>
        </p:nvSpPr>
        <p:spPr>
          <a:xfrm>
            <a:off x="4786314" y="5572140"/>
            <a:ext cx="857246" cy="500061"/>
          </a:xfrm>
          <a:prstGeom prst="ellipse">
            <a:avLst/>
          </a:prstGeom>
          <a:solidFill>
            <a:srgbClr val="FFFF00"/>
          </a:solidFill>
          <a:ln w="28575"/>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5" name="正方形/長方形 4"/>
          <p:cNvSpPr/>
          <p:nvPr/>
        </p:nvSpPr>
        <p:spPr>
          <a:xfrm>
            <a:off x="6357950" y="5072074"/>
            <a:ext cx="857256" cy="1071559"/>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ja-JP" altLang="en-US"/>
          </a:p>
        </p:txBody>
      </p:sp>
      <p:sp>
        <p:nvSpPr>
          <p:cNvPr id="6" name="円/楕円 5"/>
          <p:cNvSpPr/>
          <p:nvPr/>
        </p:nvSpPr>
        <p:spPr>
          <a:xfrm>
            <a:off x="6357950" y="5572140"/>
            <a:ext cx="857246" cy="500061"/>
          </a:xfrm>
          <a:prstGeom prst="ellipse">
            <a:avLst/>
          </a:prstGeom>
          <a:solidFill>
            <a:schemeClr val="bg1"/>
          </a:solidFill>
          <a:ln w="28575">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7" name="テキスト ボックス 6"/>
          <p:cNvSpPr txBox="1"/>
          <p:nvPr/>
        </p:nvSpPr>
        <p:spPr>
          <a:xfrm>
            <a:off x="5715008" y="5429264"/>
            <a:ext cx="571504" cy="646331"/>
          </a:xfrm>
          <a:prstGeom prst="rect">
            <a:avLst/>
          </a:prstGeom>
          <a:noFill/>
        </p:spPr>
        <p:txBody>
          <a:bodyPr wrap="square" rtlCol="0">
            <a:spAutoFit/>
          </a:bodyPr>
          <a:lstStyle/>
          <a:p>
            <a:r>
              <a:rPr lang="ja-JP" altLang="en-US" sz="3600" dirty="0"/>
              <a:t>＋</a:t>
            </a:r>
            <a:endParaRPr kumimoji="1" lang="ja-JP" altLang="en-US" sz="3600" dirty="0"/>
          </a:p>
        </p:txBody>
      </p:sp>
      <p:sp>
        <p:nvSpPr>
          <p:cNvPr id="12" name="上カーブ矢印 11"/>
          <p:cNvSpPr/>
          <p:nvPr/>
        </p:nvSpPr>
        <p:spPr>
          <a:xfrm rot="10580454">
            <a:off x="5576020" y="5286641"/>
            <a:ext cx="995929" cy="35927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正方形/長方形 12"/>
          <p:cNvSpPr/>
          <p:nvPr/>
        </p:nvSpPr>
        <p:spPr>
          <a:xfrm>
            <a:off x="4786314" y="5072074"/>
            <a:ext cx="914400" cy="107157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7858148" y="5072074"/>
            <a:ext cx="857256" cy="1071570"/>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ja-JP" altLang="en-US"/>
          </a:p>
        </p:txBody>
      </p:sp>
      <p:sp>
        <p:nvSpPr>
          <p:cNvPr id="23" name="正方形/長方形 22"/>
          <p:cNvSpPr/>
          <p:nvPr/>
        </p:nvSpPr>
        <p:spPr>
          <a:xfrm>
            <a:off x="7715272" y="4929197"/>
            <a:ext cx="1143008" cy="12858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endParaRPr>
          </a:p>
        </p:txBody>
      </p:sp>
      <p:sp>
        <p:nvSpPr>
          <p:cNvPr id="17" name="正方形/長方形 16"/>
          <p:cNvSpPr/>
          <p:nvPr/>
        </p:nvSpPr>
        <p:spPr>
          <a:xfrm>
            <a:off x="4714876" y="6429396"/>
            <a:ext cx="4143404" cy="357190"/>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ja-JP" dirty="0" smtClean="0">
                <a:solidFill>
                  <a:schemeClr val="tx1"/>
                </a:solidFill>
              </a:rPr>
              <a:t>VMM</a:t>
            </a:r>
            <a:endParaRPr lang="ja-JP" altLang="en-US" dirty="0">
              <a:solidFill>
                <a:schemeClr val="tx1"/>
              </a:solidFill>
            </a:endParaRPr>
          </a:p>
        </p:txBody>
      </p:sp>
      <p:sp>
        <p:nvSpPr>
          <p:cNvPr id="15" name="スライド番号プレースホルダ 14"/>
          <p:cNvSpPr>
            <a:spLocks noGrp="1"/>
          </p:cNvSpPr>
          <p:nvPr>
            <p:ph type="sldNum" sz="quarter" idx="12"/>
          </p:nvPr>
        </p:nvSpPr>
        <p:spPr/>
        <p:txBody>
          <a:bodyPr/>
          <a:lstStyle/>
          <a:p>
            <a:fld id="{92635A3E-8359-4FD6-86B2-A1872DF6C11E}" type="slidenum">
              <a:rPr kumimoji="1" lang="ja-JP" altLang="en-US" smtClean="0"/>
              <a:pPr/>
              <a:t>6</a:t>
            </a:fld>
            <a:endParaRPr kumimoji="1" lang="ja-JP" altLang="en-US"/>
          </a:p>
        </p:txBody>
      </p:sp>
      <p:cxnSp>
        <p:nvCxnSpPr>
          <p:cNvPr id="18" name="直線コネクタ 17"/>
          <p:cNvCxnSpPr/>
          <p:nvPr/>
        </p:nvCxnSpPr>
        <p:spPr>
          <a:xfrm>
            <a:off x="6215074" y="4927610"/>
            <a:ext cx="107157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5400000">
            <a:off x="6643702" y="5572140"/>
            <a:ext cx="128588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0800000">
            <a:off x="4714876" y="6215082"/>
            <a:ext cx="2571768"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5400000" flipH="1" flipV="1">
            <a:off x="4356892" y="5857892"/>
            <a:ext cx="715174" cy="7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4714876" y="5500702"/>
            <a:ext cx="1500198"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5400000">
            <a:off x="5929322" y="5214950"/>
            <a:ext cx="57150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36832"/>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システム構成</a:t>
            </a:r>
            <a:endParaRPr lang="ja-JP" altLang="en-US" dirty="0"/>
          </a:p>
        </p:txBody>
      </p:sp>
      <p:sp>
        <p:nvSpPr>
          <p:cNvPr id="3" name="コンテンツ プレースホルダ 2"/>
          <p:cNvSpPr>
            <a:spLocks noGrp="1"/>
          </p:cNvSpPr>
          <p:nvPr>
            <p:ph idx="1"/>
          </p:nvPr>
        </p:nvSpPr>
        <p:spPr>
          <a:xfrm>
            <a:off x="457200" y="2249488"/>
            <a:ext cx="4114800" cy="4324350"/>
          </a:xfrm>
        </p:spPr>
        <p:txBody>
          <a:bodyPr>
            <a:normAutofit/>
          </a:bodyPr>
          <a:lstStyle/>
          <a:p>
            <a:r>
              <a:rPr lang="en-US" altLang="ja-JP" dirty="0" smtClean="0"/>
              <a:t>OC-Monitor</a:t>
            </a:r>
          </a:p>
          <a:p>
            <a:pPr lvl="1"/>
            <a:r>
              <a:rPr lang="ja-JP" altLang="en-US" dirty="0" smtClean="0">
                <a:solidFill>
                  <a:schemeClr val="tx1"/>
                </a:solidFill>
              </a:rPr>
              <a:t>セキュリティ機構が使用した資源を監視</a:t>
            </a:r>
            <a:endParaRPr lang="en-US" altLang="ja-JP" dirty="0" smtClean="0">
              <a:solidFill>
                <a:schemeClr val="tx1"/>
              </a:solidFill>
            </a:endParaRPr>
          </a:p>
          <a:p>
            <a:pPr lvl="1"/>
            <a:r>
              <a:rPr lang="ja-JP" altLang="en-US" dirty="0" smtClean="0">
                <a:solidFill>
                  <a:schemeClr val="tx1"/>
                </a:solidFill>
              </a:rPr>
              <a:t>監視した資源の量を </a:t>
            </a:r>
            <a:r>
              <a:rPr lang="en-US" altLang="ja-JP" dirty="0" smtClean="0">
                <a:solidFill>
                  <a:schemeClr val="tx1"/>
                </a:solidFill>
              </a:rPr>
              <a:t>OC-Scheduler </a:t>
            </a:r>
            <a:r>
              <a:rPr lang="ja-JP" altLang="en-US" dirty="0" smtClean="0">
                <a:solidFill>
                  <a:schemeClr val="tx1"/>
                </a:solidFill>
              </a:rPr>
              <a:t>に通知</a:t>
            </a:r>
            <a:endParaRPr lang="en-US" altLang="ja-JP" dirty="0" smtClean="0">
              <a:solidFill>
                <a:schemeClr val="tx1"/>
              </a:solidFill>
            </a:endParaRPr>
          </a:p>
          <a:p>
            <a:r>
              <a:rPr lang="en-US" altLang="ja-JP" dirty="0" smtClean="0"/>
              <a:t>OC-Scheduler</a:t>
            </a:r>
            <a:endParaRPr lang="en-US" altLang="ja-JP" sz="3200" dirty="0" smtClean="0">
              <a:solidFill>
                <a:schemeClr val="tx1"/>
              </a:solidFill>
            </a:endParaRPr>
          </a:p>
          <a:p>
            <a:pPr lvl="1"/>
            <a:r>
              <a:rPr lang="ja-JP" altLang="en-US" dirty="0" smtClean="0">
                <a:solidFill>
                  <a:schemeClr val="tx1"/>
                </a:solidFill>
              </a:rPr>
              <a:t>オフロードを考慮して仮想マシンをスケジューリング</a:t>
            </a:r>
            <a:endParaRPr lang="en-US" altLang="ja-JP" dirty="0" smtClean="0">
              <a:solidFill>
                <a:schemeClr val="tx1"/>
              </a:solidFill>
            </a:endParaRPr>
          </a:p>
          <a:p>
            <a:pPr lvl="1">
              <a:buNone/>
            </a:pPr>
            <a:endParaRPr lang="en-US" altLang="ja-JP" dirty="0" smtClean="0">
              <a:solidFill>
                <a:schemeClr val="tx1"/>
              </a:solidFill>
            </a:endParaRPr>
          </a:p>
          <a:p>
            <a:pPr lvl="1"/>
            <a:endParaRPr lang="en-US" altLang="ja-JP" dirty="0" smtClean="0">
              <a:solidFill>
                <a:schemeClr val="tx1"/>
              </a:solidFill>
            </a:endParaRPr>
          </a:p>
          <a:p>
            <a:pPr lvl="1"/>
            <a:endParaRPr lang="en-US" altLang="ja-JP" dirty="0" smtClean="0">
              <a:solidFill>
                <a:schemeClr val="tx1"/>
              </a:solidFill>
            </a:endParaRPr>
          </a:p>
          <a:p>
            <a:pPr lvl="1"/>
            <a:endParaRPr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pPr>
              <a:defRPr/>
            </a:pPr>
            <a:fld id="{F9FBC7D0-E757-4542-BAEA-6E71B50B826B}" type="slidenum">
              <a:rPr lang="ja-JP" altLang="en-US" smtClean="0"/>
              <a:pPr>
                <a:defRPr/>
              </a:pPr>
              <a:t>7</a:t>
            </a:fld>
            <a:endParaRPr lang="ja-JP" altLang="en-US"/>
          </a:p>
        </p:txBody>
      </p:sp>
      <p:sp>
        <p:nvSpPr>
          <p:cNvPr id="5" name="正方形/長方形 4"/>
          <p:cNvSpPr/>
          <p:nvPr/>
        </p:nvSpPr>
        <p:spPr>
          <a:xfrm>
            <a:off x="7286644" y="2714620"/>
            <a:ext cx="1357312" cy="1857376"/>
          </a:xfrm>
          <a:prstGeom prst="rect">
            <a:avLst/>
          </a:prstGeom>
          <a:ln/>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6" name="正方形/長方形 5"/>
          <p:cNvSpPr/>
          <p:nvPr/>
        </p:nvSpPr>
        <p:spPr>
          <a:xfrm>
            <a:off x="4714876" y="2714620"/>
            <a:ext cx="1357322" cy="1857376"/>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7" name="円/楕円 6"/>
          <p:cNvSpPr/>
          <p:nvPr/>
        </p:nvSpPr>
        <p:spPr>
          <a:xfrm>
            <a:off x="7286644" y="3786190"/>
            <a:ext cx="1357312" cy="714375"/>
          </a:xfrm>
          <a:prstGeom prst="ellipse">
            <a:avLst/>
          </a:prstGeom>
          <a:solidFill>
            <a:schemeClr val="bg1"/>
          </a:solidFill>
          <a:ln>
            <a:noFill/>
            <a:prstDash val="sysDot"/>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8" name="円/楕円 7"/>
          <p:cNvSpPr/>
          <p:nvPr/>
        </p:nvSpPr>
        <p:spPr>
          <a:xfrm>
            <a:off x="4714876" y="3786190"/>
            <a:ext cx="1357312" cy="714375"/>
          </a:xfrm>
          <a:prstGeom prst="ellipse">
            <a:avLst/>
          </a:prstGeom>
          <a:solidFill>
            <a:srgbClr val="FFFF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9" name="テキスト ボックス 20"/>
          <p:cNvSpPr txBox="1">
            <a:spLocks noChangeArrowheads="1"/>
          </p:cNvSpPr>
          <p:nvPr/>
        </p:nvSpPr>
        <p:spPr bwMode="auto">
          <a:xfrm>
            <a:off x="7143768" y="2071678"/>
            <a:ext cx="1643062" cy="646331"/>
          </a:xfrm>
          <a:prstGeom prst="rect">
            <a:avLst/>
          </a:prstGeom>
          <a:noFill/>
          <a:ln w="9525">
            <a:noFill/>
            <a:miter lim="800000"/>
            <a:headEnd/>
            <a:tailEnd/>
          </a:ln>
        </p:spPr>
        <p:txBody>
          <a:bodyPr>
            <a:spAutoFit/>
          </a:bodyPr>
          <a:lstStyle/>
          <a:p>
            <a:pPr algn="ctr"/>
            <a:r>
              <a:rPr lang="ja-JP" altLang="en-US" dirty="0" smtClean="0"/>
              <a:t>オフロード元</a:t>
            </a:r>
            <a:endParaRPr lang="en-US" altLang="ja-JP" dirty="0" smtClean="0"/>
          </a:p>
          <a:p>
            <a:pPr algn="ctr"/>
            <a:r>
              <a:rPr lang="ja-JP" altLang="en-US" dirty="0" smtClean="0"/>
              <a:t>の仮想マシン</a:t>
            </a:r>
            <a:endParaRPr lang="en-US" altLang="ja-JP" dirty="0"/>
          </a:p>
        </p:txBody>
      </p:sp>
      <p:sp>
        <p:nvSpPr>
          <p:cNvPr id="10" name="テキスト ボックス 21"/>
          <p:cNvSpPr txBox="1">
            <a:spLocks noChangeArrowheads="1"/>
          </p:cNvSpPr>
          <p:nvPr/>
        </p:nvSpPr>
        <p:spPr bwMode="auto">
          <a:xfrm>
            <a:off x="4672012" y="3881438"/>
            <a:ext cx="1571625" cy="646112"/>
          </a:xfrm>
          <a:prstGeom prst="rect">
            <a:avLst/>
          </a:prstGeom>
          <a:noFill/>
          <a:ln w="9525">
            <a:noFill/>
            <a:miter lim="800000"/>
            <a:headEnd/>
            <a:tailEnd/>
          </a:ln>
        </p:spPr>
        <p:txBody>
          <a:bodyPr>
            <a:spAutoFit/>
          </a:bodyPr>
          <a:lstStyle/>
          <a:p>
            <a:pPr algn="ctr"/>
            <a:r>
              <a:rPr lang="ja-JP" altLang="en-US" dirty="0"/>
              <a:t>セキュリティ</a:t>
            </a:r>
            <a:endParaRPr lang="en-US" altLang="ja-JP" dirty="0"/>
          </a:p>
          <a:p>
            <a:pPr algn="ctr"/>
            <a:r>
              <a:rPr lang="ja-JP" altLang="en-US" dirty="0"/>
              <a:t>機構</a:t>
            </a:r>
          </a:p>
        </p:txBody>
      </p:sp>
      <p:sp>
        <p:nvSpPr>
          <p:cNvPr id="11" name="角丸四角形 10"/>
          <p:cNvSpPr/>
          <p:nvPr/>
        </p:nvSpPr>
        <p:spPr>
          <a:xfrm>
            <a:off x="4714876" y="2786058"/>
            <a:ext cx="1357312" cy="571501"/>
          </a:xfrm>
          <a:prstGeom prst="roundRect">
            <a:avLst/>
          </a:prstGeom>
          <a:solidFill>
            <a:schemeClr val="accent2">
              <a:lumMod val="60000"/>
              <a:lumOff val="4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OC-Monitor</a:t>
            </a:r>
            <a:endParaRPr lang="ja-JP" altLang="en-US" dirty="0">
              <a:solidFill>
                <a:schemeClr val="tx1"/>
              </a:solidFill>
            </a:endParaRPr>
          </a:p>
        </p:txBody>
      </p:sp>
      <p:sp>
        <p:nvSpPr>
          <p:cNvPr id="14" name="テキスト ボックス 51"/>
          <p:cNvSpPr txBox="1">
            <a:spLocks noChangeArrowheads="1"/>
          </p:cNvSpPr>
          <p:nvPr/>
        </p:nvSpPr>
        <p:spPr bwMode="auto">
          <a:xfrm>
            <a:off x="4714876" y="2285992"/>
            <a:ext cx="1357312" cy="369887"/>
          </a:xfrm>
          <a:prstGeom prst="rect">
            <a:avLst/>
          </a:prstGeom>
          <a:noFill/>
          <a:ln w="9525">
            <a:noFill/>
            <a:miter lim="800000"/>
            <a:headEnd/>
            <a:tailEnd/>
          </a:ln>
        </p:spPr>
        <p:txBody>
          <a:bodyPr>
            <a:spAutoFit/>
          </a:bodyPr>
          <a:lstStyle/>
          <a:p>
            <a:r>
              <a:rPr lang="ja-JP" altLang="en-US" dirty="0" smtClean="0"/>
              <a:t>ドメイン０</a:t>
            </a:r>
            <a:endParaRPr lang="ja-JP" altLang="en-US" dirty="0"/>
          </a:p>
        </p:txBody>
      </p:sp>
      <p:sp>
        <p:nvSpPr>
          <p:cNvPr id="18" name="正方形/長方形 17"/>
          <p:cNvSpPr/>
          <p:nvPr/>
        </p:nvSpPr>
        <p:spPr>
          <a:xfrm>
            <a:off x="4714877" y="4857761"/>
            <a:ext cx="4000528" cy="733436"/>
          </a:xfrm>
          <a:prstGeom prst="rect">
            <a:avLst/>
          </a:prstGeom>
          <a:scene3d>
            <a:camera prst="orthographicFront"/>
            <a:lightRig rig="threePt" dir="t"/>
          </a:scene3d>
          <a:sp3d>
            <a:bevelT w="165100" prst="coolSlant"/>
          </a:sp3d>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ltLang="ja-JP" dirty="0" smtClean="0">
              <a:solidFill>
                <a:schemeClr val="tx1"/>
              </a:solidFill>
            </a:endParaRPr>
          </a:p>
          <a:p>
            <a:pPr algn="ctr">
              <a:defRPr/>
            </a:pPr>
            <a:r>
              <a:rPr lang="en-US" altLang="ja-JP" dirty="0" smtClean="0">
                <a:solidFill>
                  <a:schemeClr val="tx1"/>
                </a:solidFill>
              </a:rPr>
              <a:t>VMM</a:t>
            </a:r>
            <a:endParaRPr lang="ja-JP" altLang="en-US" dirty="0">
              <a:solidFill>
                <a:schemeClr val="tx1"/>
              </a:solidFill>
            </a:endParaRPr>
          </a:p>
        </p:txBody>
      </p:sp>
      <p:sp>
        <p:nvSpPr>
          <p:cNvPr id="19" name="角丸四角形 18"/>
          <p:cNvSpPr/>
          <p:nvPr/>
        </p:nvSpPr>
        <p:spPr>
          <a:xfrm>
            <a:off x="5072066" y="4857760"/>
            <a:ext cx="3286125" cy="357188"/>
          </a:xfrm>
          <a:prstGeom prst="roundRect">
            <a:avLst/>
          </a:prstGeom>
          <a:solidFill>
            <a:schemeClr val="accent2">
              <a:lumMod val="60000"/>
              <a:lumOff val="4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OC-Scheduler</a:t>
            </a:r>
            <a:endParaRPr lang="ja-JP" altLang="en-US" dirty="0">
              <a:solidFill>
                <a:schemeClr val="tx1"/>
              </a:solidFill>
            </a:endParaRPr>
          </a:p>
        </p:txBody>
      </p:sp>
      <p:sp>
        <p:nvSpPr>
          <p:cNvPr id="20" name="右カーブ矢印 19"/>
          <p:cNvSpPr/>
          <p:nvPr/>
        </p:nvSpPr>
        <p:spPr>
          <a:xfrm rot="16200000">
            <a:off x="5205409" y="3152781"/>
            <a:ext cx="419101" cy="828663"/>
          </a:xfrm>
          <a:prstGeom prst="curvedRightArrow">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ja-JP" altLang="en-US">
              <a:solidFill>
                <a:schemeClr val="tx1"/>
              </a:solidFill>
            </a:endParaRPr>
          </a:p>
        </p:txBody>
      </p:sp>
      <p:sp>
        <p:nvSpPr>
          <p:cNvPr id="21" name="左カーブ矢印 20"/>
          <p:cNvSpPr/>
          <p:nvPr/>
        </p:nvSpPr>
        <p:spPr>
          <a:xfrm rot="20118455">
            <a:off x="6394659" y="2886338"/>
            <a:ext cx="578572" cy="2012467"/>
          </a:xfrm>
          <a:prstGeom prst="curvedLeftArrow">
            <a:avLst>
              <a:gd name="adj1" fmla="val 21035"/>
              <a:gd name="adj2" fmla="val 51069"/>
              <a:gd name="adj3" fmla="val 21548"/>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ja-JP" altLang="en-US">
              <a:solidFill>
                <a:schemeClr val="tx1"/>
              </a:solidFill>
            </a:endParaRPr>
          </a:p>
        </p:txBody>
      </p:sp>
    </p:spTree>
  </p:cSld>
  <p:clrMapOvr>
    <a:masterClrMapping/>
  </p:clrMapOvr>
  <p:transition advTm="2447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1142984"/>
            <a:ext cx="8229600" cy="1066800"/>
          </a:xfrm>
        </p:spPr>
        <p:txBody>
          <a:bodyPr/>
          <a:lstStyle/>
          <a:p>
            <a:r>
              <a:rPr kumimoji="1" lang="en-US" altLang="ja-JP" dirty="0" smtClean="0"/>
              <a:t>OC-Monitor (1)</a:t>
            </a:r>
            <a:endParaRPr kumimoji="1" lang="ja-JP" altLang="en-US" dirty="0"/>
          </a:p>
        </p:txBody>
      </p:sp>
      <p:sp>
        <p:nvSpPr>
          <p:cNvPr id="3" name="コンテンツ プレースホルダ 2"/>
          <p:cNvSpPr>
            <a:spLocks noGrp="1"/>
          </p:cNvSpPr>
          <p:nvPr>
            <p:ph idx="1"/>
          </p:nvPr>
        </p:nvSpPr>
        <p:spPr>
          <a:xfrm>
            <a:off x="428596" y="2214554"/>
            <a:ext cx="8229600" cy="4324350"/>
          </a:xfrm>
        </p:spPr>
        <p:txBody>
          <a:bodyPr/>
          <a:lstStyle/>
          <a:p>
            <a:r>
              <a:rPr lang="ja-JP" altLang="en-US" dirty="0" smtClean="0">
                <a:solidFill>
                  <a:srgbClr val="000000"/>
                </a:solidFill>
              </a:rPr>
              <a:t>セキュリティ機構の</a:t>
            </a:r>
            <a:r>
              <a:rPr lang="en-US" altLang="ja-JP" dirty="0" smtClean="0">
                <a:solidFill>
                  <a:srgbClr val="000000"/>
                </a:solidFill>
              </a:rPr>
              <a:t>CPU</a:t>
            </a:r>
            <a:r>
              <a:rPr lang="ja-JP" altLang="en-US" dirty="0" smtClean="0">
                <a:solidFill>
                  <a:srgbClr val="000000"/>
                </a:solidFill>
              </a:rPr>
              <a:t>使用率を計測</a:t>
            </a:r>
            <a:endParaRPr lang="en-US" altLang="ja-JP" dirty="0" smtClean="0">
              <a:solidFill>
                <a:srgbClr val="000000"/>
              </a:solidFill>
            </a:endParaRPr>
          </a:p>
          <a:p>
            <a:pPr lvl="1"/>
            <a:r>
              <a:rPr kumimoji="1" lang="en-US" altLang="ja-JP" dirty="0" smtClean="0">
                <a:solidFill>
                  <a:srgbClr val="000000"/>
                </a:solidFill>
              </a:rPr>
              <a:t>VMM </a:t>
            </a:r>
            <a:r>
              <a:rPr kumimoji="1" lang="ja-JP" altLang="en-US" dirty="0" smtClean="0">
                <a:solidFill>
                  <a:srgbClr val="000000"/>
                </a:solidFill>
              </a:rPr>
              <a:t>全体に対しての使用率</a:t>
            </a:r>
            <a:endParaRPr kumimoji="1" lang="en-US" altLang="ja-JP" dirty="0" smtClean="0">
              <a:solidFill>
                <a:srgbClr val="000000"/>
              </a:solidFill>
            </a:endParaRPr>
          </a:p>
          <a:p>
            <a:pPr lvl="1"/>
            <a:r>
              <a:rPr kumimoji="1" lang="en-US" altLang="ja-JP" dirty="0" smtClean="0">
                <a:solidFill>
                  <a:srgbClr val="000000"/>
                </a:solidFill>
              </a:rPr>
              <a:t>/proc /</a:t>
            </a:r>
            <a:r>
              <a:rPr kumimoji="1" lang="en-US" altLang="ja-JP" dirty="0" err="1" smtClean="0">
                <a:solidFill>
                  <a:srgbClr val="000000"/>
                </a:solidFill>
              </a:rPr>
              <a:t>pid</a:t>
            </a:r>
            <a:r>
              <a:rPr kumimoji="1" lang="en-US" altLang="ja-JP" dirty="0" smtClean="0">
                <a:solidFill>
                  <a:srgbClr val="000000"/>
                </a:solidFill>
              </a:rPr>
              <a:t>/stat  </a:t>
            </a:r>
            <a:r>
              <a:rPr kumimoji="1" lang="ja-JP" altLang="en-US" dirty="0" smtClean="0">
                <a:solidFill>
                  <a:srgbClr val="000000"/>
                </a:solidFill>
              </a:rPr>
              <a:t>を</a:t>
            </a:r>
            <a:r>
              <a:rPr lang="ja-JP" altLang="en-US" dirty="0" smtClean="0">
                <a:solidFill>
                  <a:srgbClr val="000000"/>
                </a:solidFill>
              </a:rPr>
              <a:t>利用</a:t>
            </a:r>
            <a:endParaRPr lang="en-US" altLang="ja-JP" dirty="0" smtClean="0">
              <a:solidFill>
                <a:srgbClr val="000000"/>
              </a:solidFill>
            </a:endParaRPr>
          </a:p>
          <a:p>
            <a:r>
              <a:rPr kumimoji="1" lang="ja-JP" altLang="en-US" dirty="0" smtClean="0">
                <a:solidFill>
                  <a:srgbClr val="000000"/>
                </a:solidFill>
              </a:rPr>
              <a:t>オフロード元 </a:t>
            </a:r>
            <a:r>
              <a:rPr kumimoji="1" lang="en-US" altLang="ja-JP" dirty="0" smtClean="0">
                <a:solidFill>
                  <a:srgbClr val="000000"/>
                </a:solidFill>
              </a:rPr>
              <a:t>VM </a:t>
            </a:r>
            <a:r>
              <a:rPr lang="ja-JP" altLang="en-US" dirty="0" smtClean="0">
                <a:solidFill>
                  <a:srgbClr val="000000"/>
                </a:solidFill>
              </a:rPr>
              <a:t>とセキュリティ</a:t>
            </a:r>
            <a:endParaRPr kumimoji="1" lang="en-US" altLang="ja-JP" dirty="0" smtClean="0">
              <a:solidFill>
                <a:srgbClr val="000000"/>
              </a:solidFill>
            </a:endParaRPr>
          </a:p>
          <a:p>
            <a:pPr>
              <a:buNone/>
            </a:pPr>
            <a:r>
              <a:rPr kumimoji="1" lang="en-US" altLang="ja-JP" dirty="0" smtClean="0">
                <a:solidFill>
                  <a:srgbClr val="000000"/>
                </a:solidFill>
              </a:rPr>
              <a:t>	</a:t>
            </a:r>
            <a:r>
              <a:rPr kumimoji="1" lang="ja-JP" altLang="en-US" dirty="0" smtClean="0">
                <a:solidFill>
                  <a:srgbClr val="000000"/>
                </a:solidFill>
              </a:rPr>
              <a:t>機構を関連付ける</a:t>
            </a:r>
            <a:endParaRPr kumimoji="1" lang="en-US" altLang="ja-JP" dirty="0" smtClean="0">
              <a:solidFill>
                <a:srgbClr val="000000"/>
              </a:solidFill>
            </a:endParaRPr>
          </a:p>
          <a:p>
            <a:pPr lvl="1"/>
            <a:r>
              <a:rPr lang="ja-JP" altLang="en-US" dirty="0" smtClean="0">
                <a:solidFill>
                  <a:srgbClr val="000000"/>
                </a:solidFill>
              </a:rPr>
              <a:t>オフロード元はドメイン</a:t>
            </a:r>
            <a:r>
              <a:rPr lang="en-US" altLang="ja-JP" dirty="0" smtClean="0">
                <a:solidFill>
                  <a:srgbClr val="000000"/>
                </a:solidFill>
              </a:rPr>
              <a:t>ID</a:t>
            </a:r>
            <a:r>
              <a:rPr lang="ja-JP" altLang="en-US" dirty="0" smtClean="0">
                <a:solidFill>
                  <a:srgbClr val="000000"/>
                </a:solidFill>
              </a:rPr>
              <a:t>で指定</a:t>
            </a:r>
            <a:endParaRPr kumimoji="1" lang="en-US" altLang="ja-JP" dirty="0" smtClean="0">
              <a:solidFill>
                <a:srgbClr val="000000"/>
              </a:solidFill>
            </a:endParaRPr>
          </a:p>
          <a:p>
            <a:r>
              <a:rPr lang="ja-JP" altLang="en-US" dirty="0" smtClean="0">
                <a:solidFill>
                  <a:srgbClr val="000000"/>
                </a:solidFill>
              </a:rPr>
              <a:t>モニタするセキュリティ機構はプロセス </a:t>
            </a:r>
            <a:r>
              <a:rPr lang="en-US" altLang="ja-JP" dirty="0" smtClean="0">
                <a:solidFill>
                  <a:srgbClr val="000000"/>
                </a:solidFill>
              </a:rPr>
              <a:t>ID </a:t>
            </a:r>
            <a:r>
              <a:rPr lang="ja-JP" altLang="en-US" dirty="0" smtClean="0">
                <a:solidFill>
                  <a:srgbClr val="000000"/>
                </a:solidFill>
              </a:rPr>
              <a:t>で指定</a:t>
            </a:r>
            <a:endParaRPr lang="en-US" altLang="ja-JP" dirty="0" smtClean="0">
              <a:solidFill>
                <a:srgbClr val="000000"/>
              </a:solidFill>
            </a:endParaRPr>
          </a:p>
        </p:txBody>
      </p:sp>
      <p:sp>
        <p:nvSpPr>
          <p:cNvPr id="4" name="スライド番号プレースホルダ 3"/>
          <p:cNvSpPr>
            <a:spLocks noGrp="1"/>
          </p:cNvSpPr>
          <p:nvPr>
            <p:ph type="sldNum" sz="quarter" idx="12"/>
          </p:nvPr>
        </p:nvSpPr>
        <p:spPr/>
        <p:txBody>
          <a:bodyPr/>
          <a:lstStyle/>
          <a:p>
            <a:pPr>
              <a:defRPr/>
            </a:pPr>
            <a:fld id="{F9FBC7D0-E757-4542-BAEA-6E71B50B826B}" type="slidenum">
              <a:rPr lang="ja-JP" altLang="en-US" smtClean="0"/>
              <a:pPr>
                <a:defRPr/>
              </a:pPr>
              <a:t>8</a:t>
            </a:fld>
            <a:endParaRPr lang="ja-JP" altLang="en-US"/>
          </a:p>
        </p:txBody>
      </p:sp>
      <p:sp>
        <p:nvSpPr>
          <p:cNvPr id="10" name="正方形/長方形 9"/>
          <p:cNvSpPr/>
          <p:nvPr/>
        </p:nvSpPr>
        <p:spPr>
          <a:xfrm>
            <a:off x="6000760" y="3000372"/>
            <a:ext cx="1500188" cy="1785938"/>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11" name="円/楕円 10"/>
          <p:cNvSpPr/>
          <p:nvPr/>
        </p:nvSpPr>
        <p:spPr>
          <a:xfrm>
            <a:off x="6000760" y="4000504"/>
            <a:ext cx="1500188" cy="714375"/>
          </a:xfrm>
          <a:prstGeom prst="ellipse">
            <a:avLst/>
          </a:prstGeom>
          <a:solidFill>
            <a:srgbClr val="FFFF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2" name="テキスト ボックス 21"/>
          <p:cNvSpPr txBox="1">
            <a:spLocks noChangeArrowheads="1"/>
          </p:cNvSpPr>
          <p:nvPr/>
        </p:nvSpPr>
        <p:spPr bwMode="auto">
          <a:xfrm>
            <a:off x="5929322" y="4071942"/>
            <a:ext cx="1643063" cy="646112"/>
          </a:xfrm>
          <a:prstGeom prst="rect">
            <a:avLst/>
          </a:prstGeom>
          <a:noFill/>
          <a:ln w="9525">
            <a:noFill/>
            <a:miter lim="800000"/>
            <a:headEnd/>
            <a:tailEnd/>
          </a:ln>
        </p:spPr>
        <p:txBody>
          <a:bodyPr wrap="square">
            <a:spAutoFit/>
          </a:bodyPr>
          <a:lstStyle/>
          <a:p>
            <a:pPr algn="ctr"/>
            <a:r>
              <a:rPr lang="ja-JP" altLang="en-US" dirty="0"/>
              <a:t>セキュリティ</a:t>
            </a:r>
            <a:endParaRPr lang="en-US" altLang="ja-JP" dirty="0"/>
          </a:p>
          <a:p>
            <a:pPr algn="ctr"/>
            <a:r>
              <a:rPr lang="ja-JP" altLang="en-US" dirty="0"/>
              <a:t>機構</a:t>
            </a:r>
          </a:p>
        </p:txBody>
      </p:sp>
      <p:sp>
        <p:nvSpPr>
          <p:cNvPr id="13" name="角丸四角形 12"/>
          <p:cNvSpPr/>
          <p:nvPr/>
        </p:nvSpPr>
        <p:spPr>
          <a:xfrm>
            <a:off x="6000760" y="3143248"/>
            <a:ext cx="1500188" cy="500060"/>
          </a:xfrm>
          <a:prstGeom prst="roundRect">
            <a:avLst/>
          </a:prstGeom>
          <a:solidFill>
            <a:schemeClr val="accent2">
              <a:lumMod val="60000"/>
              <a:lumOff val="4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a:t>
            </a:r>
            <a:r>
              <a:rPr lang="en-US" altLang="ja-JP" dirty="0" smtClean="0">
                <a:solidFill>
                  <a:schemeClr val="tx1"/>
                </a:solidFill>
              </a:rPr>
              <a:t>C-Monitor</a:t>
            </a:r>
            <a:endParaRPr lang="ja-JP" altLang="en-US" dirty="0">
              <a:solidFill>
                <a:schemeClr val="tx1"/>
              </a:solidFill>
            </a:endParaRPr>
          </a:p>
        </p:txBody>
      </p:sp>
      <p:sp>
        <p:nvSpPr>
          <p:cNvPr id="15" name="正方形/長方形 14"/>
          <p:cNvSpPr/>
          <p:nvPr/>
        </p:nvSpPr>
        <p:spPr>
          <a:xfrm>
            <a:off x="7643834" y="3000365"/>
            <a:ext cx="1357312" cy="1785938"/>
          </a:xfrm>
          <a:prstGeom prst="rect">
            <a:avLst/>
          </a:prstGeom>
          <a:ln/>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16" name="円/楕円 15"/>
          <p:cNvSpPr/>
          <p:nvPr/>
        </p:nvSpPr>
        <p:spPr>
          <a:xfrm>
            <a:off x="7643834" y="4000504"/>
            <a:ext cx="1357312" cy="714375"/>
          </a:xfrm>
          <a:prstGeom prst="ellipse">
            <a:avLst/>
          </a:prstGeom>
          <a:solidFill>
            <a:schemeClr val="bg1"/>
          </a:solidFill>
          <a:ln>
            <a:noFill/>
            <a:prstDash val="sysDot"/>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1" name="右カーブ矢印 20"/>
          <p:cNvSpPr/>
          <p:nvPr/>
        </p:nvSpPr>
        <p:spPr>
          <a:xfrm rot="16200000">
            <a:off x="6643702" y="3500438"/>
            <a:ext cx="357190" cy="642942"/>
          </a:xfrm>
          <a:prstGeom prst="curvedRightArrow">
            <a:avLst>
              <a:gd name="adj1" fmla="val 0"/>
              <a:gd name="adj2" fmla="val 3728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テキスト ボックス 21"/>
          <p:cNvSpPr txBox="1"/>
          <p:nvPr/>
        </p:nvSpPr>
        <p:spPr>
          <a:xfrm>
            <a:off x="6572264" y="3643314"/>
            <a:ext cx="571504" cy="369332"/>
          </a:xfrm>
          <a:prstGeom prst="rect">
            <a:avLst/>
          </a:prstGeom>
          <a:noFill/>
        </p:spPr>
        <p:txBody>
          <a:bodyPr wrap="square" rtlCol="0">
            <a:spAutoFit/>
          </a:bodyPr>
          <a:lstStyle/>
          <a:p>
            <a:r>
              <a:rPr kumimoji="1" lang="en-US" altLang="ja-JP" dirty="0" smtClean="0">
                <a:solidFill>
                  <a:srgbClr val="FF0000"/>
                </a:solidFill>
              </a:rPr>
              <a:t>20</a:t>
            </a:r>
            <a:endParaRPr kumimoji="1" lang="ja-JP" altLang="en-US" dirty="0">
              <a:solidFill>
                <a:srgbClr val="FF0000"/>
              </a:solidFill>
            </a:endParaRPr>
          </a:p>
        </p:txBody>
      </p:sp>
      <p:sp>
        <p:nvSpPr>
          <p:cNvPr id="23" name="テキスト ボックス 22"/>
          <p:cNvSpPr txBox="1"/>
          <p:nvPr/>
        </p:nvSpPr>
        <p:spPr>
          <a:xfrm>
            <a:off x="7143768" y="2143116"/>
            <a:ext cx="1500198" cy="646331"/>
          </a:xfrm>
          <a:prstGeom prst="rect">
            <a:avLst/>
          </a:prstGeom>
          <a:noFill/>
        </p:spPr>
        <p:txBody>
          <a:bodyPr wrap="square" rtlCol="0">
            <a:spAutoFit/>
          </a:bodyPr>
          <a:lstStyle/>
          <a:p>
            <a:pPr algn="ctr"/>
            <a:r>
              <a:rPr lang="ja-JP" altLang="en-US" dirty="0" smtClean="0"/>
              <a:t>定期的に</a:t>
            </a:r>
            <a:endParaRPr lang="en-US" altLang="ja-JP" dirty="0" smtClean="0"/>
          </a:p>
          <a:p>
            <a:pPr algn="ctr"/>
            <a:r>
              <a:rPr lang="ja-JP" altLang="en-US" dirty="0" smtClean="0"/>
              <a:t>計測・通知</a:t>
            </a:r>
            <a:endParaRPr kumimoji="1" lang="ja-JP" altLang="en-US" dirty="0"/>
          </a:p>
        </p:txBody>
      </p:sp>
      <p:sp>
        <p:nvSpPr>
          <p:cNvPr id="24" name="角丸四角形 23"/>
          <p:cNvSpPr/>
          <p:nvPr/>
        </p:nvSpPr>
        <p:spPr>
          <a:xfrm>
            <a:off x="7143768" y="2143116"/>
            <a:ext cx="1428760" cy="6429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a:stCxn id="24" idx="2"/>
            <a:endCxn id="13" idx="0"/>
          </p:cNvCxnSpPr>
          <p:nvPr/>
        </p:nvCxnSpPr>
        <p:spPr>
          <a:xfrm rot="5400000">
            <a:off x="7125906" y="2411006"/>
            <a:ext cx="357190" cy="11072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角丸四角形 26"/>
          <p:cNvSpPr/>
          <p:nvPr/>
        </p:nvSpPr>
        <p:spPr>
          <a:xfrm>
            <a:off x="6000760" y="6000768"/>
            <a:ext cx="3000396" cy="357188"/>
          </a:xfrm>
          <a:prstGeom prst="roundRect">
            <a:avLst/>
          </a:prstGeom>
          <a:solidFill>
            <a:schemeClr val="accent2">
              <a:lumMod val="60000"/>
              <a:lumOff val="4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OC-Scheduler</a:t>
            </a:r>
            <a:endParaRPr lang="ja-JP" altLang="en-US" dirty="0">
              <a:solidFill>
                <a:schemeClr val="tx1"/>
              </a:solidFill>
            </a:endParaRPr>
          </a:p>
        </p:txBody>
      </p:sp>
      <p:sp>
        <p:nvSpPr>
          <p:cNvPr id="20" name="左カーブ矢印 19"/>
          <p:cNvSpPr/>
          <p:nvPr/>
        </p:nvSpPr>
        <p:spPr>
          <a:xfrm rot="20530797">
            <a:off x="7857156" y="3036338"/>
            <a:ext cx="768350" cy="3156538"/>
          </a:xfrm>
          <a:prstGeom prst="curvedLeftArrow">
            <a:avLst>
              <a:gd name="adj1" fmla="val 21035"/>
              <a:gd name="adj2" fmla="val 51069"/>
              <a:gd name="adj3" fmla="val 21548"/>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ja-JP" altLang="en-US">
              <a:solidFill>
                <a:schemeClr val="tx1"/>
              </a:solidFill>
            </a:endParaRPr>
          </a:p>
        </p:txBody>
      </p:sp>
      <p:sp>
        <p:nvSpPr>
          <p:cNvPr id="28" name="テキスト ボックス 27"/>
          <p:cNvSpPr txBox="1"/>
          <p:nvPr/>
        </p:nvSpPr>
        <p:spPr>
          <a:xfrm>
            <a:off x="6715140" y="5488560"/>
            <a:ext cx="2143140" cy="369332"/>
          </a:xfrm>
          <a:prstGeom prst="rect">
            <a:avLst/>
          </a:prstGeom>
          <a:noFill/>
        </p:spPr>
        <p:txBody>
          <a:bodyPr wrap="square" rtlCol="0">
            <a:spAutoFit/>
          </a:bodyPr>
          <a:lstStyle/>
          <a:p>
            <a:pPr algn="ctr"/>
            <a:r>
              <a:rPr lang="ja-JP" altLang="en-US" dirty="0" smtClean="0"/>
              <a:t>ハイパーコール</a:t>
            </a:r>
            <a:endParaRPr kumimoji="1" lang="ja-JP" altLang="en-US" dirty="0"/>
          </a:p>
        </p:txBody>
      </p:sp>
    </p:spTree>
  </p:cSld>
  <p:clrMapOvr>
    <a:masterClrMapping/>
  </p:clrMapOvr>
  <p:transition advTm="5567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OC-Monitor (2) </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監視しているセキュリティ機構の </a:t>
            </a:r>
            <a:r>
              <a:rPr lang="en-US" altLang="ja-JP" dirty="0" smtClean="0"/>
              <a:t>CPU  </a:t>
            </a:r>
            <a:r>
              <a:rPr lang="ja-JP" altLang="en-US" dirty="0" smtClean="0"/>
              <a:t>使用率を制限可</a:t>
            </a:r>
            <a:endParaRPr lang="en-US" altLang="ja-JP" dirty="0" smtClean="0"/>
          </a:p>
          <a:p>
            <a:pPr lvl="1"/>
            <a:r>
              <a:rPr lang="ja-JP" altLang="en-US" dirty="0" smtClean="0">
                <a:solidFill>
                  <a:schemeClr val="tx1"/>
                </a:solidFill>
              </a:rPr>
              <a:t>セキュリティ機構だけで</a:t>
            </a:r>
            <a:r>
              <a:rPr kumimoji="1" lang="ja-JP" altLang="en-US" dirty="0" smtClean="0">
                <a:solidFill>
                  <a:schemeClr val="tx1"/>
                </a:solidFill>
              </a:rPr>
              <a:t>オフロード元の制限を超えさせない</a:t>
            </a:r>
            <a:endParaRPr kumimoji="1" lang="en-US" altLang="ja-JP" dirty="0" smtClean="0">
              <a:solidFill>
                <a:schemeClr val="tx1"/>
              </a:solidFill>
            </a:endParaRPr>
          </a:p>
          <a:p>
            <a:pPr lvl="2"/>
            <a:r>
              <a:rPr lang="en-US" altLang="ja-JP" dirty="0" smtClean="0">
                <a:solidFill>
                  <a:schemeClr val="tx1"/>
                </a:solidFill>
              </a:rPr>
              <a:t>Tripwire </a:t>
            </a:r>
            <a:r>
              <a:rPr lang="ja-JP" altLang="en-US" dirty="0" smtClean="0">
                <a:solidFill>
                  <a:schemeClr val="tx1"/>
                </a:solidFill>
              </a:rPr>
              <a:t>などは動作すると検査するだけで大量の </a:t>
            </a:r>
            <a:r>
              <a:rPr lang="en-US" altLang="ja-JP" dirty="0" smtClean="0">
                <a:solidFill>
                  <a:schemeClr val="tx1"/>
                </a:solidFill>
              </a:rPr>
              <a:t>CPU </a:t>
            </a:r>
            <a:r>
              <a:rPr lang="ja-JP" altLang="en-US" dirty="0" smtClean="0">
                <a:solidFill>
                  <a:schemeClr val="tx1"/>
                </a:solidFill>
              </a:rPr>
              <a:t>を消費</a:t>
            </a:r>
            <a:endParaRPr kumimoji="1" lang="en-US" altLang="ja-JP" dirty="0" smtClean="0">
              <a:solidFill>
                <a:schemeClr val="tx1"/>
              </a:solidFill>
            </a:endParaRPr>
          </a:p>
          <a:p>
            <a:pPr lvl="1"/>
            <a:r>
              <a:rPr kumimoji="1" lang="ja-JP" altLang="en-US" dirty="0" smtClean="0">
                <a:solidFill>
                  <a:schemeClr val="tx1"/>
                </a:solidFill>
              </a:rPr>
              <a:t>停止、動作させたりして制限を守る</a:t>
            </a:r>
            <a:endParaRPr kumimoji="1" lang="en-US" altLang="ja-JP" dirty="0" smtClean="0">
              <a:solidFill>
                <a:schemeClr val="tx1"/>
              </a:solidFill>
            </a:endParaRPr>
          </a:p>
          <a:p>
            <a:pPr lvl="2"/>
            <a:r>
              <a:rPr kumimoji="1" lang="ja-JP" altLang="en-US" dirty="0" smtClean="0">
                <a:solidFill>
                  <a:schemeClr val="tx1"/>
                </a:solidFill>
              </a:rPr>
              <a:t>現段階では、</a:t>
            </a:r>
            <a:r>
              <a:rPr kumimoji="1" lang="en-US" altLang="ja-JP" dirty="0" err="1" smtClean="0">
                <a:solidFill>
                  <a:schemeClr val="tx1"/>
                </a:solidFill>
              </a:rPr>
              <a:t>cpulimit</a:t>
            </a:r>
            <a:r>
              <a:rPr kumimoji="1" lang="ja-JP" altLang="en-US" dirty="0" smtClean="0">
                <a:solidFill>
                  <a:schemeClr val="tx1"/>
                </a:solidFill>
              </a:rPr>
              <a:t>を利用</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pPr>
              <a:defRPr/>
            </a:pPr>
            <a:fld id="{F9FBC7D0-E757-4542-BAEA-6E71B50B826B}" type="slidenum">
              <a:rPr lang="ja-JP" altLang="en-US" smtClean="0"/>
              <a:pPr>
                <a:defRPr/>
              </a:pPr>
              <a:t>9</a:t>
            </a:fld>
            <a:endParaRPr lang="ja-JP" altLang="en-US"/>
          </a:p>
        </p:txBody>
      </p:sp>
      <p:sp>
        <p:nvSpPr>
          <p:cNvPr id="5" name="正方形/長方形 4"/>
          <p:cNvSpPr/>
          <p:nvPr/>
        </p:nvSpPr>
        <p:spPr>
          <a:xfrm>
            <a:off x="6072208" y="4857760"/>
            <a:ext cx="1500188" cy="1785938"/>
          </a:xfrm>
          <a:prstGeom prst="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6" name="円/楕円 5"/>
          <p:cNvSpPr/>
          <p:nvPr/>
        </p:nvSpPr>
        <p:spPr>
          <a:xfrm>
            <a:off x="6072208" y="5857892"/>
            <a:ext cx="1500188" cy="714375"/>
          </a:xfrm>
          <a:prstGeom prst="ellipse">
            <a:avLst/>
          </a:prstGeom>
          <a:solidFill>
            <a:srgbClr val="FFFF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7" name="テキスト ボックス 21"/>
          <p:cNvSpPr txBox="1">
            <a:spLocks noChangeArrowheads="1"/>
          </p:cNvSpPr>
          <p:nvPr/>
        </p:nvSpPr>
        <p:spPr bwMode="auto">
          <a:xfrm>
            <a:off x="6000770" y="5929330"/>
            <a:ext cx="1643063" cy="646112"/>
          </a:xfrm>
          <a:prstGeom prst="rect">
            <a:avLst/>
          </a:prstGeom>
          <a:noFill/>
          <a:ln w="9525">
            <a:noFill/>
            <a:miter lim="800000"/>
            <a:headEnd/>
            <a:tailEnd/>
          </a:ln>
        </p:spPr>
        <p:txBody>
          <a:bodyPr wrap="square">
            <a:spAutoFit/>
          </a:bodyPr>
          <a:lstStyle/>
          <a:p>
            <a:pPr algn="ctr"/>
            <a:r>
              <a:rPr lang="ja-JP" altLang="en-US" dirty="0"/>
              <a:t>セキュリティ</a:t>
            </a:r>
            <a:endParaRPr lang="en-US" altLang="ja-JP" dirty="0"/>
          </a:p>
          <a:p>
            <a:pPr algn="ctr"/>
            <a:r>
              <a:rPr lang="ja-JP" altLang="en-US" dirty="0"/>
              <a:t>機構</a:t>
            </a:r>
          </a:p>
        </p:txBody>
      </p:sp>
      <p:sp>
        <p:nvSpPr>
          <p:cNvPr id="8" name="角丸四角形 7"/>
          <p:cNvSpPr/>
          <p:nvPr/>
        </p:nvSpPr>
        <p:spPr>
          <a:xfrm>
            <a:off x="6072208" y="5000636"/>
            <a:ext cx="1500188" cy="500060"/>
          </a:xfrm>
          <a:prstGeom prst="roundRect">
            <a:avLst/>
          </a:prstGeom>
          <a:solidFill>
            <a:schemeClr val="accent2">
              <a:lumMod val="60000"/>
              <a:lumOff val="4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a:t>
            </a:r>
            <a:r>
              <a:rPr lang="en-US" altLang="ja-JP" dirty="0" smtClean="0">
                <a:solidFill>
                  <a:schemeClr val="tx1"/>
                </a:solidFill>
              </a:rPr>
              <a:t>C-Monitor</a:t>
            </a:r>
            <a:endParaRPr lang="ja-JP" altLang="en-US" dirty="0">
              <a:solidFill>
                <a:schemeClr val="tx1"/>
              </a:solidFill>
            </a:endParaRPr>
          </a:p>
        </p:txBody>
      </p:sp>
      <p:sp>
        <p:nvSpPr>
          <p:cNvPr id="9" name="正方形/長方形 8"/>
          <p:cNvSpPr/>
          <p:nvPr/>
        </p:nvSpPr>
        <p:spPr>
          <a:xfrm>
            <a:off x="7715282" y="4857753"/>
            <a:ext cx="1357312" cy="1785938"/>
          </a:xfrm>
          <a:prstGeom prst="rect">
            <a:avLst/>
          </a:prstGeom>
          <a:ln/>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ja-JP" altLang="en-US"/>
          </a:p>
        </p:txBody>
      </p:sp>
      <p:sp>
        <p:nvSpPr>
          <p:cNvPr id="10" name="円/楕円 9"/>
          <p:cNvSpPr/>
          <p:nvPr/>
        </p:nvSpPr>
        <p:spPr>
          <a:xfrm>
            <a:off x="7715282" y="5857892"/>
            <a:ext cx="1357312" cy="714375"/>
          </a:xfrm>
          <a:prstGeom prst="ellipse">
            <a:avLst/>
          </a:prstGeom>
          <a:solidFill>
            <a:schemeClr val="bg1"/>
          </a:solidFill>
          <a:ln>
            <a:noFill/>
            <a:prstDash val="sysDot"/>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cxnSp>
        <p:nvCxnSpPr>
          <p:cNvPr id="17" name="直線矢印コネクタ 16"/>
          <p:cNvCxnSpPr/>
          <p:nvPr/>
        </p:nvCxnSpPr>
        <p:spPr>
          <a:xfrm rot="5400000">
            <a:off x="6142852" y="5714222"/>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5400000">
            <a:off x="6888586" y="5674138"/>
            <a:ext cx="357190" cy="103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rot="5400000">
            <a:off x="7073134" y="5714222"/>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5400000">
            <a:off x="6398838" y="5674138"/>
            <a:ext cx="357190" cy="103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4286248" y="5783065"/>
            <a:ext cx="1714512" cy="646331"/>
          </a:xfrm>
          <a:prstGeom prst="rect">
            <a:avLst/>
          </a:prstGeom>
          <a:noFill/>
          <a:ln>
            <a:solidFill>
              <a:schemeClr val="tx1"/>
            </a:solidFill>
          </a:ln>
        </p:spPr>
        <p:txBody>
          <a:bodyPr wrap="square" rtlCol="0">
            <a:spAutoFit/>
          </a:bodyPr>
          <a:lstStyle/>
          <a:p>
            <a:pPr algn="ctr"/>
            <a:r>
              <a:rPr kumimoji="1" lang="en-US" altLang="ja-JP" dirty="0" smtClean="0"/>
              <a:t>CPU </a:t>
            </a:r>
            <a:r>
              <a:rPr kumimoji="1" lang="ja-JP" altLang="en-US" dirty="0" smtClean="0"/>
              <a:t>使用率を</a:t>
            </a:r>
            <a:endParaRPr kumimoji="1" lang="en-US" altLang="ja-JP" dirty="0" smtClean="0"/>
          </a:p>
          <a:p>
            <a:pPr algn="ctr"/>
            <a:r>
              <a:rPr kumimoji="1" lang="ja-JP" altLang="en-US" dirty="0" smtClean="0"/>
              <a:t>制限</a:t>
            </a:r>
            <a:endParaRPr kumimoji="1" lang="ja-JP" altLang="en-US" dirty="0"/>
          </a:p>
        </p:txBody>
      </p:sp>
      <p:cxnSp>
        <p:nvCxnSpPr>
          <p:cNvPr id="24" name="直線矢印コネクタ 23"/>
          <p:cNvCxnSpPr/>
          <p:nvPr/>
        </p:nvCxnSpPr>
        <p:spPr>
          <a:xfrm rot="5400000">
            <a:off x="6617914" y="5669376"/>
            <a:ext cx="347666" cy="103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33026"/>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2918</TotalTime>
  <Words>2419</Words>
  <Application>Microsoft Office PowerPoint</Application>
  <PresentationFormat>画面に合わせる (4:3)</PresentationFormat>
  <Paragraphs>420</Paragraphs>
  <Slides>23</Slides>
  <Notes>19</Notes>
  <HiddenSlides>0</HiddenSlides>
  <MMClips>0</MMClips>
  <ScaleCrop>false</ScaleCrop>
  <HeadingPairs>
    <vt:vector size="4" baseType="variant">
      <vt:variant>
        <vt:lpstr>テーマ</vt:lpstr>
      </vt:variant>
      <vt:variant>
        <vt:i4>2</vt:i4>
      </vt:variant>
      <vt:variant>
        <vt:lpstr>スライド タイトル</vt:lpstr>
      </vt:variant>
      <vt:variant>
        <vt:i4>23</vt:i4>
      </vt:variant>
    </vt:vector>
  </HeadingPairs>
  <TitlesOfParts>
    <vt:vector size="25" baseType="lpstr">
      <vt:lpstr>アーバン</vt:lpstr>
      <vt:lpstr>1_アーバン</vt:lpstr>
      <vt:lpstr>セキュリティ機構のオフロード時の 性能分離</vt:lpstr>
      <vt:lpstr>セキュリティ機構のオフロード </vt:lpstr>
      <vt:lpstr>仮想マシンを利用したオフロードの例</vt:lpstr>
      <vt:lpstr>仮想マシン間の性能分離の問題</vt:lpstr>
      <vt:lpstr>性能分離の問題が生じる例</vt:lpstr>
      <vt:lpstr>提案: OffloadCage</vt:lpstr>
      <vt:lpstr>システム構成</vt:lpstr>
      <vt:lpstr>OC-Monitor (1)</vt:lpstr>
      <vt:lpstr>OC-Monitor (2) </vt:lpstr>
      <vt:lpstr>OC-Scheduler</vt:lpstr>
      <vt:lpstr>クレジットスケジューラ</vt:lpstr>
      <vt:lpstr>クレジットの計算方法</vt:lpstr>
      <vt:lpstr>OC-Scheduler によるクレジットの計算方法</vt:lpstr>
      <vt:lpstr>実験</vt:lpstr>
      <vt:lpstr> Snort のオフロード</vt:lpstr>
      <vt:lpstr>実験: Snort とオフロード元 VM の CPU 使用率の合計</vt:lpstr>
      <vt:lpstr>実験: 配布されるクレジット</vt:lpstr>
      <vt:lpstr>実験: 性能比</vt:lpstr>
      <vt:lpstr>Tripwire のオフロード</vt:lpstr>
      <vt:lpstr>実験 : Tripwire とオフロード元 VM の合計</vt:lpstr>
      <vt:lpstr>関連研究</vt:lpstr>
      <vt:lpstr>まとめ</vt:lpstr>
      <vt:lpstr>今後の課題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セキュリティ機構のオフロード時の性能分離</dc:title>
  <dc:creator>Sungho</dc:creator>
  <cp:lastModifiedBy>Sungho</cp:lastModifiedBy>
  <cp:revision>451</cp:revision>
  <dcterms:created xsi:type="dcterms:W3CDTF">2009-07-12T15:42:35Z</dcterms:created>
  <dcterms:modified xsi:type="dcterms:W3CDTF">2009-09-02T06:36:58Z</dcterms:modified>
</cp:coreProperties>
</file>